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9"/>
  </p:notesMasterIdLst>
  <p:sldIdLst>
    <p:sldId id="256" r:id="rId2"/>
    <p:sldId id="257" r:id="rId3"/>
    <p:sldId id="258" r:id="rId4"/>
    <p:sldId id="259" r:id="rId5"/>
    <p:sldId id="260" r:id="rId6"/>
    <p:sldId id="261" r:id="rId7"/>
    <p:sldId id="262" r:id="rId8"/>
    <p:sldId id="263" r:id="rId9"/>
    <p:sldId id="264" r:id="rId10"/>
    <p:sldId id="2624" r:id="rId11"/>
    <p:sldId id="2625" r:id="rId12"/>
    <p:sldId id="2626" r:id="rId13"/>
    <p:sldId id="262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Lst>
  <p:sldSz cx="16256000" cy="9144000"/>
  <p:notesSz cx="6858000" cy="9144000"/>
  <p:embeddedFontLst>
    <p:embeddedFont>
      <p:font typeface="Century Gothic" panose="020B0502020202020204" pitchFamily="34" charset="0"/>
      <p:regular r:id="rId250"/>
      <p:bold r:id="rId251"/>
      <p:italic r:id="rId252"/>
      <p:boldItalic r:id="rId253"/>
    </p:embeddedFont>
    <p:embeddedFont>
      <p:font typeface="Inter" panose="020B0604020202020204" charset="0"/>
      <p:regular r:id="rId254"/>
      <p:bold r:id="rId255"/>
      <p:italic r:id="rId256"/>
      <p:boldItalic r:id="rId257"/>
    </p:embeddedFont>
    <p:embeddedFont>
      <p:font typeface="Lato Light" panose="020F0502020204030203" pitchFamily="34" charset="0"/>
      <p:regular r:id="rId258"/>
      <p:bold r:id="rId259"/>
      <p:italic r:id="rId260"/>
      <p:boldItalic r:id="rId261"/>
    </p:embeddedFont>
    <p:embeddedFont>
      <p:font typeface="Open Sans" panose="020B0606030504020204" pitchFamily="34" charset="0"/>
      <p:regular r:id="rId262"/>
      <p:bold r:id="rId263"/>
      <p:italic r:id="rId264"/>
      <p:boldItalic r:id="rId265"/>
    </p:embeddedFont>
    <p:embeddedFont>
      <p:font typeface="Open Sans ExtraBold" panose="020B0906030804020204" pitchFamily="34" charset="0"/>
      <p:bold r:id="rId266"/>
      <p:boldItalic r:id="rId267"/>
    </p:embeddedFont>
    <p:embeddedFont>
      <p:font typeface="Open Sans Light" panose="020B0306030504020204" pitchFamily="34" charset="0"/>
      <p:regular r:id="rId268"/>
      <p:bold r:id="rId269"/>
      <p:italic r:id="rId270"/>
      <p:boldItalic r:id="rId271"/>
    </p:embeddedFont>
    <p:embeddedFont>
      <p:font typeface="Open Sans SemiBold" panose="020B0706030804020204" pitchFamily="34" charset="0"/>
      <p:regular r:id="rId272"/>
      <p:bold r:id="rId273"/>
      <p:italic r:id="rId274"/>
      <p:boldItalic r:id="rId275"/>
    </p:embeddedFont>
    <p:embeddedFont>
      <p:font typeface="Quattrocento Sans" panose="020B0502050000020003" pitchFamily="34" charset="0"/>
      <p:regular r:id="rId276"/>
      <p:bold r:id="rId277"/>
      <p:italic r:id="rId278"/>
      <p:boldItalic r:id="rId2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143">
          <p15:clr>
            <a:srgbClr val="A4A3A4"/>
          </p15:clr>
        </p15:guide>
        <p15:guide id="2" orient="horz" pos="4626">
          <p15:clr>
            <a:srgbClr val="A4A3A4"/>
          </p15:clr>
        </p15:guide>
        <p15:guide id="3" orient="horz" pos="1565">
          <p15:clr>
            <a:srgbClr val="A4A3A4"/>
          </p15:clr>
        </p15:guide>
        <p15:guide id="4" orient="horz" pos="1111">
          <p15:clr>
            <a:srgbClr val="A4A3A4"/>
          </p15:clr>
        </p15:guide>
        <p15:guide id="5" pos="970">
          <p15:clr>
            <a:srgbClr val="A4A3A4"/>
          </p15:clr>
        </p15:guide>
        <p15:guide id="6" pos="9225">
          <p15:clr>
            <a:srgbClr val="A4A3A4"/>
          </p15:clr>
        </p15:guide>
        <p15:guide id="7" orient="horz" pos="544">
          <p15:clr>
            <a:srgbClr val="A4A3A4"/>
          </p15:clr>
        </p15:guide>
        <p15:guide id="8" pos="49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0" roundtripDataSignature="AMtx7mjLaniVAH3j00w9iCKOiO/pnXcbB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22D493-AB2C-4AE5-BD80-57F643EDAFC4}">
  <a:tblStyle styleId="{EA22D493-AB2C-4AE5-BD80-57F643EDAFC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9168CE-4EC1-4C89-ADDA-E421A597FC2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40" y="62"/>
      </p:cViewPr>
      <p:guideLst>
        <p:guide pos="5143"/>
        <p:guide orient="horz" pos="4626"/>
        <p:guide orient="horz" pos="1565"/>
        <p:guide orient="horz" pos="1111"/>
        <p:guide pos="970"/>
        <p:guide pos="9225"/>
        <p:guide orient="horz" pos="544"/>
        <p:guide pos="49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font" Target="fonts/font19.fntdata"/><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3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font" Target="fonts/font2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customschemas.google.com/relationships/presentationmetadata" Target="meta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10.fntdata"/><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font" Target="fonts/font21.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11.fntdata"/><Relationship Id="rId281"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font" Target="fonts/font1.fntdata"/><Relationship Id="rId271" Type="http://schemas.openxmlformats.org/officeDocument/2006/relationships/font" Target="fonts/font22.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12.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2.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font" Target="fonts/font23.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13.fntdata"/><Relationship Id="rId283"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3.fntdata"/><Relationship Id="rId273" Type="http://schemas.openxmlformats.org/officeDocument/2006/relationships/font" Target="fonts/font24.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14.fntdata"/><Relationship Id="rId284"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4.fntdata"/><Relationship Id="rId274" Type="http://schemas.openxmlformats.org/officeDocument/2006/relationships/font" Target="fonts/font2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5.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26.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font" Target="fonts/font16.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6.fntdata"/><Relationship Id="rId276" Type="http://schemas.openxmlformats.org/officeDocument/2006/relationships/font" Target="fonts/font27.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font" Target="fonts/font17.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7.fntdata"/><Relationship Id="rId277" Type="http://schemas.openxmlformats.org/officeDocument/2006/relationships/font" Target="fonts/font2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font" Target="fonts/font18.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8.fntdata"/><Relationship Id="rId278" Type="http://schemas.openxmlformats.org/officeDocument/2006/relationships/font" Target="fonts/font29.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learning.oreilly.com/library/view/comptia-security-sy0-701/9780138293215/gloss.xhtml#gloss_304"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s://learning.oreilly.com/library/view/comptia-security-sy0-701/9780138293215/gloss.xhtml#gloss_239" TargetMode="External"/><Relationship Id="rId2" Type="http://schemas.openxmlformats.org/officeDocument/2006/relationships/slide" Target="../slides/slide190.xml"/><Relationship Id="rId1" Type="http://schemas.openxmlformats.org/officeDocument/2006/relationships/notesMaster" Target="../notesMasters/notesMaster1.xml"/><Relationship Id="rId5" Type="http://schemas.openxmlformats.org/officeDocument/2006/relationships/hyperlink" Target="https://learning.oreilly.com/library/view/comptia-security-sy0-701/9780138293215/gloss.xhtml#gloss_495" TargetMode="External"/><Relationship Id="rId4" Type="http://schemas.openxmlformats.org/officeDocument/2006/relationships/hyperlink" Target="https://learning.oreilly.com/library/view/comptia-security-sy0-701/9780138293215/gloss.xhtml#gloss_535" TargetMode="Externa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learning.oreilly.com/library/view/comptia-security-sy0-701/9780138293215/gloss.xhtml#gloss_343"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3F3F3F"/>
                </a:solidFill>
                <a:latin typeface="Open Sans"/>
                <a:ea typeface="Open Sans"/>
                <a:cs typeface="Open Sans"/>
                <a:sym typeface="Open Sans"/>
              </a:rPr>
              <a:t>Security policy is a broad statement produced by the senior management that dictates the role of security within the organization.</a:t>
            </a:r>
            <a:endParaRPr lang="en-US" sz="900" b="0" i="0" u="none" strike="noStrike" cap="none"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3F3F3F"/>
                </a:solidFill>
                <a:latin typeface="Open Sans SemiBold"/>
                <a:ea typeface="Open Sans SemiBold"/>
                <a:cs typeface="Open Sans SemiBold"/>
                <a:sym typeface="Open Sans SemiBold"/>
              </a:rPr>
              <a:t>The characteristics of security policies are:</a:t>
            </a:r>
            <a:endParaRPr lang="en-US" sz="900" b="0" i="0" u="none" strike="noStrike" cap="none" dirty="0">
              <a:solidFill>
                <a:srgbClr val="000000"/>
              </a:solidFill>
              <a:latin typeface="Open Sans SemiBold"/>
              <a:ea typeface="Open Sans SemiBold"/>
              <a:cs typeface="Open Sans SemiBold"/>
              <a:sym typeface="Open Sans SemiBold"/>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It must integrate security into all business processes and functions.</a:t>
            </a:r>
            <a:endParaRPr lang="en-US" sz="900" b="0" i="0" u="none" strike="noStrike" cap="none" dirty="0">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It must support the vision and mission of the organization.</a:t>
            </a:r>
            <a:endParaRPr lang="en-US" sz="900" b="0" i="0" u="none" strike="noStrike" cap="none" dirty="0">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It must be reviewed and modified periodically or as the company environment changes.</a:t>
            </a:r>
            <a:endParaRPr lang="en-US" sz="900" b="0" i="0" u="none" strike="noStrike" cap="none" dirty="0">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It must be generic, non-technical, and easily understood.</a:t>
            </a:r>
            <a:endParaRPr lang="en-US" sz="9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2157" name="Google Shape;2157;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2811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Let’s go through </a:t>
            </a:r>
            <a:r>
              <a:rPr lang="en-US">
                <a:solidFill>
                  <a:srgbClr val="3F3F3F"/>
                </a:solidFill>
              </a:rPr>
              <a:t>Quantitative Risk Analysis Steps</a:t>
            </a: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Step 1: </a:t>
            </a:r>
            <a:r>
              <a:rPr lang="en-US" sz="1200" b="0" i="0" u="none" strike="noStrike" cap="none">
                <a:solidFill>
                  <a:srgbClr val="3F3F3F"/>
                </a:solidFill>
                <a:latin typeface="Open Sans"/>
                <a:ea typeface="Open Sans"/>
                <a:cs typeface="Open Sans"/>
                <a:sym typeface="Open Sans"/>
              </a:rPr>
              <a:t>Assign asset value</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Step 2: </a:t>
            </a:r>
            <a:r>
              <a:rPr lang="en-US" sz="1200" b="0" i="0" u="none" strike="noStrike" cap="none">
                <a:solidFill>
                  <a:srgbClr val="3F3F3F"/>
                </a:solidFill>
                <a:latin typeface="Open Sans"/>
                <a:ea typeface="Open Sans"/>
                <a:cs typeface="Open Sans"/>
                <a:sym typeface="Open Sans"/>
              </a:rPr>
              <a:t>Calculate exposure factor</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Step 3: </a:t>
            </a:r>
            <a:r>
              <a:rPr lang="en-US" sz="1200" b="0" i="0" u="none" strike="noStrike" cap="none">
                <a:solidFill>
                  <a:srgbClr val="3F3F3F"/>
                </a:solidFill>
                <a:latin typeface="Open Sans"/>
                <a:ea typeface="Open Sans"/>
                <a:cs typeface="Open Sans"/>
                <a:sym typeface="Open Sans"/>
              </a:rPr>
              <a:t>Calculate single loss expectancy</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Step 4: </a:t>
            </a:r>
            <a:r>
              <a:rPr lang="en-US" sz="1200" b="0" i="0" u="none" strike="noStrike" cap="none">
                <a:solidFill>
                  <a:srgbClr val="3F3F3F"/>
                </a:solidFill>
                <a:latin typeface="Open Sans"/>
                <a:ea typeface="Open Sans"/>
                <a:cs typeface="Open Sans"/>
                <a:sym typeface="Open Sans"/>
              </a:rPr>
              <a:t>Assess annualized rate of occurrence</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Step 5: </a:t>
            </a:r>
            <a:r>
              <a:rPr lang="en-US" sz="1200" b="0" i="0" u="none" strike="noStrike" cap="none">
                <a:solidFill>
                  <a:srgbClr val="3F3F3F"/>
                </a:solidFill>
                <a:latin typeface="Open Sans"/>
                <a:ea typeface="Open Sans"/>
                <a:cs typeface="Open Sans"/>
                <a:sym typeface="Open Sans"/>
              </a:rPr>
              <a:t>Derive annualized loss expectancy</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Step 6: </a:t>
            </a:r>
            <a:r>
              <a:rPr lang="en-US" sz="1200" b="0" i="0" u="none" strike="noStrike" cap="none">
                <a:solidFill>
                  <a:srgbClr val="3F3F3F"/>
                </a:solidFill>
                <a:latin typeface="Open Sans"/>
                <a:ea typeface="Open Sans"/>
                <a:cs typeface="Open Sans"/>
                <a:sym typeface="Open Sans"/>
              </a:rPr>
              <a:t>Perform cost or benefit analysis of countermeasure</a:t>
            </a:r>
            <a:endParaRPr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806" name="Google Shape;1806;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3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problem and solution given on the slide.</a:t>
            </a:r>
            <a:endParaRPr/>
          </a:p>
        </p:txBody>
      </p:sp>
      <p:sp>
        <p:nvSpPr>
          <p:cNvPr id="1837" name="Google Shape;1837;p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3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Qualitative Risk Analysis</a:t>
            </a:r>
            <a:endParaRPr/>
          </a:p>
          <a:p>
            <a:pPr marL="0" lvl="0" indent="0" algn="l" rtl="0">
              <a:lnSpc>
                <a:spcPct val="100000"/>
              </a:lnSpc>
              <a:spcBef>
                <a:spcPts val="0"/>
              </a:spcBef>
              <a:spcAft>
                <a:spcPts val="0"/>
              </a:spcAft>
              <a:buSzPts val="1400"/>
              <a:buNone/>
            </a:pPr>
            <a:endParaRPr/>
          </a:p>
          <a:p>
            <a:pPr marL="342900" lvl="0" indent="-342900" algn="l" rtl="0">
              <a:lnSpc>
                <a:spcPct val="150000"/>
              </a:lnSpc>
              <a:spcBef>
                <a:spcPts val="0"/>
              </a:spcBef>
              <a:spcAft>
                <a:spcPts val="0"/>
              </a:spcAft>
              <a:buClr>
                <a:srgbClr val="3F3F3F"/>
              </a:buClr>
              <a:buSzPts val="2200"/>
              <a:buFont typeface="Arial"/>
              <a:buChar char="•"/>
            </a:pPr>
            <a:r>
              <a:rPr lang="en-US" sz="1200" b="0" i="0">
                <a:solidFill>
                  <a:srgbClr val="3F3F3F"/>
                </a:solidFill>
                <a:latin typeface="Open Sans"/>
                <a:ea typeface="Open Sans"/>
                <a:cs typeface="Open Sans"/>
                <a:sym typeface="Open Sans"/>
              </a:rPr>
              <a:t>Q</a:t>
            </a:r>
            <a:r>
              <a:rPr lang="en-US" sz="1200">
                <a:solidFill>
                  <a:srgbClr val="3F3F3F"/>
                </a:solidFill>
                <a:latin typeface="Open Sans"/>
                <a:ea typeface="Open Sans"/>
                <a:cs typeface="Open Sans"/>
                <a:sym typeface="Open Sans"/>
              </a:rPr>
              <a:t>ualitative risk analysis prioritizes the identified project risks using a pre-defined rating scale. </a:t>
            </a:r>
            <a:endParaRPr sz="1200">
              <a:solidFill>
                <a:srgbClr val="3F3F3F"/>
              </a:solidFill>
              <a:latin typeface="Open Sans"/>
              <a:ea typeface="Open Sans"/>
              <a:cs typeface="Open Sans"/>
              <a:sym typeface="Open Sans"/>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Risks will be scored based on their probability or likelihood of occurring and the impact on project objectives should they occur</a:t>
            </a:r>
            <a:endParaRPr sz="1200">
              <a:solidFill>
                <a:srgbClr val="3F3F3F"/>
              </a:solidFill>
              <a:latin typeface="Open Sans"/>
              <a:ea typeface="Open Sans"/>
              <a:cs typeface="Open Sans"/>
              <a:sym typeface="Open Sans"/>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It uses judgment, best practices, intuition, and experience of people to judge and measure risk</a:t>
            </a:r>
            <a:endParaRPr/>
          </a:p>
          <a:p>
            <a:pPr marL="0" lvl="0" indent="0" algn="l" rtl="0">
              <a:lnSpc>
                <a:spcPct val="100000"/>
              </a:lnSpc>
              <a:spcBef>
                <a:spcPts val="0"/>
              </a:spcBef>
              <a:spcAft>
                <a:spcPts val="0"/>
              </a:spcAft>
              <a:buSzPts val="1400"/>
              <a:buNone/>
            </a:pPr>
            <a:endParaRPr/>
          </a:p>
        </p:txBody>
      </p:sp>
      <p:sp>
        <p:nvSpPr>
          <p:cNvPr id="1859" name="Google Shape;1859;p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p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9" name="Google Shape;1869;p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A risk matrix is a visual tool used to assess and prioritize risks based on their likelihood of occurrence and potential impact.</a:t>
            </a:r>
            <a:r>
              <a:rPr lang="en-US" sz="1200" b="0" i="0" u="none" strike="noStrike" cap="none">
                <a:solidFill>
                  <a:schemeClr val="dk1"/>
                </a:solidFill>
                <a:latin typeface="Calibri"/>
                <a:ea typeface="Calibri"/>
                <a:cs typeface="Calibri"/>
                <a:sym typeface="Calibri"/>
              </a:rPr>
              <a:t> It helps organizations understand the overall risk landscape and allocate resources effectively to mitigate the most critical risks.</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None/>
            </a:pPr>
            <a:r>
              <a:rPr lang="en-US" sz="1200" b="1" i="0" u="none" strike="noStrike" cap="none">
                <a:solidFill>
                  <a:schemeClr val="dk1"/>
                </a:solidFill>
                <a:latin typeface="Calibri"/>
                <a:ea typeface="Calibri"/>
                <a:cs typeface="Calibri"/>
                <a:sym typeface="Calibri"/>
              </a:rPr>
              <a:t>How a Risk Matrix Works</a:t>
            </a:r>
            <a:endParaRPr/>
          </a:p>
          <a:p>
            <a:pPr marL="457200" marR="0" lvl="0" indent="-228600" algn="l" rtl="0">
              <a:lnSpc>
                <a:spcPct val="100000"/>
              </a:lnSpc>
              <a:spcBef>
                <a:spcPts val="0"/>
              </a:spcBef>
              <a:spcAft>
                <a:spcPts val="0"/>
              </a:spcAft>
              <a:buClr>
                <a:srgbClr val="000000"/>
              </a:buClr>
              <a:buSzPts val="1400"/>
              <a:buFont typeface="Arial"/>
              <a:buAutoNum type="arabicPeriod"/>
            </a:pPr>
            <a:r>
              <a:rPr lang="en-US" sz="1200" b="1" i="0" u="none" strike="noStrike" cap="none">
                <a:solidFill>
                  <a:schemeClr val="dk1"/>
                </a:solidFill>
                <a:latin typeface="Calibri"/>
                <a:ea typeface="Calibri"/>
                <a:cs typeface="Calibri"/>
                <a:sym typeface="Calibri"/>
              </a:rPr>
              <a:t>Identify Risks:</a:t>
            </a:r>
            <a:r>
              <a:rPr lang="en-US" sz="1200" b="0" i="0" u="none" strike="noStrike" cap="none">
                <a:solidFill>
                  <a:schemeClr val="dk1"/>
                </a:solidFill>
                <a:latin typeface="Calibri"/>
                <a:ea typeface="Calibri"/>
                <a:cs typeface="Calibri"/>
                <a:sym typeface="Calibri"/>
              </a:rPr>
              <a:t> List potential risks that could affect the project or organization.</a:t>
            </a:r>
            <a:endParaRPr/>
          </a:p>
          <a:p>
            <a:pPr marL="457200" marR="0" lvl="0" indent="-228600" algn="l" rtl="0">
              <a:lnSpc>
                <a:spcPct val="100000"/>
              </a:lnSpc>
              <a:spcBef>
                <a:spcPts val="0"/>
              </a:spcBef>
              <a:spcAft>
                <a:spcPts val="0"/>
              </a:spcAft>
              <a:buClr>
                <a:srgbClr val="000000"/>
              </a:buClr>
              <a:buSzPts val="1400"/>
              <a:buFont typeface="Arial"/>
              <a:buAutoNum type="arabicPeriod"/>
            </a:pPr>
            <a:r>
              <a:rPr lang="en-US" sz="1200" b="1" i="0" u="none" strike="noStrike" cap="none">
                <a:solidFill>
                  <a:schemeClr val="dk1"/>
                </a:solidFill>
                <a:latin typeface="Calibri"/>
                <a:ea typeface="Calibri"/>
                <a:cs typeface="Calibri"/>
                <a:sym typeface="Calibri"/>
              </a:rPr>
              <a:t>Assess Likelihood:</a:t>
            </a:r>
            <a:r>
              <a:rPr lang="en-US" sz="1200" b="0" i="0" u="none" strike="noStrike" cap="none">
                <a:solidFill>
                  <a:schemeClr val="dk1"/>
                </a:solidFill>
                <a:latin typeface="Calibri"/>
                <a:ea typeface="Calibri"/>
                <a:cs typeface="Calibri"/>
                <a:sym typeface="Calibri"/>
              </a:rPr>
              <a:t> Estimate the probability of each risk occurring on a scale (e.g., low, medium, high).</a:t>
            </a:r>
            <a:endParaRPr/>
          </a:p>
          <a:p>
            <a:pPr marL="457200" marR="0" lvl="0" indent="-228600" algn="l" rtl="0">
              <a:lnSpc>
                <a:spcPct val="100000"/>
              </a:lnSpc>
              <a:spcBef>
                <a:spcPts val="0"/>
              </a:spcBef>
              <a:spcAft>
                <a:spcPts val="0"/>
              </a:spcAft>
              <a:buClr>
                <a:srgbClr val="000000"/>
              </a:buClr>
              <a:buSzPts val="1400"/>
              <a:buFont typeface="Arial"/>
              <a:buAutoNum type="arabicPeriod"/>
            </a:pPr>
            <a:r>
              <a:rPr lang="en-US" sz="1200" b="1" i="0" u="none" strike="noStrike" cap="none">
                <a:solidFill>
                  <a:schemeClr val="dk1"/>
                </a:solidFill>
                <a:latin typeface="Calibri"/>
                <a:ea typeface="Calibri"/>
                <a:cs typeface="Calibri"/>
                <a:sym typeface="Calibri"/>
              </a:rPr>
              <a:t>Assess Impact:</a:t>
            </a:r>
            <a:r>
              <a:rPr lang="en-US" sz="1200" b="0" i="0" u="none" strike="noStrike" cap="none">
                <a:solidFill>
                  <a:schemeClr val="dk1"/>
                </a:solidFill>
                <a:latin typeface="Calibri"/>
                <a:ea typeface="Calibri"/>
                <a:cs typeface="Calibri"/>
                <a:sym typeface="Calibri"/>
              </a:rPr>
              <a:t> Evaluate the potential impact of each risk on a scale (e.g., low, medium, high).</a:t>
            </a:r>
            <a:endParaRPr/>
          </a:p>
          <a:p>
            <a:pPr marL="457200" marR="0" lvl="0" indent="-228600" algn="l" rtl="0">
              <a:lnSpc>
                <a:spcPct val="100000"/>
              </a:lnSpc>
              <a:spcBef>
                <a:spcPts val="0"/>
              </a:spcBef>
              <a:spcAft>
                <a:spcPts val="0"/>
              </a:spcAft>
              <a:buClr>
                <a:srgbClr val="000000"/>
              </a:buClr>
              <a:buSzPts val="1400"/>
              <a:buFont typeface="Arial"/>
              <a:buAutoNum type="arabicPeriod"/>
            </a:pPr>
            <a:r>
              <a:rPr lang="en-US" sz="1200" b="1" i="0" u="none" strike="noStrike" cap="none">
                <a:solidFill>
                  <a:schemeClr val="dk1"/>
                </a:solidFill>
                <a:latin typeface="Calibri"/>
                <a:ea typeface="Calibri"/>
                <a:cs typeface="Calibri"/>
                <a:sym typeface="Calibri"/>
              </a:rPr>
              <a:t>Plot Risks:</a:t>
            </a:r>
            <a:r>
              <a:rPr lang="en-US" sz="1200" b="0" i="0" u="none" strike="noStrike" cap="none">
                <a:solidFill>
                  <a:schemeClr val="dk1"/>
                </a:solidFill>
                <a:latin typeface="Calibri"/>
                <a:ea typeface="Calibri"/>
                <a:cs typeface="Calibri"/>
                <a:sym typeface="Calibri"/>
              </a:rPr>
              <a:t> Position each risk on the matrix based on its likelihood and impact.</a:t>
            </a:r>
            <a:endParaRPr/>
          </a:p>
          <a:p>
            <a:pPr marL="457200" marR="0" lvl="0" indent="-228600" algn="l" rtl="0">
              <a:lnSpc>
                <a:spcPct val="100000"/>
              </a:lnSpc>
              <a:spcBef>
                <a:spcPts val="0"/>
              </a:spcBef>
              <a:spcAft>
                <a:spcPts val="0"/>
              </a:spcAft>
              <a:buClr>
                <a:srgbClr val="000000"/>
              </a:buClr>
              <a:buSzPts val="1400"/>
              <a:buFont typeface="Arial"/>
              <a:buAutoNum type="arabicPeriod"/>
            </a:pPr>
            <a:r>
              <a:rPr lang="en-US" sz="1200" b="1" i="0" u="none" strike="noStrike" cap="none">
                <a:solidFill>
                  <a:schemeClr val="dk1"/>
                </a:solidFill>
                <a:latin typeface="Calibri"/>
                <a:ea typeface="Calibri"/>
                <a:cs typeface="Calibri"/>
                <a:sym typeface="Calibri"/>
              </a:rPr>
              <a:t>Prioritize Risks:</a:t>
            </a:r>
            <a:r>
              <a:rPr lang="en-US" sz="1200" b="0" i="0" u="none" strike="noStrike" cap="none">
                <a:solidFill>
                  <a:schemeClr val="dk1"/>
                </a:solidFill>
                <a:latin typeface="Calibri"/>
                <a:ea typeface="Calibri"/>
                <a:cs typeface="Calibri"/>
                <a:sym typeface="Calibri"/>
              </a:rPr>
              <a:t> Focus on risks in the high-likelihood, high-impact quadrant.</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70" name="Google Shape;1870;p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103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Trainer Notes:</a:t>
            </a:r>
            <a:endParaRPr dirty="0"/>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3F3F3F"/>
                </a:solidFill>
                <a:latin typeface="Open Sans"/>
                <a:ea typeface="Open Sans"/>
                <a:cs typeface="Open Sans"/>
                <a:sym typeface="Open Sans"/>
              </a:rPr>
              <a:t>Qualitative analysis techniques include judgment, best practices, intuition, and experience. Examples of qualitative techniques to gather data are:</a:t>
            </a:r>
            <a:endParaRPr dirty="0"/>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dirty="0">
                <a:solidFill>
                  <a:srgbClr val="3F3F3F"/>
                </a:solidFill>
                <a:latin typeface="Open Sans"/>
                <a:ea typeface="Open Sans"/>
                <a:cs typeface="Open Sans"/>
                <a:sym typeface="Open Sans"/>
              </a:rPr>
              <a:t>Delphi-</a:t>
            </a:r>
            <a:r>
              <a:rPr lang="en-US" b="1" dirty="0"/>
              <a:t>The Delphi Technique</a:t>
            </a:r>
            <a:r>
              <a:rPr lang="en-US" dirty="0"/>
              <a:t> is a structured group communication process used to elicit expert opinions on a particular topic. It's particularly valuable in risk assessment for gathering qualitative data and building consensus among experts.</a:t>
            </a:r>
            <a:endParaRPr sz="1200" b="0" i="0" u="none" strike="noStrike" cap="none" dirty="0">
              <a:solidFill>
                <a:srgbClr val="3F3F3F"/>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dirty="0">
                <a:solidFill>
                  <a:srgbClr val="3F3F3F"/>
                </a:solidFill>
                <a:latin typeface="Open Sans"/>
                <a:ea typeface="Open Sans"/>
                <a:cs typeface="Open Sans"/>
                <a:sym typeface="Open Sans"/>
              </a:rPr>
              <a:t>Brainstorming-</a:t>
            </a:r>
            <a:r>
              <a:rPr lang="en-US" b="1" dirty="0"/>
              <a:t>Brainstorming</a:t>
            </a:r>
            <a:r>
              <a:rPr lang="en-US" dirty="0"/>
              <a:t> is a fundamental technique in qualitative risk analysis. It's a collaborative process where team members contribute ideas to identify potential risks. The goal is to generate a comprehensive list of potential threats and vulnerabilities</a:t>
            </a:r>
            <a:endParaRPr sz="1200" b="0" i="0" u="none" strike="noStrike" cap="none" dirty="0">
              <a:solidFill>
                <a:srgbClr val="3F3F3F"/>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dirty="0">
                <a:solidFill>
                  <a:srgbClr val="3F3F3F"/>
                </a:solidFill>
                <a:latin typeface="Open Sans"/>
                <a:ea typeface="Open Sans"/>
                <a:cs typeface="Open Sans"/>
                <a:sym typeface="Open Sans"/>
              </a:rPr>
              <a:t>Storyboarding-</a:t>
            </a:r>
            <a:r>
              <a:rPr lang="en-US" b="1" dirty="0"/>
              <a:t>Storyboarding</a:t>
            </a:r>
            <a:r>
              <a:rPr lang="en-US" dirty="0"/>
              <a:t> is an unconventional but powerful tool for visualizing and understanding potential risk scenarios. It's particularly useful in qualitative risk analysis where the focus is on understanding the narrative of a risk event.</a:t>
            </a:r>
            <a:endParaRPr sz="1200" b="0" i="0" u="none" strike="noStrike" cap="none" dirty="0">
              <a:solidFill>
                <a:srgbClr val="3F3F3F"/>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dirty="0">
                <a:solidFill>
                  <a:srgbClr val="3F3F3F"/>
                </a:solidFill>
                <a:latin typeface="Open Sans"/>
                <a:ea typeface="Open Sans"/>
                <a:cs typeface="Open Sans"/>
                <a:sym typeface="Open Sans"/>
              </a:rPr>
              <a:t>Focus Groups-</a:t>
            </a:r>
            <a:r>
              <a:rPr lang="en-US" b="1" dirty="0"/>
              <a:t>Focus groups</a:t>
            </a:r>
            <a:r>
              <a:rPr lang="en-US" dirty="0"/>
              <a:t> are a valuable qualitative research method for identifying and understanding risks within an organization. By bringing together a group of individuals with relevant knowledge and experience, focus groups can generate rich insights into potential threats and vulnerabilities</a:t>
            </a:r>
            <a:endParaRPr sz="1200" b="0" i="0" u="none" strike="noStrike" cap="none" dirty="0">
              <a:solidFill>
                <a:srgbClr val="3F3F3F"/>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400"/>
              <a:buFont typeface="Arial"/>
              <a:buChar char="•"/>
            </a:pPr>
            <a:r>
              <a:rPr lang="en-US" sz="900" b="0" i="0" u="none" strike="noStrike" cap="none" dirty="0">
                <a:solidFill>
                  <a:srgbClr val="3F3F3F"/>
                </a:solidFill>
                <a:latin typeface="Open Sans"/>
                <a:ea typeface="Open Sans"/>
                <a:cs typeface="Open Sans"/>
                <a:sym typeface="Open Sans"/>
              </a:rPr>
              <a:t>Surveys-</a:t>
            </a:r>
            <a:r>
              <a:rPr lang="en-US" sz="1100" b="1" dirty="0"/>
              <a:t>Surveys</a:t>
            </a:r>
            <a:r>
              <a:rPr lang="en-US" sz="1100" dirty="0"/>
              <a:t> are a valuable tool for gathering quantitative and qualitative data in risk analysis. They provide a structured approach to collecting information from a large number of respondents, allowing for efficient data collection and analysis</a:t>
            </a:r>
            <a:endParaRPr sz="900" b="0" i="0" u="none" strike="noStrike" cap="none" dirty="0">
              <a:solidFill>
                <a:srgbClr val="3F3F3F"/>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400"/>
              <a:buFont typeface="Arial"/>
              <a:buChar char="•"/>
            </a:pPr>
            <a:r>
              <a:rPr lang="en-US" sz="900" b="0" i="0" u="none" strike="noStrike" cap="none" dirty="0">
                <a:solidFill>
                  <a:srgbClr val="3F3F3F"/>
                </a:solidFill>
                <a:latin typeface="Open Sans"/>
                <a:ea typeface="Open Sans"/>
                <a:cs typeface="Open Sans"/>
                <a:sym typeface="Open Sans"/>
              </a:rPr>
              <a:t>Questionnaires-</a:t>
            </a:r>
            <a:r>
              <a:rPr lang="en-US" sz="1050" dirty="0"/>
              <a:t>While questionnaires are primarily associated with quantitative research, they can also be valuable tools in qualitative risk analysis. By carefully crafting open-ended questions, you can gather rich, descriptive data about perceptions, attitudes, and experiences related to risk.</a:t>
            </a:r>
            <a:endParaRPr sz="800" b="0" i="0" u="none" strike="noStrike" cap="none" dirty="0">
              <a:solidFill>
                <a:srgbClr val="3F3F3F"/>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900" b="0" i="0" u="none" strike="noStrike" cap="none" dirty="0">
                <a:solidFill>
                  <a:srgbClr val="3F3F3F"/>
                </a:solidFill>
                <a:latin typeface="Open Sans"/>
                <a:ea typeface="Open Sans"/>
                <a:cs typeface="Open Sans"/>
                <a:sym typeface="Open Sans"/>
              </a:rPr>
              <a:t>Checklists-</a:t>
            </a:r>
            <a:r>
              <a:rPr lang="en-US" sz="1100" dirty="0"/>
              <a:t>A checklist can be a valuable tool for ensuring a comprehensive and consistent approach to qualitative risk assessment. It helps to structure the process and ensure that no critical aspects are overlooked.</a:t>
            </a:r>
            <a:endParaRPr sz="900" b="0" i="0" u="none" strike="noStrike" cap="none" dirty="0">
              <a:solidFill>
                <a:srgbClr val="3F3F3F"/>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400"/>
              <a:buFont typeface="Arial"/>
              <a:buChar char="•"/>
            </a:pPr>
            <a:r>
              <a:rPr lang="en-US" sz="900" b="0" i="0" u="none" strike="noStrike" cap="none" dirty="0">
                <a:solidFill>
                  <a:srgbClr val="3F3F3F"/>
                </a:solidFill>
                <a:latin typeface="Open Sans"/>
                <a:ea typeface="Open Sans"/>
                <a:cs typeface="Open Sans"/>
                <a:sym typeface="Open Sans"/>
              </a:rPr>
              <a:t>One-on-one meetings-</a:t>
            </a:r>
            <a:r>
              <a:rPr lang="en-US" sz="1100" dirty="0"/>
              <a:t>One-on-one meetings are an essential component of qualitative risk assessment. They provide an opportunity for in-depth discussions, allowing for a deeper understanding of individual perspectives and the potential risks associated with specific roles or areas.</a:t>
            </a:r>
            <a:endParaRPr sz="900" b="0" i="0" u="none" strike="noStrike" cap="none" dirty="0">
              <a:solidFill>
                <a:srgbClr val="3F3F3F"/>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400"/>
              <a:buFont typeface="Arial"/>
              <a:buChar char="•"/>
            </a:pPr>
            <a:r>
              <a:rPr lang="en-US" sz="800" b="0" i="0" u="none" strike="noStrike" cap="none" dirty="0">
                <a:solidFill>
                  <a:srgbClr val="3F3F3F"/>
                </a:solidFill>
                <a:latin typeface="Open Sans"/>
                <a:ea typeface="Open Sans"/>
                <a:cs typeface="Open Sans"/>
                <a:sym typeface="Open Sans"/>
              </a:rPr>
              <a:t>Interviews-</a:t>
            </a:r>
            <a:r>
              <a:rPr lang="en-US" sz="1050" b="1" dirty="0"/>
              <a:t>Interviews</a:t>
            </a:r>
            <a:r>
              <a:rPr lang="en-US" sz="1050" dirty="0"/>
              <a:t> are a cornerstone of qualitative risk analysis, providing rich, in-depth insights into the perceptions, experiences, and knowledge of individuals within an organization.</a:t>
            </a:r>
            <a:endParaRPr sz="800" b="0" i="0" u="none" strike="noStrike" cap="none" dirty="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800" b="0" i="0" u="none" strike="noStrike" cap="none" dirty="0">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dirty="0">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879" name="Google Shape;1879;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431800"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The type of approach to risk analysis will be decided based on the risk analysis team, management, risk analysis tools, and culture of the company. </a:t>
            </a:r>
            <a:endParaRPr sz="800" b="0" i="0" u="none" strike="noStrike" cap="none">
              <a:solidFill>
                <a:srgbClr val="3F3F3F"/>
              </a:solidFill>
              <a:latin typeface="Open Sans"/>
              <a:ea typeface="Open Sans"/>
              <a:cs typeface="Open Sans"/>
              <a:sym typeface="Open Sans"/>
            </a:endParaRPr>
          </a:p>
          <a:p>
            <a:pPr marL="431800"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The chart below sorts different attributes into qualitative and quantitative risk analysis.</a:t>
            </a:r>
            <a:endParaRPr/>
          </a:p>
          <a:p>
            <a:pPr marL="431800" marR="0" lvl="0" indent="-203200" algn="l" rtl="0">
              <a:lnSpc>
                <a:spcPct val="100000"/>
              </a:lnSpc>
              <a:spcBef>
                <a:spcPts val="0"/>
              </a:spcBef>
              <a:spcAft>
                <a:spcPts val="0"/>
              </a:spcAft>
              <a:buClr>
                <a:srgbClr val="3F3F3F"/>
              </a:buClr>
              <a:buSzPts val="2200"/>
              <a:buFont typeface="Arial"/>
              <a:buNone/>
            </a:pPr>
            <a:endParaRPr sz="1200" b="0" i="0" u="none" strike="noStrike" cap="none">
              <a:solidFill>
                <a:srgbClr val="3F3F3F"/>
              </a:solidFill>
              <a:latin typeface="Open Sans"/>
              <a:ea typeface="Open Sans"/>
              <a:cs typeface="Open Sans"/>
              <a:sym typeface="Open Sans"/>
            </a:endParaRPr>
          </a:p>
          <a:p>
            <a:pPr marL="88900" marR="0" lvl="0" indent="0" algn="l" rtl="0">
              <a:lnSpc>
                <a:spcPct val="100000"/>
              </a:lnSpc>
              <a:spcBef>
                <a:spcPts val="0"/>
              </a:spcBef>
              <a:spcAft>
                <a:spcPts val="0"/>
              </a:spcAft>
              <a:buClr>
                <a:srgbClr val="3F3F3F"/>
              </a:buClr>
              <a:buSzPts val="2200"/>
              <a:buFont typeface="Arial"/>
              <a:buNone/>
            </a:pPr>
            <a:r>
              <a:rPr lang="en-US" sz="1200" b="0" i="0" u="none" strike="noStrike" cap="none">
                <a:solidFill>
                  <a:srgbClr val="3F3F3F"/>
                </a:solidFill>
                <a:latin typeface="Open Sans"/>
                <a:ea typeface="Open Sans"/>
                <a:cs typeface="Open Sans"/>
                <a:sym typeface="Open Sans"/>
              </a:rPr>
              <a:t>Please explain the table given on the screen.</a:t>
            </a:r>
            <a:endParaRPr/>
          </a:p>
        </p:txBody>
      </p:sp>
      <p:sp>
        <p:nvSpPr>
          <p:cNvPr id="1931" name="Google Shape;1931;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sz="1200" b="0" i="0" u="none" strike="noStrike" cap="none">
                <a:solidFill>
                  <a:srgbClr val="3F3F3F"/>
                </a:solidFill>
                <a:latin typeface="Open Sans"/>
                <a:ea typeface="Open Sans"/>
                <a:cs typeface="Open Sans"/>
                <a:sym typeface="Open Sans"/>
              </a:rPr>
              <a:t>Hybrid analysis uses both quantitative and qualitative analysis. The following are some points about why hybrid analysis is required:</a:t>
            </a:r>
            <a:endParaRPr/>
          </a:p>
          <a:p>
            <a:pPr marL="0" lvl="0" indent="0" algn="l" rtl="0">
              <a:lnSpc>
                <a:spcPct val="100000"/>
              </a:lnSpc>
              <a:spcBef>
                <a:spcPts val="0"/>
              </a:spcBef>
              <a:spcAft>
                <a:spcPts val="0"/>
              </a:spcAft>
              <a:buSzPts val="1400"/>
              <a:buNone/>
            </a:pPr>
            <a:endParaRPr sz="1200" b="0" i="0" u="none" strike="noStrike" cap="none">
              <a:solidFill>
                <a:srgbClr val="3F3F3F"/>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It is almost impossible to carry out only quantitative assessment. </a:t>
            </a:r>
            <a:endParaRPr/>
          </a:p>
          <a:p>
            <a:pPr marL="171450" lvl="0" indent="-171450" algn="l" rtl="0">
              <a:lnSpc>
                <a:spcPct val="100000"/>
              </a:lnSpc>
              <a:spcBef>
                <a:spcPts val="0"/>
              </a:spcBef>
              <a:spcAft>
                <a:spcPts val="0"/>
              </a:spcAft>
              <a:buSzPts val="1400"/>
              <a:buFont typeface="Arial"/>
              <a:buChar char="•"/>
            </a:pPr>
            <a:r>
              <a:rPr lang="en-US" sz="1200" b="0" i="0" u="none" strike="noStrike" cap="none">
                <a:solidFill>
                  <a:srgbClr val="3F3F3F"/>
                </a:solidFill>
                <a:latin typeface="Open Sans"/>
                <a:ea typeface="Open Sans"/>
                <a:cs typeface="Open Sans"/>
                <a:sym typeface="Open Sans"/>
              </a:rPr>
              <a:t>Qualitative analysis does not provide sufficient data to make financial decisions.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Quantitative evaluation is used for financial values of tangible assets.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Qualitative assessment can be used for priority values of intangible assets.</a:t>
            </a:r>
            <a:endParaRPr/>
          </a:p>
          <a:p>
            <a:pPr marL="0" lvl="0" indent="0" algn="l" rtl="0">
              <a:lnSpc>
                <a:spcPct val="100000"/>
              </a:lnSpc>
              <a:spcBef>
                <a:spcPts val="0"/>
              </a:spcBef>
              <a:spcAft>
                <a:spcPts val="0"/>
              </a:spcAft>
              <a:buSzPts val="1400"/>
              <a:buNone/>
            </a:pPr>
            <a:endParaRPr/>
          </a:p>
        </p:txBody>
      </p:sp>
      <p:sp>
        <p:nvSpPr>
          <p:cNvPr id="1939" name="Google Shape;1939;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p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9" name="Google Shape;1949;p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Risk Registers</a:t>
            </a:r>
            <a:endParaRPr/>
          </a:p>
          <a:p>
            <a:pPr marL="0" lvl="0" indent="0" algn="l" rtl="0">
              <a:lnSpc>
                <a:spcPct val="100000"/>
              </a:lnSpc>
              <a:spcBef>
                <a:spcPts val="0"/>
              </a:spcBef>
              <a:spcAft>
                <a:spcPts val="0"/>
              </a:spcAft>
              <a:buClr>
                <a:schemeClr val="dk1"/>
              </a:buClr>
              <a:buSzPts val="1100"/>
              <a:buFont typeface="Arial"/>
              <a:buNone/>
            </a:pPr>
            <a:endParaRPr/>
          </a:p>
          <a:p>
            <a:pPr marL="342900" lvl="1" indent="-342900" algn="l" rtl="0">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A risk register is a centralized repository that records identified risks, their characteristics, and their management plans. </a:t>
            </a:r>
            <a:endParaRPr/>
          </a:p>
          <a:p>
            <a:pPr marL="342900" lvl="1" indent="-203200" algn="l" rtl="0">
              <a:lnSpc>
                <a:spcPct val="114000"/>
              </a:lnSpc>
              <a:spcBef>
                <a:spcPts val="0"/>
              </a:spcBef>
              <a:spcAft>
                <a:spcPts val="0"/>
              </a:spcAft>
              <a:buSzPts val="2200"/>
              <a:buFont typeface="Arial"/>
              <a:buNone/>
            </a:pPr>
            <a:endParaRPr sz="1200">
              <a:solidFill>
                <a:srgbClr val="3F3F3F"/>
              </a:solidFill>
              <a:latin typeface="Open Sans"/>
              <a:ea typeface="Open Sans"/>
              <a:cs typeface="Open Sans"/>
              <a:sym typeface="Open Sans"/>
            </a:endParaRPr>
          </a:p>
          <a:p>
            <a:pPr marL="342900" lvl="1" indent="-342900" algn="l" rtl="0">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A risk register is a crucial document in risk management processes that provides a detailed log of risks identified during a risk assessment</a:t>
            </a:r>
            <a:endParaRPr/>
          </a:p>
          <a:p>
            <a:pPr marL="342900" lvl="1" indent="-203200" algn="l" rtl="0">
              <a:lnSpc>
                <a:spcPct val="114000"/>
              </a:lnSpc>
              <a:spcBef>
                <a:spcPts val="0"/>
              </a:spcBef>
              <a:spcAft>
                <a:spcPts val="0"/>
              </a:spcAft>
              <a:buSzPts val="2200"/>
              <a:buFont typeface="Arial"/>
              <a:buNone/>
            </a:pPr>
            <a:endParaRPr sz="1200">
              <a:solidFill>
                <a:srgbClr val="3F3F3F"/>
              </a:solidFill>
              <a:latin typeface="Open Sans"/>
              <a:ea typeface="Open Sans"/>
              <a:cs typeface="Open Sans"/>
              <a:sym typeface="Open Sans"/>
            </a:endParaRPr>
          </a:p>
          <a:p>
            <a:pPr marL="342900" lvl="1" indent="-342900" algn="l" rtl="0">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It is a critical risk management tool that provides a structured way to track and evaluate risks over time.</a:t>
            </a:r>
            <a:endParaRPr/>
          </a:p>
          <a:p>
            <a:pPr marL="342900" lvl="1" indent="-203200" algn="l" rtl="0">
              <a:lnSpc>
                <a:spcPct val="114000"/>
              </a:lnSpc>
              <a:spcBef>
                <a:spcPts val="0"/>
              </a:spcBef>
              <a:spcAft>
                <a:spcPts val="0"/>
              </a:spcAft>
              <a:buSzPts val="2200"/>
              <a:buFont typeface="Arial"/>
              <a:buNone/>
            </a:pPr>
            <a:endParaRPr sz="1200">
              <a:solidFill>
                <a:srgbClr val="3F3F3F"/>
              </a:solidFill>
              <a:latin typeface="Open Sans"/>
              <a:ea typeface="Open Sans"/>
              <a:cs typeface="Open Sans"/>
              <a:sym typeface="Open Sans"/>
            </a:endParaRPr>
          </a:p>
          <a:p>
            <a:pPr marL="342900" lvl="1" indent="-342900" algn="l" rtl="0">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 It includes Key Risk Indicators (KRIs), identifies risk owners, and specifies the risk threshold, helping organizations monitor and manage risks effectively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950" name="Google Shape;1950;p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p3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Components of Risk Register</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a:t>Risk ID-</a:t>
            </a:r>
            <a:r>
              <a:rPr lang="en-US" sz="1200">
                <a:solidFill>
                  <a:srgbClr val="3F3F3F"/>
                </a:solidFill>
                <a:latin typeface="Open Sans"/>
                <a:ea typeface="Open Sans"/>
                <a:cs typeface="Open Sans"/>
                <a:sym typeface="Open Sans"/>
              </a:rPr>
              <a:t>The risk ID is a unique identifier for each risk that makes it easier to track and manage risks. It’s usually a numeric or alphanumeric code. Assigning a unique ID to each risk ensures that no ambiguity exists when discussing or monitoring it.</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a:t> Description-</a:t>
            </a:r>
            <a:r>
              <a:rPr lang="en-US" sz="1200">
                <a:solidFill>
                  <a:srgbClr val="3F3F3F"/>
                </a:solidFill>
                <a:latin typeface="Open Sans"/>
                <a:ea typeface="Open Sans"/>
                <a:cs typeface="Open Sans"/>
                <a:sym typeface="Open Sans"/>
              </a:rPr>
              <a:t>The description provides a brief but clear explanation of the risk, outlining what it is and why it’s a concern. A well-articulated description ensures that everyone in the organization understands the nature of the risk, which is crucial for effective management and mitigation</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a:t>Current Status-</a:t>
            </a:r>
            <a:r>
              <a:rPr lang="en-US" sz="1200">
                <a:solidFill>
                  <a:srgbClr val="3F3F3F"/>
                </a:solidFill>
                <a:latin typeface="Open Sans"/>
                <a:ea typeface="Open Sans"/>
                <a:cs typeface="Open Sans"/>
                <a:sym typeface="Open Sans"/>
              </a:rPr>
              <a:t>The current status indicates whether the risk is above or below the defined threshold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960" name="Google Shape;1960;p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p3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Components of Risk Registers-</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a:t>KRI-</a:t>
            </a:r>
            <a:r>
              <a:rPr lang="en-US" sz="1200">
                <a:solidFill>
                  <a:srgbClr val="3F3F3F"/>
                </a:solidFill>
                <a:latin typeface="Open Sans"/>
                <a:ea typeface="Open Sans"/>
                <a:cs typeface="Open Sans"/>
                <a:sym typeface="Open Sans"/>
              </a:rPr>
              <a:t>KRIs are an essential element of a risk register. They serve as metrics that provide an early signal of increasing risk exposure in various areas of the organization. KRIs act as early indicators of risk and so are instrumental in anticipating potential problems and allowing organizations to enact proactive measures to mitigate such risks</a:t>
            </a:r>
            <a:endParaRPr/>
          </a:p>
          <a:p>
            <a:pPr marL="0" marR="0" lvl="0" indent="0" algn="l" rtl="0">
              <a:lnSpc>
                <a:spcPct val="100000"/>
              </a:lnSpc>
              <a:spcBef>
                <a:spcPts val="0"/>
              </a:spcBef>
              <a:spcAft>
                <a:spcPts val="0"/>
              </a:spcAft>
              <a:buClr>
                <a:srgbClr val="000000"/>
              </a:buClr>
              <a:buSzPts val="1400"/>
              <a:buFont typeface="Arial"/>
              <a:buNone/>
            </a:pPr>
            <a:r>
              <a:rPr lang="en-US"/>
              <a:t> Risk Owners-</a:t>
            </a:r>
            <a:r>
              <a:rPr lang="en-US" sz="1200">
                <a:solidFill>
                  <a:srgbClr val="3F3F3F"/>
                </a:solidFill>
                <a:latin typeface="Open Sans"/>
                <a:ea typeface="Open Sans"/>
                <a:cs typeface="Open Sans"/>
                <a:sym typeface="Open Sans"/>
              </a:rPr>
              <a:t>A risk owner is an individual or team assigned to risk management. The risk owner is responsible for implementing risk mitigation strategies and monitoring their effectiveness over time.</a:t>
            </a:r>
            <a:endParaRPr/>
          </a:p>
          <a:p>
            <a:pPr marL="0" marR="0" lvl="0" indent="0" algn="l" rtl="0">
              <a:lnSpc>
                <a:spcPct val="100000"/>
              </a:lnSpc>
              <a:spcBef>
                <a:spcPts val="0"/>
              </a:spcBef>
              <a:spcAft>
                <a:spcPts val="0"/>
              </a:spcAft>
              <a:buClr>
                <a:srgbClr val="000000"/>
              </a:buClr>
              <a:buSzPts val="1400"/>
              <a:buFont typeface="Arial"/>
              <a:buNone/>
            </a:pPr>
            <a:r>
              <a:rPr lang="en-US"/>
              <a:t>Risk Thresholds-</a:t>
            </a:r>
            <a:r>
              <a:rPr lang="en-US" sz="1200">
                <a:solidFill>
                  <a:srgbClr val="3F3F3F"/>
                </a:solidFill>
                <a:latin typeface="Open Sans"/>
                <a:ea typeface="Open Sans"/>
                <a:cs typeface="Open Sans"/>
                <a:sym typeface="Open Sans"/>
              </a:rPr>
              <a:t>The risk threshold is the level of risk that an organization is willing to accept before action is required. Setting a risk threshold helps automate the risk response process. If a risk crosses this threshold, it triggers a predefined action or escalation, ensuring timely intervention.</a:t>
            </a:r>
            <a:endParaRPr/>
          </a:p>
          <a:p>
            <a:pPr marL="0" lvl="0" indent="0" algn="l" rtl="0">
              <a:lnSpc>
                <a:spcPct val="100000"/>
              </a:lnSpc>
              <a:spcBef>
                <a:spcPts val="0"/>
              </a:spcBef>
              <a:spcAft>
                <a:spcPts val="0"/>
              </a:spcAft>
              <a:buSzPts val="1400"/>
              <a:buNone/>
            </a:pPr>
            <a:endParaRPr/>
          </a:p>
        </p:txBody>
      </p:sp>
      <p:sp>
        <p:nvSpPr>
          <p:cNvPr id="1972" name="Google Shape;1972;p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3F3F3F"/>
                </a:solidFill>
                <a:latin typeface="Open Sans"/>
                <a:ea typeface="Open Sans"/>
                <a:cs typeface="Open Sans"/>
                <a:sym typeface="Open Sans"/>
              </a:rPr>
              <a:t>There are mainly three types of security policies:</a:t>
            </a:r>
            <a:endParaRPr lang="en-US" sz="9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lang="en-IN"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lt1"/>
                </a:solidFill>
                <a:latin typeface="Open Sans"/>
                <a:ea typeface="Open Sans"/>
                <a:cs typeface="Open Sans"/>
                <a:sym typeface="Open Sans"/>
              </a:rPr>
              <a:t>Organizational security policy: </a:t>
            </a:r>
            <a:r>
              <a:rPr lang="en-US" sz="1200" b="0" i="0" u="none" strike="noStrike" cap="none" dirty="0">
                <a:solidFill>
                  <a:srgbClr val="3F3F3F"/>
                </a:solidFill>
                <a:latin typeface="Open Sans"/>
                <a:ea typeface="Open Sans"/>
                <a:cs typeface="Open Sans"/>
                <a:sym typeface="Open Sans"/>
              </a:rPr>
              <a:t>It focuses on issues relevant to every aspect of the organization.</a:t>
            </a:r>
            <a:endParaRPr lang="en-US" sz="1200" b="0" i="0" u="none" strike="noStrike" cap="none" dirty="0">
              <a:solidFill>
                <a:srgbClr val="000000"/>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lt1"/>
                </a:solidFill>
                <a:latin typeface="Open Sans"/>
                <a:ea typeface="Open Sans"/>
                <a:cs typeface="Open Sans"/>
                <a:sym typeface="Open Sans"/>
              </a:rPr>
              <a:t>Issue-specific policy</a:t>
            </a:r>
            <a:r>
              <a:rPr lang="en-US" sz="1200" b="0" i="0" u="none" strike="noStrike" cap="none" dirty="0">
                <a:solidFill>
                  <a:schemeClr val="lt1"/>
                </a:solidFill>
                <a:latin typeface="Open Sans"/>
                <a:ea typeface="Open Sans"/>
                <a:cs typeface="Open Sans"/>
                <a:sym typeface="Open Sans"/>
              </a:rPr>
              <a:t>: </a:t>
            </a:r>
            <a:r>
              <a:rPr lang="en-US" sz="1200" b="0" i="0" u="none" strike="noStrike" cap="none" dirty="0">
                <a:solidFill>
                  <a:srgbClr val="3F3F3F"/>
                </a:solidFill>
                <a:latin typeface="Open Sans"/>
                <a:ea typeface="Open Sans"/>
                <a:cs typeface="Open Sans"/>
                <a:sym typeface="Open Sans"/>
              </a:rPr>
              <a:t>It focuses on a specific service, department, or function that is distinct from the organization.</a:t>
            </a:r>
            <a:endParaRPr lang="en-US" sz="1200" b="0" i="0" u="none" strike="noStrike" cap="none" dirty="0">
              <a:solidFill>
                <a:srgbClr val="000000"/>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lt1"/>
                </a:solidFill>
                <a:latin typeface="Open Sans"/>
                <a:ea typeface="Open Sans"/>
                <a:cs typeface="Open Sans"/>
                <a:sym typeface="Open Sans"/>
              </a:rPr>
              <a:t>System-specific policy</a:t>
            </a:r>
            <a:r>
              <a:rPr lang="en-US" sz="1200" b="0" i="0" u="none" strike="noStrike" cap="none" dirty="0">
                <a:solidFill>
                  <a:schemeClr val="lt1"/>
                </a:solidFill>
                <a:latin typeface="Open Sans"/>
                <a:ea typeface="Open Sans"/>
                <a:cs typeface="Open Sans"/>
                <a:sym typeface="Open Sans"/>
              </a:rPr>
              <a:t>: </a:t>
            </a:r>
            <a:r>
              <a:rPr lang="en-US" sz="1200" b="0" i="0" u="none" strike="noStrike" cap="none" dirty="0">
                <a:solidFill>
                  <a:srgbClr val="3F3F3F"/>
                </a:solidFill>
                <a:latin typeface="Open Sans"/>
                <a:ea typeface="Open Sans"/>
                <a:cs typeface="Open Sans"/>
                <a:sym typeface="Open Sans"/>
              </a:rPr>
              <a:t>It focuses on individual systems.</a:t>
            </a:r>
            <a:endParaRPr lang="en-US" sz="1200" b="0" i="0" u="none" strike="noStrike" cap="none" dirty="0">
              <a:solidFill>
                <a:srgbClr val="000000"/>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dirty="0">
              <a:solidFill>
                <a:schemeClr val="lt1"/>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lt1"/>
              </a:solidFill>
              <a:latin typeface="Open Sans"/>
              <a:ea typeface="Open Sans"/>
              <a:cs typeface="Open Sans"/>
              <a:sym typeface="Open Sans"/>
            </a:endParaRPr>
          </a:p>
        </p:txBody>
      </p:sp>
      <p:sp>
        <p:nvSpPr>
          <p:cNvPr id="2197" name="Google Shape;2197;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25539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p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4" name="Google Shape;1984;p3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Explain the sample Risk Register</a:t>
            </a:r>
            <a:endParaRPr/>
          </a:p>
        </p:txBody>
      </p:sp>
      <p:sp>
        <p:nvSpPr>
          <p:cNvPr id="1985" name="Google Shape;1985;p3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3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Explain RIsk Response</a:t>
            </a:r>
            <a:endParaRPr sz="1200" b="0" i="0" u="none" strike="noStrike" cap="none">
              <a:solidFill>
                <a:schemeClr val="dk1"/>
              </a:solidFill>
              <a:latin typeface="Calibri"/>
              <a:ea typeface="Calibri"/>
              <a:cs typeface="Calibri"/>
              <a:sym typeface="Calibri"/>
            </a:endParaRPr>
          </a:p>
        </p:txBody>
      </p:sp>
      <p:sp>
        <p:nvSpPr>
          <p:cNvPr id="1992" name="Google Shape;1992;p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Risk treatment can be done in the following four ways: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Transfer the risk</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Terminate the risk activity</a:t>
            </a:r>
            <a:endParaRPr/>
          </a:p>
          <a:p>
            <a:pPr marL="171450" lvl="0" indent="-171450" algn="l" rtl="0">
              <a:lnSpc>
                <a:spcPct val="100000"/>
              </a:lnSpc>
              <a:spcBef>
                <a:spcPts val="0"/>
              </a:spcBef>
              <a:spcAft>
                <a:spcPts val="0"/>
              </a:spcAft>
              <a:buSzPts val="1400"/>
              <a:buFont typeface="Arial"/>
              <a:buChar char="•"/>
            </a:pPr>
            <a:r>
              <a:rPr lang="en-US" sz="1200" b="0" i="0" u="none" strike="noStrike" cap="none">
                <a:solidFill>
                  <a:srgbClr val="3F3F3F"/>
                </a:solidFill>
                <a:latin typeface="Open Sans"/>
                <a:ea typeface="Open Sans"/>
                <a:cs typeface="Open Sans"/>
                <a:sym typeface="Open Sans"/>
              </a:rPr>
              <a:t>Take measures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Accept the loss</a:t>
            </a:r>
            <a:endParaRPr/>
          </a:p>
          <a:p>
            <a:pPr marL="0" lvl="0" indent="0" algn="l" rtl="0">
              <a:lnSpc>
                <a:spcPct val="100000"/>
              </a:lnSpc>
              <a:spcBef>
                <a:spcPts val="0"/>
              </a:spcBef>
              <a:spcAft>
                <a:spcPts val="0"/>
              </a:spcAft>
              <a:buSzPts val="1400"/>
              <a:buNone/>
            </a:pPr>
            <a:endParaRPr/>
          </a:p>
        </p:txBody>
      </p:sp>
      <p:sp>
        <p:nvSpPr>
          <p:cNvPr id="2002" name="Google Shape;2002;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p3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Risk Mitigation</a:t>
            </a:r>
            <a:endParaRPr/>
          </a:p>
          <a:p>
            <a:pPr marL="0" lvl="0" indent="0" algn="l" rtl="0">
              <a:lnSpc>
                <a:spcPct val="100000"/>
              </a:lnSpc>
              <a:spcBef>
                <a:spcPts val="0"/>
              </a:spcBef>
              <a:spcAft>
                <a:spcPts val="0"/>
              </a:spcAft>
              <a:buSzPts val="1400"/>
              <a:buNone/>
            </a:pPr>
            <a:endParaRPr/>
          </a:p>
          <a:p>
            <a:pPr marL="342900" lvl="0" indent="-342900" algn="l" rtl="0">
              <a:lnSpc>
                <a:spcPct val="150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By implementing safeguards and countermeasures to eliminate vulnerabilities or block threats.</a:t>
            </a:r>
            <a:endParaRPr sz="2200">
              <a:solidFill>
                <a:srgbClr val="3F3F3F"/>
              </a:solidFill>
              <a:latin typeface="Open Sans"/>
              <a:ea typeface="Open Sans"/>
              <a:cs typeface="Open Sans"/>
              <a:sym typeface="Open Sans"/>
            </a:endParaRPr>
          </a:p>
          <a:p>
            <a:pPr marL="342900" lvl="0" indent="-342900" algn="l" rtl="0">
              <a:lnSpc>
                <a:spcPct val="150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Example:</a:t>
            </a:r>
            <a:endParaRPr sz="2200">
              <a:solidFill>
                <a:srgbClr val="3F3F3F"/>
              </a:solidFill>
              <a:latin typeface="Open Sans"/>
              <a:ea typeface="Open Sans"/>
              <a:cs typeface="Open Sans"/>
              <a:sym typeface="Open Sans"/>
            </a:endParaRPr>
          </a:p>
          <a:p>
            <a:pPr marL="342900" lvl="1" indent="-342900" algn="l" rtl="0">
              <a:lnSpc>
                <a:spcPct val="150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Implementing IPS,DLP </a:t>
            </a:r>
            <a:endParaRPr sz="2200">
              <a:solidFill>
                <a:srgbClr val="3F3F3F"/>
              </a:solidFill>
              <a:latin typeface="Open Sans"/>
              <a:ea typeface="Open Sans"/>
              <a:cs typeface="Open Sans"/>
              <a:sym typeface="Open Sans"/>
            </a:endParaRPr>
          </a:p>
          <a:p>
            <a:pPr marL="342900" lvl="1" indent="-342900" algn="l" rtl="0">
              <a:lnSpc>
                <a:spcPct val="150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Implementing Web application Firewall to fill for shortcoming of network firewall to handle web application attack</a:t>
            </a:r>
            <a:endParaRPr sz="2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2022" name="Google Shape;2022;p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p3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Risk Transfer</a:t>
            </a:r>
            <a:endParaRPr/>
          </a:p>
          <a:p>
            <a:pPr marL="0" lvl="0" indent="0" algn="l" rtl="0">
              <a:lnSpc>
                <a:spcPct val="100000"/>
              </a:lnSpc>
              <a:spcBef>
                <a:spcPts val="0"/>
              </a:spcBef>
              <a:spcAft>
                <a:spcPts val="0"/>
              </a:spcAft>
              <a:buSzPts val="1400"/>
              <a:buNone/>
            </a:pPr>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Placement of the cost of loss a risk represents onto another entity or organization. </a:t>
            </a:r>
            <a:endParaRPr sz="1200">
              <a:solidFill>
                <a:srgbClr val="3F3F3F"/>
              </a:solidFill>
              <a:latin typeface="Open Sans"/>
              <a:ea typeface="Open Sans"/>
              <a:cs typeface="Open Sans"/>
              <a:sym typeface="Open Sans"/>
            </a:endParaRPr>
          </a:p>
          <a:p>
            <a:pPr marL="342900" lvl="0" indent="-342900" algn="l" rtl="0">
              <a:lnSpc>
                <a:spcPct val="150000"/>
              </a:lnSpc>
              <a:spcBef>
                <a:spcPts val="0"/>
              </a:spcBef>
              <a:spcAft>
                <a:spcPts val="0"/>
              </a:spcAft>
              <a:buClr>
                <a:srgbClr val="3F3F3F"/>
              </a:buClr>
              <a:buSzPts val="2200"/>
              <a:buFont typeface="Arial"/>
              <a:buChar char="•"/>
            </a:pPr>
            <a:r>
              <a:rPr lang="en-US" sz="1200" b="1">
                <a:solidFill>
                  <a:srgbClr val="3F3F3F"/>
                </a:solidFill>
                <a:latin typeface="Open Sans"/>
                <a:ea typeface="Open Sans"/>
                <a:cs typeface="Open Sans"/>
                <a:sym typeface="Open Sans"/>
              </a:rPr>
              <a:t>Example: </a:t>
            </a:r>
            <a:endParaRPr sz="1200" b="1">
              <a:solidFill>
                <a:srgbClr val="3F3F3F"/>
              </a:solidFill>
              <a:latin typeface="Open Sans"/>
              <a:ea typeface="Open Sans"/>
              <a:cs typeface="Open Sans"/>
              <a:sym typeface="Open Sans"/>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Cyber Insurance</a:t>
            </a:r>
            <a:endParaRPr sz="1200">
              <a:solidFill>
                <a:srgbClr val="3F3F3F"/>
              </a:solidFill>
              <a:latin typeface="Open Sans"/>
              <a:ea typeface="Open Sans"/>
              <a:cs typeface="Open Sans"/>
              <a:sym typeface="Open Sans"/>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Outsourcing</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2033" name="Google Shape;2033;p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p3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problem and solution given on the slide.</a:t>
            </a:r>
            <a:endParaRPr/>
          </a:p>
        </p:txBody>
      </p:sp>
      <p:sp>
        <p:nvSpPr>
          <p:cNvPr id="2044" name="Google Shape;2044;p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p3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br>
              <a:rPr lang="en-US"/>
            </a:br>
            <a:r>
              <a:rPr lang="en-US"/>
              <a:t>Risk Avoidance</a:t>
            </a:r>
            <a:endParaRPr/>
          </a:p>
          <a:p>
            <a:pPr marL="0" lvl="0" indent="0" algn="l" rtl="0">
              <a:lnSpc>
                <a:spcPct val="100000"/>
              </a:lnSpc>
              <a:spcBef>
                <a:spcPts val="0"/>
              </a:spcBef>
              <a:spcAft>
                <a:spcPts val="0"/>
              </a:spcAft>
              <a:buSzPts val="1400"/>
              <a:buNone/>
            </a:pPr>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By terminating the associated activity that introduces the risk .</a:t>
            </a:r>
            <a:endParaRPr sz="1200">
              <a:solidFill>
                <a:srgbClr val="3F3F3F"/>
              </a:solidFill>
              <a:latin typeface="Open Sans"/>
              <a:ea typeface="Open Sans"/>
              <a:cs typeface="Open Sans"/>
              <a:sym typeface="Open Sans"/>
            </a:endParaRPr>
          </a:p>
          <a:p>
            <a:pPr marL="342900" lvl="0" indent="-342900" algn="l" rtl="0">
              <a:lnSpc>
                <a:spcPct val="150000"/>
              </a:lnSpc>
              <a:spcBef>
                <a:spcPts val="0"/>
              </a:spcBef>
              <a:spcAft>
                <a:spcPts val="0"/>
              </a:spcAft>
              <a:buClr>
                <a:srgbClr val="3F3F3F"/>
              </a:buClr>
              <a:buSzPts val="2200"/>
              <a:buFont typeface="Arial"/>
              <a:buChar char="•"/>
            </a:pPr>
            <a:r>
              <a:rPr lang="en-US" sz="1200" b="1">
                <a:solidFill>
                  <a:srgbClr val="3F3F3F"/>
                </a:solidFill>
                <a:latin typeface="Open Sans"/>
                <a:ea typeface="Open Sans"/>
                <a:cs typeface="Open Sans"/>
                <a:sym typeface="Open Sans"/>
              </a:rPr>
              <a:t>Example:</a:t>
            </a:r>
            <a:endParaRPr sz="1200" b="1">
              <a:solidFill>
                <a:srgbClr val="3F3F3F"/>
              </a:solidFill>
              <a:latin typeface="Open Sans"/>
              <a:ea typeface="Open Sans"/>
              <a:cs typeface="Open Sans"/>
              <a:sym typeface="Open Sans"/>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An example would be not buying a property or business in order to not take on the liability that comes with it. </a:t>
            </a:r>
            <a:endParaRPr sz="1200">
              <a:solidFill>
                <a:srgbClr val="3F3F3F"/>
              </a:solidFill>
              <a:latin typeface="Open Sans"/>
              <a:ea typeface="Open Sans"/>
              <a:cs typeface="Open Sans"/>
              <a:sym typeface="Open Sans"/>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Another would be not flying in order to not take the risk that the airplane were to be hijacked. </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2055" name="Google Shape;2055;p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p3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Discuss Residual Risk</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1100"/>
              <a:buFont typeface="Arial"/>
              <a:buNone/>
            </a:pPr>
            <a:r>
              <a:rPr lang="en-US" sz="1200" b="0" i="0" u="none" strike="noStrike" cap="none">
                <a:solidFill>
                  <a:srgbClr val="3F3F3F"/>
                </a:solidFill>
                <a:latin typeface="Open Sans"/>
                <a:ea typeface="Open Sans"/>
                <a:cs typeface="Open Sans"/>
                <a:sym typeface="Open Sans"/>
              </a:rPr>
              <a:t>Residual risk is the risk that remains after countermeasures and controls have been implemented. </a:t>
            </a:r>
            <a:endParaRPr/>
          </a:p>
          <a:p>
            <a:pPr marL="0" marR="0" lvl="0" indent="0" algn="ctr" rtl="0">
              <a:lnSpc>
                <a:spcPct val="115000"/>
              </a:lnSpc>
              <a:spcBef>
                <a:spcPts val="1000"/>
              </a:spcBef>
              <a:spcAft>
                <a:spcPts val="0"/>
              </a:spcAft>
              <a:buClr>
                <a:schemeClr val="dk1"/>
              </a:buClr>
              <a:buSzPts val="1100"/>
              <a:buFont typeface="Arial"/>
              <a:buNone/>
            </a:pPr>
            <a:r>
              <a:rPr lang="en-US" sz="1200" b="0" i="0" u="none" strike="noStrike" cap="none">
                <a:solidFill>
                  <a:srgbClr val="3F3F3F"/>
                </a:solidFill>
                <a:latin typeface="Open Sans"/>
                <a:ea typeface="Open Sans"/>
                <a:cs typeface="Open Sans"/>
                <a:sym typeface="Open Sans"/>
              </a:rPr>
              <a:t>Any losses that occur from residual risk are the responsibility of management.</a:t>
            </a:r>
            <a:endParaRPr/>
          </a:p>
          <a:p>
            <a:pPr marL="0" marR="0" lvl="0" indent="0" algn="l" rtl="0">
              <a:lnSpc>
                <a:spcPct val="100000"/>
              </a:lnSpc>
              <a:spcBef>
                <a:spcPts val="100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066" name="Google Shape;2066;p3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p3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Residual risk</a:t>
            </a:r>
            <a:r>
              <a:rPr lang="en-US" sz="1200" b="0" i="0" u="none" strike="noStrike" cap="none">
                <a:solidFill>
                  <a:schemeClr val="dk1"/>
                </a:solidFill>
                <a:latin typeface="Calibri"/>
                <a:ea typeface="Calibri"/>
                <a:cs typeface="Calibri"/>
                <a:sym typeface="Calibri"/>
              </a:rPr>
              <a:t> is the amount of risk that remains after risk management strategies have been implemented. It's the leftover risk that couldn't be completely eliminated or transferred.</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Residual risk should be equal to the organization’s criteria for acceptable risk and risk tolerance</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It is always the responsibility of senior management</a:t>
            </a:r>
            <a:endParaRPr sz="1200" b="0" i="0" u="none" strike="noStrike" cap="none">
              <a:solidFill>
                <a:schemeClr val="dk1"/>
              </a:solidFill>
              <a:latin typeface="Calibri"/>
              <a:ea typeface="Calibri"/>
              <a:cs typeface="Calibri"/>
              <a:sym typeface="Calibri"/>
            </a:endParaRPr>
          </a:p>
        </p:txBody>
      </p:sp>
      <p:sp>
        <p:nvSpPr>
          <p:cNvPr id="2079" name="Google Shape;2079;p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p3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flowchart given on the slide.</a:t>
            </a:r>
            <a:endParaRPr/>
          </a:p>
        </p:txBody>
      </p:sp>
      <p:sp>
        <p:nvSpPr>
          <p:cNvPr id="2090" name="Google Shape;2090;p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3F3F3F"/>
                </a:solidFill>
                <a:latin typeface="Open Sans"/>
                <a:ea typeface="Open Sans"/>
                <a:cs typeface="Open Sans"/>
                <a:sym typeface="Open Sans"/>
              </a:rPr>
              <a:t>The goals of incident response are:</a:t>
            </a:r>
            <a:endParaRPr lang="en-US" sz="900" b="0" i="0" u="none" strike="noStrike" cap="none" dirty="0">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chemeClr val="bg1"/>
                </a:solidFill>
                <a:latin typeface="Open Sans"/>
                <a:ea typeface="Open Sans"/>
                <a:cs typeface="Open Sans"/>
                <a:sym typeface="Open Sans"/>
              </a:rPr>
              <a:t>Provide management with sufficient information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Maintain or restore business continuity</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Defend against future attacks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Deter attacks through investigation and prosecution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dirty="0">
                <a:solidFill>
                  <a:srgbClr val="3F3F3F"/>
                </a:solidFill>
                <a:latin typeface="Open Sans"/>
                <a:ea typeface="Open Sans"/>
                <a:cs typeface="Open Sans"/>
                <a:sym typeface="Open Sans"/>
              </a:rPr>
              <a:t>Reduce the potential impact to the organization</a:t>
            </a:r>
          </a:p>
          <a:p>
            <a:pPr marL="0" lvl="0" indent="0" algn="l" rtl="0">
              <a:lnSpc>
                <a:spcPct val="100000"/>
              </a:lnSpc>
              <a:spcBef>
                <a:spcPts val="0"/>
              </a:spcBef>
              <a:spcAft>
                <a:spcPts val="0"/>
              </a:spcAft>
              <a:buSzPts val="1400"/>
              <a:buNone/>
            </a:pPr>
            <a:endParaRPr dirty="0"/>
          </a:p>
        </p:txBody>
      </p:sp>
      <p:sp>
        <p:nvSpPr>
          <p:cNvPr id="441" name="Google Shape;44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105084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p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0" i="0">
                <a:solidFill>
                  <a:srgbClr val="222222"/>
                </a:solidFill>
                <a:highlight>
                  <a:srgbClr val="FFFFFF"/>
                </a:highlight>
                <a:latin typeface="Arial"/>
                <a:ea typeface="Arial"/>
                <a:cs typeface="Arial"/>
                <a:sym typeface="Arial"/>
              </a:rPr>
              <a:t>Mr. A's total savings are $1,000. He wants to invest in equities to earn some income. Since he is risk averse, he decides to invest only up to $700. If the markets are good, he is willing to invest a further $50. In terms of risk capacity, risk appetite, and risk tolerance, the following can be derived:</a:t>
            </a:r>
            <a:endParaRPr/>
          </a:p>
          <a:p>
            <a:pPr marL="457200" lvl="0" indent="-228600" algn="l" rtl="0">
              <a:lnSpc>
                <a:spcPct val="100000"/>
              </a:lnSpc>
              <a:spcBef>
                <a:spcPts val="0"/>
              </a:spcBef>
              <a:spcAft>
                <a:spcPts val="0"/>
              </a:spcAft>
              <a:buSzPts val="1400"/>
              <a:buFont typeface="Arial"/>
              <a:buChar char="•"/>
            </a:pPr>
            <a:r>
              <a:rPr lang="en-US" b="0" i="0">
                <a:solidFill>
                  <a:srgbClr val="222222"/>
                </a:solidFill>
                <a:highlight>
                  <a:srgbClr val="FFFFFF"/>
                </a:highlight>
                <a:latin typeface="Arial"/>
                <a:ea typeface="Arial"/>
                <a:cs typeface="Arial"/>
                <a:sym typeface="Arial"/>
              </a:rPr>
              <a:t>Risk capacity: Total amount available, i.e., $1,000</a:t>
            </a:r>
            <a:endParaRPr/>
          </a:p>
          <a:p>
            <a:pPr marL="457200" lvl="0" indent="-228600" algn="l" rtl="0">
              <a:lnSpc>
                <a:spcPct val="100000"/>
              </a:lnSpc>
              <a:spcBef>
                <a:spcPts val="0"/>
              </a:spcBef>
              <a:spcAft>
                <a:spcPts val="0"/>
              </a:spcAft>
              <a:buSzPts val="1400"/>
              <a:buFont typeface="Arial"/>
              <a:buChar char="•"/>
            </a:pPr>
            <a:r>
              <a:rPr lang="en-US" b="0" i="0">
                <a:solidFill>
                  <a:srgbClr val="222222"/>
                </a:solidFill>
                <a:highlight>
                  <a:srgbClr val="FFFFFF"/>
                </a:highlight>
                <a:latin typeface="Arial"/>
                <a:ea typeface="Arial"/>
                <a:cs typeface="Arial"/>
                <a:sym typeface="Arial"/>
              </a:rPr>
              <a:t>Risk appetite: Mr. A's willingness to take a risk i.e., $700</a:t>
            </a:r>
            <a:endParaRPr/>
          </a:p>
          <a:p>
            <a:pPr marL="457200" lvl="0" indent="-228600" algn="l" rtl="0">
              <a:lnSpc>
                <a:spcPct val="100000"/>
              </a:lnSpc>
              <a:spcBef>
                <a:spcPts val="0"/>
              </a:spcBef>
              <a:spcAft>
                <a:spcPts val="0"/>
              </a:spcAft>
              <a:buSzPts val="1400"/>
              <a:buFont typeface="Arial"/>
              <a:buChar char="•"/>
            </a:pPr>
            <a:r>
              <a:rPr lang="en-US" b="0" i="0">
                <a:solidFill>
                  <a:srgbClr val="222222"/>
                </a:solidFill>
                <a:highlight>
                  <a:srgbClr val="FFFFFF"/>
                </a:highlight>
                <a:latin typeface="Arial"/>
                <a:ea typeface="Arial"/>
                <a:cs typeface="Arial"/>
                <a:sym typeface="Arial"/>
              </a:rPr>
              <a:t>Risk tolerance: Acceptable deviation from the risk appetite, i.e., $750</a:t>
            </a:r>
            <a:endParaRPr/>
          </a:p>
          <a:p>
            <a:pPr marL="0" lvl="0" indent="0" algn="l" rtl="0">
              <a:lnSpc>
                <a:spcPct val="100000"/>
              </a:lnSpc>
              <a:spcBef>
                <a:spcPts val="0"/>
              </a:spcBef>
              <a:spcAft>
                <a:spcPts val="0"/>
              </a:spcAft>
              <a:buSzPts val="1400"/>
              <a:buNone/>
            </a:pPr>
            <a:endParaRPr/>
          </a:p>
        </p:txBody>
      </p:sp>
      <p:sp>
        <p:nvSpPr>
          <p:cNvPr id="2124" name="Google Shape;2124;p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p3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6" name="Google Shape;2136;p3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about Script Kiddies</a:t>
            </a:r>
            <a:endParaRPr/>
          </a:p>
          <a:p>
            <a:pPr marL="0" lvl="0" indent="0" algn="l" rtl="0">
              <a:lnSpc>
                <a:spcPct val="100000"/>
              </a:lnSpc>
              <a:spcBef>
                <a:spcPts val="0"/>
              </a:spcBef>
              <a:spcAft>
                <a:spcPts val="0"/>
              </a:spcAft>
              <a:buSzPts val="1400"/>
              <a:buNone/>
            </a:pPr>
            <a:endParaRPr/>
          </a:p>
        </p:txBody>
      </p:sp>
      <p:sp>
        <p:nvSpPr>
          <p:cNvPr id="2137" name="Google Shape;2137;p3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p3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i="0" u="none" strike="noStrike" cap="none">
                <a:solidFill>
                  <a:srgbClr val="3F3F3F"/>
                </a:solidFill>
                <a:latin typeface="Open Sans SemiBold"/>
                <a:ea typeface="Open Sans SemiBold"/>
                <a:cs typeface="Open Sans SemiBold"/>
                <a:sym typeface="Open Sans SemiBold"/>
              </a:rPr>
              <a:t>Patch management involves:</a:t>
            </a:r>
            <a:endParaRPr sz="1200" b="0" i="0" u="none" strike="noStrike" cap="none">
              <a:solidFill>
                <a:srgbClr val="3F3F3F"/>
              </a:solidFill>
              <a:latin typeface="Open Sans"/>
              <a:ea typeface="Open Sans"/>
              <a:cs typeface="Open Sans"/>
              <a:sym typeface="Open Sans"/>
            </a:endParaRPr>
          </a:p>
          <a:p>
            <a:pPr marL="228600" marR="0" lvl="1" indent="-228600" algn="l" rtl="0">
              <a:lnSpc>
                <a:spcPct val="150000"/>
              </a:lnSpc>
              <a:spcBef>
                <a:spcPts val="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Scheduling and prioritizing patches</a:t>
            </a:r>
            <a:endParaRPr/>
          </a:p>
          <a:p>
            <a:pPr marL="228600" marR="0" lvl="1" indent="-228600" algn="l" rtl="0">
              <a:lnSpc>
                <a:spcPct val="150000"/>
              </a:lnSpc>
              <a:spcBef>
                <a:spcPts val="9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Testing the patches</a:t>
            </a:r>
            <a:endParaRPr/>
          </a:p>
          <a:p>
            <a:pPr marL="228600" marR="0" lvl="1" indent="-228600" algn="l" rtl="0">
              <a:lnSpc>
                <a:spcPct val="150000"/>
              </a:lnSpc>
              <a:spcBef>
                <a:spcPts val="9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Changing management</a:t>
            </a:r>
            <a:endParaRPr/>
          </a:p>
          <a:p>
            <a:pPr marL="228600" marR="0" lvl="1" indent="-228600" algn="l" rtl="0">
              <a:lnSpc>
                <a:spcPct val="150000"/>
              </a:lnSpc>
              <a:spcBef>
                <a:spcPts val="9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Installing and deploying patches</a:t>
            </a:r>
            <a:endParaRPr/>
          </a:p>
          <a:p>
            <a:pPr marL="228600" marR="0" lvl="1" indent="-228600" algn="l" rtl="0">
              <a:lnSpc>
                <a:spcPct val="150000"/>
              </a:lnSpc>
              <a:spcBef>
                <a:spcPts val="9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Auditing and assessment</a:t>
            </a:r>
            <a:endParaRPr/>
          </a:p>
          <a:p>
            <a:pPr marL="228600" marR="0" lvl="1" indent="-228600" algn="l" rtl="0">
              <a:lnSpc>
                <a:spcPct val="150000"/>
              </a:lnSpc>
              <a:spcBef>
                <a:spcPts val="9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Compliance</a:t>
            </a:r>
            <a:endParaRPr/>
          </a:p>
          <a:p>
            <a:pPr marL="0" lvl="0" indent="0" algn="l" rtl="0">
              <a:lnSpc>
                <a:spcPct val="100000"/>
              </a:lnSpc>
              <a:spcBef>
                <a:spcPts val="600"/>
              </a:spcBef>
              <a:spcAft>
                <a:spcPts val="0"/>
              </a:spcAft>
              <a:buSzPts val="1400"/>
              <a:buNone/>
            </a:pPr>
            <a:endParaRPr/>
          </a:p>
        </p:txBody>
      </p:sp>
      <p:sp>
        <p:nvSpPr>
          <p:cNvPr id="2156" name="Google Shape;2156;p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problem and solution given on the slide.</a:t>
            </a:r>
            <a:endParaRPr/>
          </a:p>
        </p:txBody>
      </p:sp>
      <p:sp>
        <p:nvSpPr>
          <p:cNvPr id="2170" name="Google Shape;2170;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Other factors that influence the selection of countermeasure or safeguard:</a:t>
            </a:r>
            <a:endParaRPr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Total Cost of Ownership (TCO): </a:t>
            </a:r>
            <a:r>
              <a:rPr lang="en-US" sz="1200" b="0" i="0" u="none" strike="noStrike" cap="none">
                <a:solidFill>
                  <a:srgbClr val="3F3F3F"/>
                </a:solidFill>
                <a:latin typeface="Open Sans"/>
                <a:ea typeface="Open Sans"/>
                <a:cs typeface="Open Sans"/>
                <a:sym typeface="Open Sans"/>
              </a:rPr>
              <a:t>TCO is the total cost of a mitigating safeguard</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900" b="1" i="0" u="none" strike="noStrike" cap="none">
                <a:solidFill>
                  <a:srgbClr val="3F3F3F"/>
                </a:solidFill>
                <a:latin typeface="Open Sans"/>
                <a:ea typeface="Open Sans"/>
                <a:cs typeface="Open Sans"/>
                <a:sym typeface="Open Sans"/>
              </a:rPr>
              <a:t>Return on Investment (ROI): </a:t>
            </a:r>
            <a:r>
              <a:rPr lang="en-US" sz="800" b="0" i="0" u="none" strike="noStrike" cap="none">
                <a:solidFill>
                  <a:srgbClr val="3F3F3F"/>
                </a:solidFill>
                <a:latin typeface="Open Sans"/>
                <a:ea typeface="Open Sans"/>
                <a:cs typeface="Open Sans"/>
                <a:sym typeface="Open Sans"/>
              </a:rPr>
              <a:t>ROI is the amount of money saved by implementing a safeguard</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900" b="1" i="0" u="none" strike="noStrike" cap="none">
                <a:solidFill>
                  <a:srgbClr val="3F3F3F"/>
                </a:solidFill>
                <a:latin typeface="Open Sans"/>
                <a:ea typeface="Open Sans"/>
                <a:cs typeface="Open Sans"/>
                <a:sym typeface="Open Sans"/>
              </a:rPr>
              <a:t>Uncertainty: </a:t>
            </a:r>
            <a:r>
              <a:rPr lang="en-US" sz="800" b="0" i="0" u="none" strike="noStrike" cap="none">
                <a:solidFill>
                  <a:srgbClr val="3F3F3F"/>
                </a:solidFill>
                <a:latin typeface="Open Sans"/>
                <a:ea typeface="Open Sans"/>
                <a:cs typeface="Open Sans"/>
                <a:sym typeface="Open Sans"/>
              </a:rPr>
              <a:t>Uncertainty refers to the degree to which you lack confidence in an estimate. This is expressed as a percentage, from 0 to 100 percent. If you have a 25 percent confidence level in something, then it could be said that you have a 75 percent uncertainty level.</a:t>
            </a:r>
            <a:endParaRPr/>
          </a:p>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2179" name="Google Shape;2179;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p3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96" name="Google Shape;2196;p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p3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Security controls are the measures taken to safeguard an information system from attacks against the confidentiality, integrity, and availability of the information system. </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Security controls are selected and applied based on a risk assessment of the information system.</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The risk assessment process identifies system threats and vulnerabilities, and then security controls are selected to reduce or mitigate the risk.</a:t>
            </a:r>
            <a:endParaRPr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how the categorization of controls is done.</a:t>
            </a:r>
            <a:endParaRPr/>
          </a:p>
        </p:txBody>
      </p:sp>
      <p:sp>
        <p:nvSpPr>
          <p:cNvPr id="2209" name="Google Shape;2209;p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0" name="Google Shape;2240;p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Define Security Controls and its importance</a:t>
            </a:r>
            <a:endParaRPr/>
          </a:p>
        </p:txBody>
      </p:sp>
      <p:sp>
        <p:nvSpPr>
          <p:cNvPr id="2241" name="Google Shape;2241;p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9" name="Google Shape;2249;p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each type of Control Categories</a:t>
            </a:r>
            <a:endParaRPr/>
          </a:p>
        </p:txBody>
      </p:sp>
      <p:sp>
        <p:nvSpPr>
          <p:cNvPr id="2250" name="Google Shape;2250;p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2" name="Google Shape;2262;p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Administrative Controls with examples</a:t>
            </a:r>
            <a:endParaRPr/>
          </a:p>
          <a:p>
            <a:pPr marL="0" lvl="0" indent="0" algn="l" rtl="0">
              <a:lnSpc>
                <a:spcPct val="100000"/>
              </a:lnSpc>
              <a:spcBef>
                <a:spcPts val="0"/>
              </a:spcBef>
              <a:spcAft>
                <a:spcPts val="0"/>
              </a:spcAft>
              <a:buSzPts val="1400"/>
              <a:buNone/>
            </a:pPr>
            <a:endParaRPr/>
          </a:p>
          <a:p>
            <a:pPr marL="457200" marR="0" lvl="0" indent="-368300" algn="l" rtl="0">
              <a:lnSpc>
                <a:spcPct val="115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Administrative controls are managerial controls with a focus on personal and business practices. </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These are the policies and procedures defined by an organization's security policy and other regulations or requirements. </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Examples of administrative controls are security documentation, risk management, personnel security, and training. </a:t>
            </a:r>
            <a:endParaRPr/>
          </a:p>
          <a:p>
            <a:pPr marL="0" lvl="0" indent="0" algn="l" rtl="0">
              <a:lnSpc>
                <a:spcPct val="100000"/>
              </a:lnSpc>
              <a:spcBef>
                <a:spcPts val="1000"/>
              </a:spcBef>
              <a:spcAft>
                <a:spcPts val="0"/>
              </a:spcAft>
              <a:buSzPts val="1400"/>
              <a:buNone/>
            </a:pPr>
            <a:endParaRPr/>
          </a:p>
        </p:txBody>
      </p:sp>
      <p:sp>
        <p:nvSpPr>
          <p:cNvPr id="2263" name="Google Shape;2263;p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3F3F3F"/>
                </a:solidFill>
                <a:latin typeface="Open Sans"/>
                <a:ea typeface="Open Sans"/>
                <a:cs typeface="Open Sans"/>
                <a:sym typeface="Open Sans"/>
              </a:rPr>
              <a:t>A strategic goal can be viewed as the ultimate endpoint, while tactical goals are the steps necessary to achieve it.</a:t>
            </a:r>
            <a:endParaRPr lang="en-US" sz="9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lang="en-IN" dirty="0"/>
          </a:p>
          <a:p>
            <a:pPr marL="0" lvl="0" indent="0" algn="l" rtl="0">
              <a:lnSpc>
                <a:spcPct val="100000"/>
              </a:lnSpc>
              <a:spcBef>
                <a:spcPts val="0"/>
              </a:spcBef>
              <a:spcAft>
                <a:spcPts val="0"/>
              </a:spcAft>
              <a:buSzPts val="1400"/>
              <a:buNone/>
            </a:pPr>
            <a:r>
              <a:rPr lang="en-IN" dirty="0"/>
              <a:t>Explain the diagram given on the screen.</a:t>
            </a:r>
            <a:endParaRPr dirty="0"/>
          </a:p>
        </p:txBody>
      </p:sp>
      <p:sp>
        <p:nvSpPr>
          <p:cNvPr id="2284" name="Google Shape;2284;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8656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3" name="Google Shape;2273;p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Technical Controls with examples</a:t>
            </a:r>
            <a:endParaRPr/>
          </a:p>
          <a:p>
            <a:pPr marL="0" lvl="0" indent="0" algn="l" rtl="0">
              <a:lnSpc>
                <a:spcPct val="100000"/>
              </a:lnSpc>
              <a:spcBef>
                <a:spcPts val="0"/>
              </a:spcBef>
              <a:spcAft>
                <a:spcPts val="0"/>
              </a:spcAft>
              <a:buSzPts val="1400"/>
              <a:buNone/>
            </a:pPr>
            <a:endParaRPr/>
          </a:p>
          <a:p>
            <a:pPr marL="457200" marR="0" lvl="0" indent="-368300" algn="l" rtl="0">
              <a:lnSpc>
                <a:spcPct val="115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Technical controls, also known as logical controls, are implemented as systems (hardware, software, or firmware). </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For example, firewalls, IPS, antivirus software, and encryption are technical controls. </a:t>
            </a:r>
            <a:endParaRPr/>
          </a:p>
          <a:p>
            <a:pPr marL="0" lvl="0" indent="0" algn="l" rtl="0">
              <a:lnSpc>
                <a:spcPct val="100000"/>
              </a:lnSpc>
              <a:spcBef>
                <a:spcPts val="1000"/>
              </a:spcBef>
              <a:spcAft>
                <a:spcPts val="0"/>
              </a:spcAft>
              <a:buSzPts val="1400"/>
              <a:buNone/>
            </a:pPr>
            <a:endParaRPr/>
          </a:p>
        </p:txBody>
      </p:sp>
      <p:sp>
        <p:nvSpPr>
          <p:cNvPr id="2274" name="Google Shape;2274;p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4" name="Google Shape;2284;p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Physical Controls with examples</a:t>
            </a:r>
            <a:endParaRPr/>
          </a:p>
          <a:p>
            <a:pPr marL="0" lvl="0" indent="0" algn="l" rtl="0">
              <a:lnSpc>
                <a:spcPct val="100000"/>
              </a:lnSpc>
              <a:spcBef>
                <a:spcPts val="0"/>
              </a:spcBef>
              <a:spcAft>
                <a:spcPts val="0"/>
              </a:spcAft>
              <a:buSzPts val="1400"/>
              <a:buNone/>
            </a:pPr>
            <a:endParaRPr/>
          </a:p>
          <a:p>
            <a:pPr marL="457200" marR="0" lvl="0" indent="-368300" algn="l" rtl="0">
              <a:lnSpc>
                <a:spcPct val="115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Physical controls are implemented to protect facilities, personnel, and other physical resources. </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Examples of physical controls are security guards, CCTV, locks, doors, fencing, and lighting. </a:t>
            </a:r>
            <a:endParaRPr/>
          </a:p>
          <a:p>
            <a:pPr marL="0" lvl="0" indent="0" algn="l" rtl="0">
              <a:lnSpc>
                <a:spcPct val="100000"/>
              </a:lnSpc>
              <a:spcBef>
                <a:spcPts val="1000"/>
              </a:spcBef>
              <a:spcAft>
                <a:spcPts val="0"/>
              </a:spcAft>
              <a:buSzPts val="1400"/>
              <a:buNone/>
            </a:pPr>
            <a:endParaRPr/>
          </a:p>
        </p:txBody>
      </p:sp>
      <p:sp>
        <p:nvSpPr>
          <p:cNvPr id="2285" name="Google Shape;2285;p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5" name="Google Shape;2295;p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each type of Control Types</a:t>
            </a:r>
            <a:endParaRPr/>
          </a:p>
        </p:txBody>
      </p:sp>
      <p:sp>
        <p:nvSpPr>
          <p:cNvPr id="2296" name="Google Shape;2296;p1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8" name="Google Shape;2308;p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each type of Control Types</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2309" name="Google Shape;2309;p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1" name="Google Shape;2321;p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Preventive or preventative controls are intended to stop an incident from occurring.</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Preventative control operates before an attack can take place and eliminates or reduces the likelihood of a successful attack. </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Walls and locks can stop people from entering an area in an unauthorized manner. </a:t>
            </a:r>
            <a:endParaRPr/>
          </a:p>
          <a:p>
            <a:pPr marL="457200" lvl="0" indent="-228600" algn="l" rtl="0">
              <a:lnSpc>
                <a:spcPct val="115000"/>
              </a:lnSpc>
              <a:spcBef>
                <a:spcPts val="1000"/>
              </a:spcBef>
              <a:spcAft>
                <a:spcPts val="0"/>
              </a:spcAft>
              <a:buClr>
                <a:srgbClr val="3F3F3F"/>
              </a:buClr>
              <a:buSzPts val="2200"/>
              <a:buFont typeface="Open Sans"/>
              <a:buNone/>
            </a:pPr>
            <a:endParaRPr sz="2200">
              <a:solidFill>
                <a:srgbClr val="3F3F3F"/>
              </a:solidFill>
              <a:latin typeface="Open Sans"/>
              <a:ea typeface="Open Sans"/>
              <a:cs typeface="Open Sans"/>
              <a:sym typeface="Open Sans"/>
            </a:endParaRPr>
          </a:p>
          <a:p>
            <a:pPr marL="457200" lvl="0" indent="-368300" algn="l" rtl="0">
              <a:lnSpc>
                <a:spcPct val="115000"/>
              </a:lnSpc>
              <a:spcBef>
                <a:spcPts val="1000"/>
              </a:spcBef>
              <a:spcAft>
                <a:spcPts val="1000"/>
              </a:spcAft>
              <a:buClr>
                <a:srgbClr val="3F3F3F"/>
              </a:buClr>
              <a:buSzPts val="2200"/>
              <a:buFont typeface="Open Sans"/>
              <a:buChar char="●"/>
            </a:pPr>
            <a:r>
              <a:rPr lang="en-US" sz="2200">
                <a:solidFill>
                  <a:srgbClr val="3F3F3F"/>
                </a:solidFill>
                <a:latin typeface="Open Sans"/>
                <a:ea typeface="Open Sans"/>
                <a:cs typeface="Open Sans"/>
                <a:sym typeface="Open Sans"/>
              </a:rPr>
              <a:t>Other examples can include data leak prevention systems (DLP) and intrusion prevention systems (IPS).</a:t>
            </a:r>
            <a:endParaRPr/>
          </a:p>
        </p:txBody>
      </p:sp>
      <p:sp>
        <p:nvSpPr>
          <p:cNvPr id="2322" name="Google Shape;2322;p1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1" name="Google Shape;2331;p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Detective controls with examples</a:t>
            </a:r>
            <a:endParaRPr/>
          </a:p>
          <a:p>
            <a:pPr marL="0" lvl="0" indent="0" algn="l" rtl="0">
              <a:lnSpc>
                <a:spcPct val="100000"/>
              </a:lnSpc>
              <a:spcBef>
                <a:spcPts val="0"/>
              </a:spcBef>
              <a:spcAft>
                <a:spcPts val="0"/>
              </a:spcAft>
              <a:buClr>
                <a:schemeClr val="dk1"/>
              </a:buClr>
              <a:buSzPts val="1100"/>
              <a:buFont typeface="Arial"/>
              <a:buNone/>
            </a:pPr>
            <a:endParaRPr/>
          </a:p>
          <a:p>
            <a:pPr marL="457200" marR="0" lvl="0" indent="-368300" algn="l" rtl="0">
              <a:lnSpc>
                <a:spcPct val="115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Detective controls are intended to discover or detect unwanted or unauthorized activity. </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These can include security guards, logs, intrusion detection systems (IDS), and the security team reviewing the outputs of a security information and event management (SIEM) system. </a:t>
            </a:r>
            <a:endParaRPr/>
          </a:p>
          <a:p>
            <a:pPr marL="0" lvl="0" indent="0" algn="l" rtl="0">
              <a:lnSpc>
                <a:spcPct val="100000"/>
              </a:lnSpc>
              <a:spcBef>
                <a:spcPts val="1000"/>
              </a:spcBef>
              <a:spcAft>
                <a:spcPts val="0"/>
              </a:spcAft>
              <a:buClr>
                <a:schemeClr val="dk1"/>
              </a:buClr>
              <a:buSzPts val="1100"/>
              <a:buFont typeface="Arial"/>
              <a:buNone/>
            </a:pPr>
            <a:endParaRPr/>
          </a:p>
        </p:txBody>
      </p:sp>
      <p:sp>
        <p:nvSpPr>
          <p:cNvPr id="2332" name="Google Shape;2332;p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1" name="Google Shape;2341;p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Deterrent controls with examples</a:t>
            </a:r>
            <a:endParaRPr/>
          </a:p>
          <a:p>
            <a:pPr marL="0" lvl="0" indent="0" algn="l" rtl="0">
              <a:lnSpc>
                <a:spcPct val="100000"/>
              </a:lnSpc>
              <a:spcBef>
                <a:spcPts val="0"/>
              </a:spcBef>
              <a:spcAft>
                <a:spcPts val="0"/>
              </a:spcAft>
              <a:buClr>
                <a:schemeClr val="dk1"/>
              </a:buClr>
              <a:buSzPts val="1100"/>
              <a:buFont typeface="Arial"/>
              <a:buNone/>
            </a:pPr>
            <a:endParaRPr/>
          </a:p>
          <a:p>
            <a:pPr marL="457200" marR="0" lvl="0" indent="-368300" algn="l" rtl="0">
              <a:lnSpc>
                <a:spcPct val="115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Deterrent controls are intended to discourage a potential attacker.</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These could include warning signs, policies, NDAs, and legal penalties against trespass or intrusion. </a:t>
            </a:r>
            <a:endParaRPr/>
          </a:p>
          <a:p>
            <a:pPr marL="0" lvl="0" indent="0" algn="l" rtl="0">
              <a:lnSpc>
                <a:spcPct val="100000"/>
              </a:lnSpc>
              <a:spcBef>
                <a:spcPts val="1000"/>
              </a:spcBef>
              <a:spcAft>
                <a:spcPts val="0"/>
              </a:spcAft>
              <a:buClr>
                <a:schemeClr val="dk1"/>
              </a:buClr>
              <a:buSzPts val="1100"/>
              <a:buFont typeface="Arial"/>
              <a:buNone/>
            </a:pPr>
            <a:endParaRPr/>
          </a:p>
        </p:txBody>
      </p:sp>
      <p:sp>
        <p:nvSpPr>
          <p:cNvPr id="2342" name="Google Shape;2342;p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p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1" name="Google Shape;2351;p3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Corrective controls with examples</a:t>
            </a:r>
            <a:endParaRPr/>
          </a:p>
          <a:p>
            <a:pPr marL="0" lvl="0" indent="0" algn="l" rtl="0">
              <a:lnSpc>
                <a:spcPct val="100000"/>
              </a:lnSpc>
              <a:spcBef>
                <a:spcPts val="0"/>
              </a:spcBef>
              <a:spcAft>
                <a:spcPts val="0"/>
              </a:spcAft>
              <a:buClr>
                <a:schemeClr val="dk1"/>
              </a:buClr>
              <a:buSzPts val="1100"/>
              <a:buFont typeface="Arial"/>
              <a:buNone/>
            </a:pPr>
            <a:endParaRPr/>
          </a:p>
          <a:p>
            <a:pPr marL="457200" marR="0" lvl="0" indent="-368300" algn="l" rtl="0">
              <a:lnSpc>
                <a:spcPct val="115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Corrective controls are intended to correct any problems resulting from a security incident. </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They reduce or eliminate the opportunity for the unwanted event to recur.</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Examples are fire extinguisher to put off fire or patching a system to fix vulnerabilities.</a:t>
            </a:r>
            <a:endParaRPr/>
          </a:p>
          <a:p>
            <a:pPr marL="0" lvl="0" indent="0" algn="l" rtl="0">
              <a:lnSpc>
                <a:spcPct val="100000"/>
              </a:lnSpc>
              <a:spcBef>
                <a:spcPts val="1000"/>
              </a:spcBef>
              <a:spcAft>
                <a:spcPts val="0"/>
              </a:spcAft>
              <a:buClr>
                <a:schemeClr val="dk1"/>
              </a:buClr>
              <a:buSzPts val="1100"/>
              <a:buFont typeface="Arial"/>
              <a:buNone/>
            </a:pPr>
            <a:endParaRPr/>
          </a:p>
        </p:txBody>
      </p:sp>
      <p:sp>
        <p:nvSpPr>
          <p:cNvPr id="2352" name="Google Shape;2352;p3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1" name="Google Shape;2361;p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Recovery controls with examples</a:t>
            </a:r>
            <a:endParaRPr/>
          </a:p>
        </p:txBody>
      </p:sp>
      <p:sp>
        <p:nvSpPr>
          <p:cNvPr id="2362" name="Google Shape;2362;p1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p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Explain control selection with example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2370" name="Google Shape;2370;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Different types of Policies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Information Security policies</a:t>
            </a:r>
            <a:endParaRPr/>
          </a:p>
          <a:p>
            <a:pPr marL="0" lvl="0" indent="0" algn="l" rtl="0">
              <a:lnSpc>
                <a:spcPct val="100000"/>
              </a:lnSpc>
              <a:spcBef>
                <a:spcPts val="0"/>
              </a:spcBef>
              <a:spcAft>
                <a:spcPts val="0"/>
              </a:spcAft>
              <a:buSzPts val="1400"/>
              <a:buNone/>
            </a:pPr>
            <a:r>
              <a:rPr lang="en-US"/>
              <a:t>Acceptable Use Policies</a:t>
            </a:r>
            <a:endParaRPr/>
          </a:p>
          <a:p>
            <a:pPr marL="0" lvl="0" indent="0" algn="l" rtl="0">
              <a:lnSpc>
                <a:spcPct val="100000"/>
              </a:lnSpc>
              <a:spcBef>
                <a:spcPts val="0"/>
              </a:spcBef>
              <a:spcAft>
                <a:spcPts val="0"/>
              </a:spcAft>
              <a:buSzPts val="1400"/>
              <a:buNone/>
            </a:pPr>
            <a:r>
              <a:rPr lang="en-US"/>
              <a:t>Business Continuity Policy</a:t>
            </a:r>
            <a:endParaRPr/>
          </a:p>
          <a:p>
            <a:pPr marL="0" lvl="0" indent="0" algn="l" rtl="0">
              <a:lnSpc>
                <a:spcPct val="100000"/>
              </a:lnSpc>
              <a:spcBef>
                <a:spcPts val="0"/>
              </a:spcBef>
              <a:spcAft>
                <a:spcPts val="0"/>
              </a:spcAft>
              <a:buSzPts val="1400"/>
              <a:buNone/>
            </a:pPr>
            <a:r>
              <a:rPr lang="en-US"/>
              <a:t>Incident Response Policy</a:t>
            </a:r>
            <a:endParaRPr/>
          </a:p>
          <a:p>
            <a:pPr marL="0" lvl="0" indent="0" algn="l" rtl="0">
              <a:lnSpc>
                <a:spcPct val="100000"/>
              </a:lnSpc>
              <a:spcBef>
                <a:spcPts val="0"/>
              </a:spcBef>
              <a:spcAft>
                <a:spcPts val="0"/>
              </a:spcAft>
              <a:buSzPts val="1400"/>
              <a:buNone/>
            </a:pPr>
            <a:r>
              <a:rPr lang="en-US"/>
              <a:t>Disaster Recovery Policy</a:t>
            </a:r>
            <a:endParaRPr/>
          </a:p>
          <a:p>
            <a:pPr marL="0" lvl="0" indent="0" algn="l" rtl="0">
              <a:lnSpc>
                <a:spcPct val="100000"/>
              </a:lnSpc>
              <a:spcBef>
                <a:spcPts val="0"/>
              </a:spcBef>
              <a:spcAft>
                <a:spcPts val="0"/>
              </a:spcAft>
              <a:buSzPts val="1400"/>
              <a:buNone/>
            </a:pPr>
            <a:r>
              <a:rPr lang="en-US"/>
              <a:t>Software Development lifecycle policy</a:t>
            </a:r>
            <a:endParaRPr/>
          </a:p>
          <a:p>
            <a:pPr marL="0" lvl="0" indent="0" algn="l" rtl="0">
              <a:lnSpc>
                <a:spcPct val="100000"/>
              </a:lnSpc>
              <a:spcBef>
                <a:spcPts val="0"/>
              </a:spcBef>
              <a:spcAft>
                <a:spcPts val="0"/>
              </a:spcAft>
              <a:buSzPts val="1400"/>
              <a:buNone/>
            </a:pPr>
            <a:r>
              <a:rPr lang="en-US"/>
              <a:t>Change Management policy</a:t>
            </a:r>
            <a:endParaRPr/>
          </a:p>
        </p:txBody>
      </p:sp>
      <p:sp>
        <p:nvSpPr>
          <p:cNvPr id="222" name="Google Shape;222;p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Discuss control matrix</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2382" name="Google Shape;2382;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p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Control can provide several functionalities, depending on their implementation and operation. </a:t>
            </a:r>
            <a:endParaRPr/>
          </a:p>
          <a:p>
            <a:pPr marL="0" lvl="0" indent="0" algn="l" rtl="0">
              <a:lnSpc>
                <a:spcPct val="100000"/>
              </a:lnSpc>
              <a:spcBef>
                <a:spcPts val="0"/>
              </a:spcBef>
              <a:spcAft>
                <a:spcPts val="0"/>
              </a:spcAft>
              <a:buSzPts val="1100"/>
              <a:buNone/>
            </a:pPr>
            <a:r>
              <a:rPr lang="en-US"/>
              <a:t>Surveillance cameras can be considered a deterrent control since cameras discourage a potential attacker from doing an unauthorized action. </a:t>
            </a:r>
            <a:endParaRPr/>
          </a:p>
          <a:p>
            <a:pPr marL="0" lvl="0" indent="0" algn="l" rtl="0">
              <a:lnSpc>
                <a:spcPct val="100000"/>
              </a:lnSpc>
              <a:spcBef>
                <a:spcPts val="0"/>
              </a:spcBef>
              <a:spcAft>
                <a:spcPts val="0"/>
              </a:spcAft>
              <a:buSzPts val="1100"/>
              <a:buNone/>
            </a:pPr>
            <a:r>
              <a:rPr lang="en-US"/>
              <a:t>It is also considered a detective control. For example, when security guards monitor cameras or cameras are combined with motion-sensing capabilities triggering an alarm. </a:t>
            </a:r>
            <a:endParaRPr/>
          </a:p>
          <a:p>
            <a:pPr marL="0" lvl="0" indent="0" algn="l" rtl="0">
              <a:lnSpc>
                <a:spcPct val="100000"/>
              </a:lnSpc>
              <a:spcBef>
                <a:spcPts val="0"/>
              </a:spcBef>
              <a:spcAft>
                <a:spcPts val="0"/>
              </a:spcAft>
              <a:buSzPts val="1100"/>
              <a:buNone/>
            </a:pPr>
            <a:r>
              <a:rPr lang="en-US"/>
              <a:t>It is also a compensating control since it provides an additional detection method for security guards.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2389" name="Google Shape;2389;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The risk environment is dynamic because the organization’s internal and external environments are constantly changing.</a:t>
            </a:r>
            <a:endParaRPr b="0"/>
          </a:p>
          <a:p>
            <a:pPr marL="228600" lvl="0" indent="-228600" algn="l" rtl="0">
              <a:lnSpc>
                <a:spcPct val="100000"/>
              </a:lnSpc>
              <a:spcBef>
                <a:spcPts val="1000"/>
              </a:spcBef>
              <a:spcAft>
                <a:spcPts val="0"/>
              </a:spcAft>
              <a:buSzPts val="1400"/>
              <a:buNone/>
            </a:pPr>
            <a:r>
              <a:rPr lang="en-US" sz="1800" b="0" i="0" u="none" strike="noStrike">
                <a:solidFill>
                  <a:srgbClr val="000000"/>
                </a:solidFill>
                <a:latin typeface="Calibri"/>
                <a:ea typeface="Calibri"/>
                <a:cs typeface="Calibri"/>
                <a:sym typeface="Calibri"/>
              </a:rPr>
              <a:t>Organizations should continuously monitor and report on IT risk and controls to relevant stakeholders to ensure the continued efficiency and effectiveness of the IT risk </a:t>
            </a:r>
            <a:endParaRPr/>
          </a:p>
          <a:p>
            <a:pPr marL="228600" lvl="0" indent="-228600" algn="l" rtl="0">
              <a:lnSpc>
                <a:spcPct val="100000"/>
              </a:lnSpc>
              <a:spcBef>
                <a:spcPts val="1000"/>
              </a:spcBef>
              <a:spcAft>
                <a:spcPts val="0"/>
              </a:spcAft>
              <a:buSzPts val="1400"/>
              <a:buNone/>
            </a:pPr>
            <a:r>
              <a:rPr lang="en-US" sz="1800" b="0" i="0" u="none" strike="noStrike">
                <a:solidFill>
                  <a:srgbClr val="000000"/>
                </a:solidFill>
                <a:latin typeface="Calibri"/>
                <a:ea typeface="Calibri"/>
                <a:cs typeface="Calibri"/>
                <a:sym typeface="Calibri"/>
              </a:rPr>
              <a:t>management strategy and its alignment to business objectives.</a:t>
            </a:r>
            <a:endParaRPr b="0"/>
          </a:p>
          <a:p>
            <a:pPr marL="457200" marR="0" lvl="0" indent="-228600" algn="l" rtl="0">
              <a:lnSpc>
                <a:spcPct val="100000"/>
              </a:lnSpc>
              <a:spcBef>
                <a:spcPts val="0"/>
              </a:spcBef>
              <a:spcAft>
                <a:spcPts val="0"/>
              </a:spcAft>
              <a:buClr>
                <a:srgbClr val="000000"/>
              </a:buClr>
              <a:buSzPts val="1400"/>
              <a:buFont typeface="Arial"/>
              <a:buNone/>
            </a:pPr>
            <a:br>
              <a:rPr lang="en-US"/>
            </a:br>
            <a:endParaRPr/>
          </a:p>
        </p:txBody>
      </p:sp>
      <p:sp>
        <p:nvSpPr>
          <p:cNvPr id="2400" name="Google Shape;2400;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4"/>
        <p:cNvGrpSpPr/>
        <p:nvPr/>
      </p:nvGrpSpPr>
      <p:grpSpPr>
        <a:xfrm>
          <a:off x="0" y="0"/>
          <a:ext cx="0" cy="0"/>
          <a:chOff x="0" y="0"/>
          <a:chExt cx="0" cy="0"/>
        </a:xfrm>
      </p:grpSpPr>
      <p:sp>
        <p:nvSpPr>
          <p:cNvPr id="2415" name="Google Shape;2415;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KRIs and KPIs can use used to measure, monitor and report risk.</a:t>
            </a:r>
            <a:endParaRPr b="0"/>
          </a:p>
          <a:p>
            <a:pPr marL="228600" lvl="0" indent="-228600" algn="l" rtl="0">
              <a:lnSpc>
                <a:spcPct val="100000"/>
              </a:lnSpc>
              <a:spcBef>
                <a:spcPts val="0"/>
              </a:spcBef>
              <a:spcAft>
                <a:spcPts val="0"/>
              </a:spcAft>
              <a:buSzPts val="1400"/>
              <a:buNone/>
            </a:pPr>
            <a:endParaRPr sz="1800" b="0" i="0" u="none" strike="noStrike">
              <a:solidFill>
                <a:srgbClr val="000000"/>
              </a:solidFill>
              <a:latin typeface="Calibri"/>
              <a:ea typeface="Calibri"/>
              <a:cs typeface="Calibri"/>
              <a:sym typeface="Calibri"/>
            </a:endParaRPr>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Key Risk Indicator (KRI)</a:t>
            </a:r>
            <a:endParaRPr b="0"/>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A key risk indicator (KRI) is a measure used in risk management to indicate how risky an activity is. </a:t>
            </a:r>
            <a:endParaRPr b="0"/>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By comparing an appropriate set of key risk indicators with defined thresholds, organizations receives an early warning when a risk level approaches an unacceptable level.</a:t>
            </a:r>
            <a:endParaRPr b="0"/>
          </a:p>
          <a:p>
            <a:pPr marL="228600" lvl="0" indent="-228600" algn="l" rtl="0">
              <a:lnSpc>
                <a:spcPct val="100000"/>
              </a:lnSpc>
              <a:spcBef>
                <a:spcPts val="0"/>
              </a:spcBef>
              <a:spcAft>
                <a:spcPts val="0"/>
              </a:spcAft>
              <a:buSzPts val="1400"/>
              <a:buNone/>
            </a:pPr>
            <a:endParaRPr sz="1800" b="0" i="0" u="none" strike="noStrike">
              <a:solidFill>
                <a:srgbClr val="000000"/>
              </a:solidFill>
              <a:latin typeface="Calibri"/>
              <a:ea typeface="Calibri"/>
              <a:cs typeface="Calibri"/>
              <a:sym typeface="Calibri"/>
            </a:endParaRPr>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Examples of KRI could include</a:t>
            </a:r>
            <a:endParaRPr b="0"/>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The number of viruses detected</a:t>
            </a:r>
            <a:endParaRPr b="0"/>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The number of critical assets with known vulnerabilities</a:t>
            </a:r>
            <a:endParaRPr b="0"/>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The number of days to deactivate former employee credentials</a:t>
            </a:r>
            <a:endParaRPr b="0"/>
          </a:p>
          <a:p>
            <a:pPr marL="228600" lvl="0" indent="-228600" algn="l" rtl="0">
              <a:lnSpc>
                <a:spcPct val="100000"/>
              </a:lnSpc>
              <a:spcBef>
                <a:spcPts val="0"/>
              </a:spcBef>
              <a:spcAft>
                <a:spcPts val="0"/>
              </a:spcAft>
              <a:buSzPts val="1400"/>
              <a:buNone/>
            </a:pPr>
            <a:endParaRPr sz="1800" b="0" i="0" u="none" strike="noStrike">
              <a:solidFill>
                <a:srgbClr val="000000"/>
              </a:solidFill>
              <a:latin typeface="Calibri"/>
              <a:ea typeface="Calibri"/>
              <a:cs typeface="Calibri"/>
              <a:sym typeface="Calibri"/>
            </a:endParaRPr>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Key Performance Indicators (KPIs)</a:t>
            </a:r>
            <a:endParaRPr b="0"/>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A key performance indicator (KPI) is used to measure how well a process is performing in terms of its stated goal.</a:t>
            </a:r>
            <a:endParaRPr b="0"/>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KPIs are used to set benchmarks for risk management goals and to monitor whether those goals are being attained.</a:t>
            </a:r>
            <a:endParaRPr b="0"/>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Example of KPI could include</a:t>
            </a:r>
            <a:endParaRPr b="0"/>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The number of servers that are fully patched and up to date</a:t>
            </a:r>
            <a:endParaRPr b="0"/>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Percentage of employees undergone security awareness training</a:t>
            </a:r>
            <a:endParaRPr b="0"/>
          </a:p>
          <a:p>
            <a:pPr marL="457200" marR="0" lvl="0" indent="-228600" algn="l" rtl="0">
              <a:lnSpc>
                <a:spcPct val="100000"/>
              </a:lnSpc>
              <a:spcBef>
                <a:spcPts val="0"/>
              </a:spcBef>
              <a:spcAft>
                <a:spcPts val="0"/>
              </a:spcAft>
              <a:buClr>
                <a:srgbClr val="000000"/>
              </a:buClr>
              <a:buSzPts val="1400"/>
              <a:buFont typeface="Arial"/>
              <a:buNone/>
            </a:pPr>
            <a:br>
              <a:rPr lang="en-US"/>
            </a:br>
            <a:endParaRPr/>
          </a:p>
        </p:txBody>
      </p:sp>
      <p:sp>
        <p:nvSpPr>
          <p:cNvPr id="2416" name="Google Shape;2416;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p3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KPI and KRI both must be SMART metrics.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US" sz="1200" b="0" i="0" u="none" strike="noStrike" cap="none">
                <a:solidFill>
                  <a:schemeClr val="dk1"/>
                </a:solidFill>
                <a:latin typeface="Calibri"/>
                <a:ea typeface="Calibri"/>
                <a:cs typeface="Calibri"/>
                <a:sym typeface="Calibri"/>
              </a:rPr>
              <a:t>KPIs identify underperforming aspects of the organizations and areas of the business that may require additional resources and attention, whereas KRIs provide early warnings of increased risk.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hospital might have a KPI or KRI related to systems having proper redundancy to support medical operations during a crisis situation. That level of performance would not be appropriate to a university’s local area network. Understand the context in which you’re working to build the best measures for KPI and KRI.</a:t>
            </a:r>
            <a:endParaRPr sz="1200" b="0" i="0" u="none" strike="noStrike" cap="none">
              <a:solidFill>
                <a:schemeClr val="dk1"/>
              </a:solidFill>
              <a:latin typeface="Calibri"/>
              <a:ea typeface="Calibri"/>
              <a:cs typeface="Calibri"/>
              <a:sym typeface="Calibri"/>
            </a:endParaRPr>
          </a:p>
        </p:txBody>
      </p:sp>
      <p:sp>
        <p:nvSpPr>
          <p:cNvPr id="2435" name="Google Shape;2435;p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p1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A risk report includes information on current risk management capabilities and actual status and trends with regard to risk.</a:t>
            </a:r>
            <a:endParaRPr b="0"/>
          </a:p>
          <a:p>
            <a:pPr marL="228600" lvl="0" indent="-228600" algn="l" rtl="0">
              <a:lnSpc>
                <a:spcPct val="100000"/>
              </a:lnSpc>
              <a:spcBef>
                <a:spcPts val="1000"/>
              </a:spcBef>
              <a:spcAft>
                <a:spcPts val="0"/>
              </a:spcAft>
              <a:buSzPts val="1400"/>
              <a:buNone/>
            </a:pPr>
            <a:r>
              <a:rPr lang="en-US" sz="1800" b="0" i="0" u="none" strike="noStrike">
                <a:solidFill>
                  <a:srgbClr val="000000"/>
                </a:solidFill>
                <a:latin typeface="Calibri"/>
                <a:ea typeface="Calibri"/>
                <a:cs typeface="Calibri"/>
                <a:sym typeface="Calibri"/>
              </a:rPr>
              <a:t>Results of the risk monitoring process need to documented and reported to the senior management on a regular basis.</a:t>
            </a:r>
            <a:endParaRPr b="0"/>
          </a:p>
          <a:p>
            <a:pPr marL="228600" lvl="0" indent="-228600" algn="l" rtl="0">
              <a:lnSpc>
                <a:spcPct val="100000"/>
              </a:lnSpc>
              <a:spcBef>
                <a:spcPts val="1000"/>
              </a:spcBef>
              <a:spcAft>
                <a:spcPts val="0"/>
              </a:spcAft>
              <a:buSzPts val="1400"/>
              <a:buNone/>
            </a:pPr>
            <a:r>
              <a:rPr lang="en-US" sz="1800" b="0" i="0" u="none" strike="noStrike">
                <a:solidFill>
                  <a:srgbClr val="000000"/>
                </a:solidFill>
                <a:latin typeface="Calibri"/>
                <a:ea typeface="Calibri"/>
                <a:cs typeface="Calibri"/>
                <a:sym typeface="Calibri"/>
              </a:rPr>
              <a:t>A significant security incident or significant changes in risk should trigger a report to the senior management and reassessment of the risk controls.</a:t>
            </a:r>
            <a:endParaRPr b="0"/>
          </a:p>
          <a:p>
            <a:pPr marL="457200" marR="0" lvl="0" indent="-228600" algn="l" rtl="0">
              <a:lnSpc>
                <a:spcPct val="100000"/>
              </a:lnSpc>
              <a:spcBef>
                <a:spcPts val="0"/>
              </a:spcBef>
              <a:spcAft>
                <a:spcPts val="0"/>
              </a:spcAft>
              <a:buClr>
                <a:srgbClr val="000000"/>
              </a:buClr>
              <a:buSzPts val="1400"/>
              <a:buFont typeface="Arial"/>
              <a:buNone/>
            </a:pPr>
            <a:br>
              <a:rPr lang="en-US"/>
            </a:br>
            <a:endParaRPr/>
          </a:p>
        </p:txBody>
      </p:sp>
      <p:sp>
        <p:nvSpPr>
          <p:cNvPr id="2448" name="Google Shape;2448;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p3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According to NIST 800-34, business impact analysis is required to achieve a comprehensive BCP or DRP.</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chemeClr val="lt1"/>
                </a:solidFill>
                <a:latin typeface="Open Sans"/>
                <a:ea typeface="Open Sans"/>
                <a:cs typeface="Open Sans"/>
                <a:sym typeface="Open Sans"/>
              </a:rPr>
              <a:t>The Business Impact Analysis (BIA): </a:t>
            </a:r>
            <a:endParaRPr sz="900" b="0" i="0" u="none" strike="noStrike" cap="none">
              <a:solidFill>
                <a:schemeClr val="lt1"/>
              </a:solidFill>
              <a:latin typeface="Arial"/>
              <a:ea typeface="Arial"/>
              <a:cs typeface="Arial"/>
              <a:sym typeface="Arial"/>
            </a:endParaRPr>
          </a:p>
          <a:p>
            <a:pPr marL="228600" marR="0" lvl="1" indent="-228600" algn="l" rtl="0">
              <a:lnSpc>
                <a:spcPct val="100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Is the formal method of </a:t>
            </a:r>
            <a:r>
              <a:rPr lang="en-US" sz="1200" b="1" i="0" u="none" strike="noStrike" cap="none">
                <a:solidFill>
                  <a:srgbClr val="3F3F3F"/>
                </a:solidFill>
                <a:latin typeface="Open Sans"/>
                <a:ea typeface="Open Sans"/>
                <a:cs typeface="Open Sans"/>
                <a:sym typeface="Open Sans"/>
              </a:rPr>
              <a:t>determining the impact of disruption </a:t>
            </a:r>
            <a:r>
              <a:rPr lang="en-US" sz="1200" b="0" i="0" u="none" strike="noStrike" cap="none">
                <a:solidFill>
                  <a:srgbClr val="3F3F3F"/>
                </a:solidFill>
                <a:latin typeface="Open Sans"/>
                <a:ea typeface="Open Sans"/>
                <a:cs typeface="Open Sans"/>
                <a:sym typeface="Open Sans"/>
              </a:rPr>
              <a:t>to the organization’s IT systems on the business and organization’s processes and functions </a:t>
            </a:r>
            <a:endParaRPr sz="900" b="0" i="0" u="none" strike="noStrike" cap="none">
              <a:solidFill>
                <a:srgbClr val="000000"/>
              </a:solidFill>
              <a:latin typeface="Arial"/>
              <a:ea typeface="Arial"/>
              <a:cs typeface="Arial"/>
              <a:sym typeface="Arial"/>
            </a:endParaRPr>
          </a:p>
          <a:p>
            <a:pPr marL="228600" marR="0" lvl="1" indent="-228600" algn="l" rtl="0">
              <a:lnSpc>
                <a:spcPct val="100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Enables the BCP or DR project manager to plan the requirements and priorities for IT contingencies by </a:t>
            </a:r>
            <a:r>
              <a:rPr lang="en-US" sz="1200" b="1" i="0" u="none" strike="noStrike" cap="none">
                <a:solidFill>
                  <a:srgbClr val="3F3F3F"/>
                </a:solidFill>
                <a:latin typeface="Open Sans"/>
                <a:ea typeface="Open Sans"/>
                <a:cs typeface="Open Sans"/>
                <a:sym typeface="Open Sans"/>
              </a:rPr>
              <a:t>identifying and prioritizing critical IT systems and components</a:t>
            </a:r>
            <a:endParaRPr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2483" name="Google Shape;2483;p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p3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The major goals of BIA are:</a:t>
            </a:r>
            <a:endParaRPr/>
          </a:p>
          <a:p>
            <a:pPr marL="0" lvl="0" indent="0" algn="l" rtl="0">
              <a:lnSpc>
                <a:spcPct val="100000"/>
              </a:lnSpc>
              <a:spcBef>
                <a:spcPts val="0"/>
              </a:spcBef>
              <a:spcAft>
                <a:spcPts val="0"/>
              </a:spcAft>
              <a:buSzPts val="1400"/>
              <a:buNone/>
            </a:pPr>
            <a:endParaRPr/>
          </a:p>
          <a:p>
            <a:pPr marL="228600" marR="0" lvl="0" indent="-228600" algn="l" rtl="0">
              <a:lnSpc>
                <a:spcPct val="100000"/>
              </a:lnSpc>
              <a:spcBef>
                <a:spcPts val="0"/>
              </a:spcBef>
              <a:spcAft>
                <a:spcPts val="0"/>
              </a:spcAft>
              <a:buClr>
                <a:srgbClr val="000000"/>
              </a:buClr>
              <a:buSzPts val="1400"/>
              <a:buFont typeface="Arial"/>
              <a:buAutoNum type="arabicPeriod"/>
            </a:pPr>
            <a:r>
              <a:rPr lang="en-US" sz="1200" b="1" i="0" u="none" strike="noStrike" cap="none">
                <a:solidFill>
                  <a:srgbClr val="3F3F3F"/>
                </a:solidFill>
                <a:latin typeface="Open Sans SemiBold"/>
                <a:ea typeface="Open Sans SemiBold"/>
                <a:cs typeface="Open Sans SemiBold"/>
                <a:sym typeface="Open Sans SemiBold"/>
              </a:rPr>
              <a:t>Criticality Prioritization</a:t>
            </a:r>
            <a:endParaRPr/>
          </a:p>
          <a:p>
            <a:pPr marL="537209"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Identification and prioritization of every critical business unit process</a:t>
            </a:r>
            <a:endParaRPr sz="900" b="0" i="0" u="none" strike="noStrike" cap="none">
              <a:solidFill>
                <a:srgbClr val="000000"/>
              </a:solidFill>
              <a:latin typeface="Arial"/>
              <a:ea typeface="Arial"/>
              <a:cs typeface="Arial"/>
              <a:sym typeface="Arial"/>
            </a:endParaRPr>
          </a:p>
          <a:p>
            <a:pPr marL="537209"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Evaluation of the impact of a disruptive event </a:t>
            </a:r>
            <a:endParaRPr sz="900" b="0" i="0" u="none" strike="noStrike" cap="none">
              <a:solidFill>
                <a:srgbClr val="000000"/>
              </a:solidFill>
              <a:latin typeface="Arial"/>
              <a:ea typeface="Arial"/>
              <a:cs typeface="Arial"/>
              <a:sym typeface="Arial"/>
            </a:endParaRPr>
          </a:p>
          <a:p>
            <a:pPr marL="537209"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Time-critical business processes require higher priority rating for recovery than non–critical business processes</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SemiBold"/>
                <a:ea typeface="Open Sans SemiBold"/>
                <a:cs typeface="Open Sans SemiBold"/>
                <a:sym typeface="Open Sans SemiBold"/>
              </a:rPr>
              <a:t>2. Downtime Estimation:</a:t>
            </a:r>
            <a:endParaRPr/>
          </a:p>
          <a:p>
            <a:pPr marL="537209"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Estimating Maximum Tolerable Downtime (MTD) using the BIA</a:t>
            </a:r>
            <a:endParaRPr sz="900" b="0" i="0" u="none" strike="noStrike" cap="none">
              <a:solidFill>
                <a:srgbClr val="000000"/>
              </a:solidFill>
              <a:latin typeface="Arial"/>
              <a:ea typeface="Arial"/>
              <a:cs typeface="Arial"/>
              <a:sym typeface="Arial"/>
            </a:endParaRPr>
          </a:p>
          <a:p>
            <a:pPr marL="537209"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The downtime required for the business to remain viable</a:t>
            </a:r>
            <a:endParaRPr sz="900" b="0" i="0" u="none" strike="noStrike" cap="none">
              <a:solidFill>
                <a:srgbClr val="000000"/>
              </a:solidFill>
              <a:latin typeface="Arial"/>
              <a:ea typeface="Arial"/>
              <a:cs typeface="Arial"/>
              <a:sym typeface="Arial"/>
            </a:endParaRPr>
          </a:p>
          <a:p>
            <a:pPr marL="537209"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Non-recovery, if the interruption of critical process extends the maximum tolerable downtime</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SemiBold"/>
                <a:ea typeface="Open Sans SemiBold"/>
                <a:cs typeface="Open Sans SemiBold"/>
                <a:sym typeface="Open Sans SemiBold"/>
              </a:rPr>
              <a:t>3. </a:t>
            </a:r>
            <a:r>
              <a:rPr lang="en-US" sz="1200" b="1" i="0" u="none" strike="noStrike" cap="none">
                <a:solidFill>
                  <a:srgbClr val="3F3F3F"/>
                </a:solidFill>
                <a:latin typeface="Open Sans SemiBold"/>
                <a:ea typeface="Open Sans SemiBold"/>
                <a:cs typeface="Open Sans SemiBold"/>
                <a:sym typeface="Open Sans SemiBold"/>
              </a:rPr>
              <a:t>Resource Requirements</a:t>
            </a:r>
            <a:endParaRPr/>
          </a:p>
          <a:p>
            <a:pPr marL="537209"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Estimating resource requirements</a:t>
            </a:r>
            <a:endParaRPr sz="900" b="0" i="0" u="none" strike="noStrike" cap="none">
              <a:solidFill>
                <a:srgbClr val="000000"/>
              </a:solidFill>
              <a:latin typeface="Arial"/>
              <a:ea typeface="Arial"/>
              <a:cs typeface="Arial"/>
              <a:sym typeface="Arial"/>
            </a:endParaRPr>
          </a:p>
          <a:p>
            <a:pPr marL="537209"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Most resources allocated to time sensitive processes as compared to less critical processes</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3F3F3F"/>
              </a:solidFill>
              <a:latin typeface="Open Sans SemiBold"/>
              <a:ea typeface="Open Sans SemiBold"/>
              <a:cs typeface="Open Sans SemiBold"/>
              <a:sym typeface="Open Sans SemiBold"/>
            </a:endParaRPr>
          </a:p>
          <a:p>
            <a:pPr marL="0" lvl="0" indent="0" algn="l" rtl="0">
              <a:lnSpc>
                <a:spcPct val="100000"/>
              </a:lnSpc>
              <a:spcBef>
                <a:spcPts val="0"/>
              </a:spcBef>
              <a:spcAft>
                <a:spcPts val="0"/>
              </a:spcAft>
              <a:buSzPts val="1400"/>
              <a:buNone/>
            </a:pPr>
            <a:endParaRPr/>
          </a:p>
        </p:txBody>
      </p:sp>
      <p:sp>
        <p:nvSpPr>
          <p:cNvPr id="2493" name="Google Shape;2493;p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p3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steps given on the slide.</a:t>
            </a:r>
            <a:endParaRPr/>
          </a:p>
        </p:txBody>
      </p:sp>
      <p:sp>
        <p:nvSpPr>
          <p:cNvPr id="2512" name="Google Shape;2512;p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p3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For each major business unit within the organization, the following steps will be performed: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Identify business components or activities that, if disrupted or unavailable, could jeopardize the company’s operations </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Determine required Maximum Tolerable Downtime (MTD)</a:t>
            </a:r>
            <a:endParaRPr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2536" name="Google Shape;2536;p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2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An information security policy (ISP) is a document that outlines an organization's plan for protecting its information assets.</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 Information security policies outline the guidelines and procedures for protecting the organization’s data and technology assets. </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It covers various topics, from data classification and encryption to network security protocols.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246" name="Google Shape;246;p2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3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Maximum Tolerable Downtime (MTD) is:</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The maximum period for which the organization’s key processes and functions are unavailable, after which the organization would suffer significant losses</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Revised several times during the course of a project</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Measured in minutes, hours, days, or longer, depending on the nature of the business</a:t>
            </a:r>
            <a:endParaRPr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2552" name="Google Shape;2552;p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p3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A number of metrics are used to quantify the frequency of system failures.</a:t>
            </a:r>
            <a:endParaRPr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Open Sans"/>
                <a:ea typeface="Open Sans"/>
                <a:cs typeface="Open Sans"/>
                <a:sym typeface="Open Sans"/>
              </a:rPr>
              <a:t>Recovery Point Objective:</a:t>
            </a:r>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Level of data, work loss, or system inaccessibility resulting from a disruptive event </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Usually expressed in units of time</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Open Sans"/>
                <a:ea typeface="Open Sans"/>
                <a:cs typeface="Open Sans"/>
                <a:sym typeface="Open Sans"/>
              </a:rPr>
              <a:t>Recovery Time Objective</a:t>
            </a:r>
            <a:r>
              <a:rPr lang="en-US" sz="1200" b="0" i="0" u="none" strike="noStrike" cap="none">
                <a:solidFill>
                  <a:schemeClr val="lt1"/>
                </a:solidFill>
                <a:latin typeface="Arial"/>
                <a:ea typeface="Arial"/>
                <a:cs typeface="Arial"/>
                <a:sym typeface="Arial"/>
              </a:rPr>
              <a:t>:</a:t>
            </a:r>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The maximum time allowed to recover business or IT systems</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Expressed in units of time such as minutes, hours, or days </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Open Sans"/>
                <a:ea typeface="Open Sans"/>
                <a:cs typeface="Open Sans"/>
                <a:sym typeface="Open Sans"/>
              </a:rPr>
              <a:t>Work Recovery Time:</a:t>
            </a:r>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The time required to configure a recovered system </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Consists of the system’s recovery time and the work recovery time</a:t>
            </a:r>
            <a:endParaRPr/>
          </a:p>
          <a:p>
            <a:pPr marL="0" marR="0" lvl="0" indent="0" algn="l" rtl="0">
              <a:lnSpc>
                <a:spcPct val="100000"/>
              </a:lnSpc>
              <a:spcBef>
                <a:spcPts val="0"/>
              </a:spcBef>
              <a:spcAft>
                <a:spcPts val="0"/>
              </a:spcAft>
              <a:buClr>
                <a:srgbClr val="000000"/>
              </a:buClr>
              <a:buSzPts val="1400"/>
              <a:buFont typeface="Arial"/>
              <a:buNone/>
            </a:pPr>
            <a:endParaRPr/>
          </a:p>
        </p:txBody>
      </p:sp>
      <p:sp>
        <p:nvSpPr>
          <p:cNvPr id="2570" name="Google Shape;2570;p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p3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Open Sans"/>
                <a:ea typeface="Open Sans"/>
                <a:cs typeface="Open Sans"/>
                <a:sym typeface="Open Sans"/>
              </a:rPr>
              <a:t>Mean Time between Failures:</a:t>
            </a:r>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The predicted elapsed time between inherent failures of a system during operation</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Calculated as the arithmetic mean time between failures of a system </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Open Sans"/>
                <a:ea typeface="Open Sans"/>
                <a:cs typeface="Open Sans"/>
                <a:sym typeface="Open Sans"/>
              </a:rPr>
              <a:t>Mean Time to Repair</a:t>
            </a:r>
            <a:r>
              <a:rPr lang="en-US" sz="1200" b="0" i="0" u="none" strike="noStrike" cap="none">
                <a:solidFill>
                  <a:schemeClr val="lt1"/>
                </a:solidFill>
                <a:latin typeface="Arial"/>
                <a:ea typeface="Arial"/>
                <a:cs typeface="Arial"/>
                <a:sym typeface="Arial"/>
              </a:rPr>
              <a:t>:</a:t>
            </a:r>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The duration to recover a specific failed system </a:t>
            </a:r>
            <a:endParaRPr sz="9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The total corrective maintenance time divided by the total number of corrective maintenance actions during a given period</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Open Sans"/>
                <a:ea typeface="Open Sans"/>
                <a:cs typeface="Open Sans"/>
                <a:sym typeface="Open Sans"/>
              </a:rPr>
              <a:t>Minimum Operating Requirements:</a:t>
            </a:r>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The minimum environmental and connectivity requirements for a computer equipment to operate</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Documentation is important for each IT critical asset </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a:p>
        </p:txBody>
      </p:sp>
      <p:sp>
        <p:nvSpPr>
          <p:cNvPr id="2583" name="Google Shape;2583;p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9"/>
        <p:cNvGrpSpPr/>
        <p:nvPr/>
      </p:nvGrpSpPr>
      <p:grpSpPr>
        <a:xfrm>
          <a:off x="0" y="0"/>
          <a:ext cx="0" cy="0"/>
          <a:chOff x="0" y="0"/>
          <a:chExt cx="0" cy="0"/>
        </a:xfrm>
      </p:grpSpPr>
      <p:sp>
        <p:nvSpPr>
          <p:cNvPr id="2600" name="Google Shape;2600;p3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1" name="Google Shape;2601;p3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A third party is a company that is not under direct business control of the organization that engages it. A third-party relationship is any business arrangement between a company and another entity, by contract or otherwise. </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Outsourcing is the subcontracting of a business process to a third-party company.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Organizations are increasingly outsourcing systems, business processes, and data processing to service providers in an effort to focus on core competencies, reduce costs, and more quickly deploy new application functionality. </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Third-party risk management is a comprehensive plan for identifying and mitigating potential business uncertainties and legal liabilities regarding the hiring of third-party services. </a:t>
            </a:r>
            <a:endParaRPr/>
          </a:p>
          <a:p>
            <a:pPr marL="0" lvl="0" indent="0" algn="l" rtl="0">
              <a:lnSpc>
                <a:spcPct val="100000"/>
              </a:lnSpc>
              <a:spcBef>
                <a:spcPts val="0"/>
              </a:spcBef>
              <a:spcAft>
                <a:spcPts val="0"/>
              </a:spcAft>
              <a:buSzPts val="1400"/>
              <a:buNone/>
            </a:pPr>
            <a:endParaRPr/>
          </a:p>
        </p:txBody>
      </p:sp>
      <p:sp>
        <p:nvSpPr>
          <p:cNvPr id="2606" name="Google Shape;2606;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p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5" name="Google Shape;2615;p3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Lets understand different types of Third Party relationship</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Insourced-</a:t>
            </a:r>
            <a:r>
              <a:rPr lang="en-US" sz="1200">
                <a:solidFill>
                  <a:srgbClr val="434343"/>
                </a:solidFill>
                <a:latin typeface="Open Sans"/>
                <a:ea typeface="Open Sans"/>
                <a:cs typeface="Open Sans"/>
                <a:sym typeface="Open Sans"/>
              </a:rPr>
              <a:t>Activities performed by the organization's own staff</a:t>
            </a:r>
            <a:endParaRPr/>
          </a:p>
          <a:p>
            <a:pPr marL="457200" marR="0" lvl="0" indent="-228600" algn="l" rtl="0">
              <a:lnSpc>
                <a:spcPct val="100000"/>
              </a:lnSpc>
              <a:spcBef>
                <a:spcPts val="0"/>
              </a:spcBef>
              <a:spcAft>
                <a:spcPts val="0"/>
              </a:spcAft>
              <a:buClr>
                <a:srgbClr val="000000"/>
              </a:buClr>
              <a:buSzPts val="1400"/>
              <a:buFont typeface="Arial"/>
              <a:buNone/>
            </a:pPr>
            <a:r>
              <a:rPr lang="en-US"/>
              <a:t>Outsourced-</a:t>
            </a:r>
            <a:r>
              <a:rPr lang="en-US" sz="1200">
                <a:solidFill>
                  <a:srgbClr val="434343"/>
                </a:solidFill>
                <a:latin typeface="Open Sans"/>
                <a:ea typeface="Open Sans"/>
                <a:cs typeface="Open Sans"/>
                <a:sym typeface="Open Sans"/>
              </a:rPr>
              <a:t>Activities performed by the vendor's staff</a:t>
            </a:r>
            <a:endParaRPr/>
          </a:p>
          <a:p>
            <a:pPr marL="457200" marR="0" lvl="0" indent="-228600" algn="l" rtl="0">
              <a:lnSpc>
                <a:spcPct val="100000"/>
              </a:lnSpc>
              <a:spcBef>
                <a:spcPts val="0"/>
              </a:spcBef>
              <a:spcAft>
                <a:spcPts val="0"/>
              </a:spcAft>
              <a:buClr>
                <a:srgbClr val="000000"/>
              </a:buClr>
              <a:buSzPts val="1400"/>
              <a:buFont typeface="Arial"/>
              <a:buNone/>
            </a:pPr>
            <a:r>
              <a:rPr lang="en-US"/>
              <a:t>Hybrid-</a:t>
            </a:r>
            <a:r>
              <a:rPr lang="en-US" sz="1200">
                <a:solidFill>
                  <a:srgbClr val="434343"/>
                </a:solidFill>
                <a:latin typeface="Open Sans"/>
                <a:ea typeface="Open Sans"/>
                <a:cs typeface="Open Sans"/>
                <a:sym typeface="Open Sans"/>
              </a:rPr>
              <a:t>Activities performed jointly by staff from both the organization and the vendor</a:t>
            </a:r>
            <a:endParaRPr/>
          </a:p>
          <a:p>
            <a:pPr marL="457200" marR="0" lvl="0" indent="-228600" algn="l" rtl="0">
              <a:lnSpc>
                <a:spcPct val="100000"/>
              </a:lnSpc>
              <a:spcBef>
                <a:spcPts val="0"/>
              </a:spcBef>
              <a:spcAft>
                <a:spcPts val="0"/>
              </a:spcAft>
              <a:buClr>
                <a:srgbClr val="000000"/>
              </a:buClr>
              <a:buSzPts val="1400"/>
              <a:buFont typeface="Arial"/>
              <a:buNone/>
            </a:pPr>
            <a:r>
              <a:rPr lang="en-US"/>
              <a:t>Onsite-</a:t>
            </a:r>
            <a:r>
              <a:rPr lang="en-US" sz="1200">
                <a:solidFill>
                  <a:srgbClr val="434343"/>
                </a:solidFill>
                <a:latin typeface="Open Sans"/>
                <a:ea typeface="Open Sans"/>
                <a:cs typeface="Open Sans"/>
                <a:sym typeface="Open Sans"/>
              </a:rPr>
              <a:t>Staff working onsite in the IT department</a:t>
            </a:r>
            <a:endParaRPr/>
          </a:p>
          <a:p>
            <a:pPr marL="457200" marR="0" lvl="0" indent="-228600" algn="l" rtl="0">
              <a:lnSpc>
                <a:spcPct val="100000"/>
              </a:lnSpc>
              <a:spcBef>
                <a:spcPts val="0"/>
              </a:spcBef>
              <a:spcAft>
                <a:spcPts val="0"/>
              </a:spcAft>
              <a:buClr>
                <a:srgbClr val="000000"/>
              </a:buClr>
              <a:buSzPts val="1400"/>
              <a:buFont typeface="Arial"/>
              <a:buNone/>
            </a:pPr>
            <a:r>
              <a:rPr lang="en-US"/>
              <a:t>Offsite-</a:t>
            </a:r>
            <a:r>
              <a:rPr lang="en-US" sz="1200">
                <a:solidFill>
                  <a:srgbClr val="434343"/>
                </a:solidFill>
                <a:latin typeface="Open Sans"/>
                <a:ea typeface="Open Sans"/>
                <a:cs typeface="Open Sans"/>
                <a:sym typeface="Open Sans"/>
              </a:rPr>
              <a:t>Staff working from remote locations in the same geographical area</a:t>
            </a:r>
            <a:endParaRPr/>
          </a:p>
          <a:p>
            <a:pPr marL="457200" marR="0" lvl="0" indent="-228600" algn="l" rtl="0">
              <a:lnSpc>
                <a:spcPct val="100000"/>
              </a:lnSpc>
              <a:spcBef>
                <a:spcPts val="0"/>
              </a:spcBef>
              <a:spcAft>
                <a:spcPts val="0"/>
              </a:spcAft>
              <a:buClr>
                <a:srgbClr val="000000"/>
              </a:buClr>
              <a:buSzPts val="1400"/>
              <a:buFont typeface="Arial"/>
              <a:buNone/>
            </a:pPr>
            <a:r>
              <a:rPr lang="en-US"/>
              <a:t>Offshore-</a:t>
            </a:r>
            <a:endParaRPr/>
          </a:p>
        </p:txBody>
      </p:sp>
      <p:sp>
        <p:nvSpPr>
          <p:cNvPr id="2616" name="Google Shape;2616;p3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p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Let’s walk through the third-party risks.</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a:t>First is, </a:t>
            </a:r>
            <a:r>
              <a:rPr lang="en-US" sz="1200" b="1" i="0" u="none" strike="noStrike" cap="none">
                <a:solidFill>
                  <a:srgbClr val="3F3F3F"/>
                </a:solidFill>
                <a:latin typeface="Open Sans"/>
                <a:ea typeface="Open Sans"/>
                <a:cs typeface="Open Sans"/>
                <a:sym typeface="Open Sans"/>
              </a:rPr>
              <a:t>Information Security or Data Privacy: </a:t>
            </a:r>
            <a:r>
              <a:rPr lang="en-US" sz="900" b="0" i="0" u="none" strike="noStrike" cap="none">
                <a:solidFill>
                  <a:srgbClr val="3F3F3F"/>
                </a:solidFill>
                <a:latin typeface="Open Sans"/>
                <a:ea typeface="Open Sans"/>
                <a:cs typeface="Open Sans"/>
                <a:sym typeface="Open Sans"/>
              </a:rPr>
              <a:t>Third party has insufficient experience and controls to protect the company's and customer's information from unauthorized access, disclosure, modification, or destruction.</a:t>
            </a:r>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000000"/>
                </a:solidFill>
                <a:latin typeface="Arial"/>
                <a:ea typeface="Arial"/>
                <a:cs typeface="Arial"/>
                <a:sym typeface="Arial"/>
              </a:rPr>
              <a:t>Second risk is </a:t>
            </a:r>
            <a:r>
              <a:rPr lang="en-US" sz="900" b="1" i="0" u="none" strike="noStrike" cap="none">
                <a:solidFill>
                  <a:srgbClr val="3F3F3F"/>
                </a:solidFill>
                <a:latin typeface="Open Sans"/>
                <a:ea typeface="Open Sans"/>
                <a:cs typeface="Open Sans"/>
                <a:sym typeface="Open Sans"/>
              </a:rPr>
              <a:t>Business Continuity: </a:t>
            </a:r>
            <a:r>
              <a:rPr lang="en-US" sz="800" b="0" i="0" u="none" strike="noStrike" cap="none">
                <a:solidFill>
                  <a:srgbClr val="3F3F3F"/>
                </a:solidFill>
                <a:latin typeface="Open Sans"/>
                <a:ea typeface="Open Sans"/>
                <a:cs typeface="Open Sans"/>
                <a:sym typeface="Open Sans"/>
              </a:rPr>
              <a:t>Third party cannot continuously maintain its services due to business disruption (e.g., ineffective redundancy procedures).</a:t>
            </a:r>
            <a:endParaRPr/>
          </a:p>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800" b="0" i="0" u="none" strike="noStrike" cap="none">
                <a:solidFill>
                  <a:srgbClr val="000000"/>
                </a:solidFill>
                <a:latin typeface="Arial"/>
                <a:ea typeface="Arial"/>
                <a:cs typeface="Arial"/>
                <a:sym typeface="Arial"/>
              </a:rPr>
              <a:t>The third risk is </a:t>
            </a:r>
            <a:r>
              <a:rPr lang="en-US" sz="800" b="1" i="0" u="none" strike="noStrike" cap="none">
                <a:solidFill>
                  <a:srgbClr val="3F3F3F"/>
                </a:solidFill>
                <a:latin typeface="Open Sans"/>
                <a:ea typeface="Open Sans"/>
                <a:cs typeface="Open Sans"/>
                <a:sym typeface="Open Sans"/>
              </a:rPr>
              <a:t>Financial Viability</a:t>
            </a:r>
            <a:r>
              <a:rPr lang="en-US" sz="800" b="0" i="0" u="none" strike="noStrike" cap="none">
                <a:solidFill>
                  <a:srgbClr val="000000"/>
                </a:solidFill>
                <a:latin typeface="Arial"/>
                <a:ea typeface="Arial"/>
                <a:cs typeface="Arial"/>
                <a:sym typeface="Arial"/>
              </a:rPr>
              <a:t>: </a:t>
            </a:r>
            <a:r>
              <a:rPr lang="en-US" sz="800" b="0" i="0" u="none" strike="noStrike" cap="none">
                <a:solidFill>
                  <a:srgbClr val="3F3F3F"/>
                </a:solidFill>
                <a:latin typeface="Open Sans"/>
                <a:ea typeface="Open Sans"/>
                <a:cs typeface="Open Sans"/>
                <a:sym typeface="Open Sans"/>
              </a:rPr>
              <a:t>Third party is not financially secure to continue to provide you services at acceptable levels.</a:t>
            </a:r>
            <a:endParaRPr/>
          </a:p>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p:txBody>
      </p:sp>
      <p:sp>
        <p:nvSpPr>
          <p:cNvPr id="2653" name="Google Shape;2653;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p3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a:t>The fourth risk is </a:t>
            </a:r>
            <a:r>
              <a:rPr lang="en-US" sz="1200" b="1" i="0" u="none" strike="noStrike" cap="none">
                <a:solidFill>
                  <a:srgbClr val="3F3F3F"/>
                </a:solidFill>
                <a:latin typeface="Open Sans"/>
                <a:ea typeface="Open Sans"/>
                <a:cs typeface="Open Sans"/>
                <a:sym typeface="Open Sans"/>
              </a:rPr>
              <a:t>Contract Compliance: </a:t>
            </a:r>
            <a:r>
              <a:rPr lang="en-US" sz="900" b="0" i="0" u="none" strike="noStrike" cap="none">
                <a:solidFill>
                  <a:srgbClr val="3F3F3F"/>
                </a:solidFill>
                <a:latin typeface="Open Sans"/>
                <a:ea typeface="Open Sans"/>
                <a:cs typeface="Open Sans"/>
                <a:sym typeface="Open Sans"/>
              </a:rPr>
              <a:t>Third party products, services, or systems are not consistent with your policies and procedures, applicable laws, regulations, and ethical standards.</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000000"/>
                </a:solidFill>
                <a:latin typeface="Arial"/>
                <a:ea typeface="Arial"/>
                <a:cs typeface="Arial"/>
                <a:sym typeface="Arial"/>
              </a:rPr>
              <a:t>And the fifth risk is </a:t>
            </a:r>
            <a:r>
              <a:rPr lang="en-US" sz="900" b="1" i="0" u="none" strike="noStrike" cap="none">
                <a:solidFill>
                  <a:srgbClr val="3F3F3F"/>
                </a:solidFill>
                <a:latin typeface="Open Sans"/>
                <a:ea typeface="Open Sans"/>
                <a:cs typeface="Open Sans"/>
                <a:sym typeface="Open Sans"/>
              </a:rPr>
              <a:t>Legal or Regulatory</a:t>
            </a:r>
            <a:r>
              <a:rPr lang="en-US" sz="900" b="0" i="0" u="none" strike="noStrike" cap="none">
                <a:solidFill>
                  <a:srgbClr val="000000"/>
                </a:solidFill>
                <a:latin typeface="Arial"/>
                <a:ea typeface="Arial"/>
                <a:cs typeface="Arial"/>
                <a:sym typeface="Arial"/>
              </a:rPr>
              <a:t>: </a:t>
            </a:r>
            <a:r>
              <a:rPr lang="en-US" sz="800" b="0" i="0" u="none" strike="noStrike" cap="none">
                <a:solidFill>
                  <a:srgbClr val="3F3F3F"/>
                </a:solidFill>
                <a:latin typeface="Open Sans"/>
                <a:ea typeface="Open Sans"/>
                <a:cs typeface="Open Sans"/>
                <a:sym typeface="Open Sans"/>
              </a:rPr>
              <a:t>Third party does not possess the necessary licenses to operate. It lacks the expertise to enable the company to remain compliant with domestic and international laws and regulations.</a:t>
            </a:r>
            <a:endParaRPr/>
          </a:p>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p:txBody>
      </p:sp>
      <p:sp>
        <p:nvSpPr>
          <p:cNvPr id="2680" name="Google Shape;2680;p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p3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0" name="Google Shape;2700;p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p3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A vendor assessment is a thorough background check for potential suppliers to evaluate their due diligence, competence, and dependability for safeguarding business interests and maintaining quality control..</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It is the process of evaluating a potential supplier's capabilities and suitability to meet a company's needs.</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 It involves deep diving into the vendor's background to assess their reliability and trustworthiness as a partner</a:t>
            </a:r>
            <a:r>
              <a:rPr lang="en-US" sz="1600"/>
              <a:t>.</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2705" name="Google Shape;2705;p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policies mentioned in slide</a:t>
            </a:r>
            <a:endParaRPr/>
          </a:p>
        </p:txBody>
      </p:sp>
      <p:sp>
        <p:nvSpPr>
          <p:cNvPr id="256" name="Google Shape;256;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3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1" name="Google Shape;2721;p3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Lets understand the importance of Vendor Assessment</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Reduced Risk</a:t>
            </a:r>
            <a:r>
              <a:rPr lang="en-US" sz="1200">
                <a:solidFill>
                  <a:srgbClr val="3F3F3F"/>
                </a:solidFill>
                <a:latin typeface="Open Sans"/>
                <a:ea typeface="Open Sans"/>
                <a:cs typeface="Open Sans"/>
                <a:sym typeface="Open Sans"/>
              </a:rPr>
              <a:t>: A thorough assessment helps identify potential risks associated with a vendor, such as financial instability, security vulnerabilities, or poor performance history.</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Improved Decision-Making</a:t>
            </a:r>
            <a:r>
              <a:rPr lang="en-US" sz="1200">
                <a:solidFill>
                  <a:srgbClr val="3F3F3F"/>
                </a:solidFill>
                <a:latin typeface="Open Sans"/>
                <a:ea typeface="Open Sans"/>
                <a:cs typeface="Open Sans"/>
                <a:sym typeface="Open Sans"/>
              </a:rPr>
              <a:t>: By objectively evaluating vendors against defined criteria, companies can make more informed decisions about who to do business with.</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Ensured Compliance</a:t>
            </a:r>
            <a:r>
              <a:rPr lang="en-US" sz="1200">
                <a:solidFill>
                  <a:srgbClr val="3F3F3F"/>
                </a:solidFill>
                <a:latin typeface="Open Sans"/>
                <a:ea typeface="Open Sans"/>
                <a:cs typeface="Open Sans"/>
                <a:sym typeface="Open Sans"/>
              </a:rPr>
              <a:t>: Vendor assessments can help ensure that vendors meet regulatory requirements or industry standards relevant to your business.</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Stronger Vendor Relationships</a:t>
            </a:r>
            <a:r>
              <a:rPr lang="en-US" sz="1200">
                <a:solidFill>
                  <a:srgbClr val="3F3F3F"/>
                </a:solidFill>
                <a:latin typeface="Open Sans"/>
                <a:ea typeface="Open Sans"/>
                <a:cs typeface="Open Sans"/>
                <a:sym typeface="Open Sans"/>
              </a:rPr>
              <a:t>: The assessment process can open communication channels and establish clear expectations between you and the vendor from the outset.</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b="1"/>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2722" name="Google Shape;2722;p3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p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9" name="Google Shape;2739;p3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each type of Vendor Assessment activities</a:t>
            </a:r>
            <a:endParaRPr/>
          </a:p>
        </p:txBody>
      </p:sp>
      <p:sp>
        <p:nvSpPr>
          <p:cNvPr id="2740" name="Google Shape;2740;p3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3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6" name="Google Shape;2756;p3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each type of Vendor Assessment activities</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2757" name="Google Shape;2757;p3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162</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p3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Vendor Assessment Activities</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Right to Audit-</a:t>
            </a:r>
            <a:r>
              <a:rPr lang="en-US" sz="1200" b="0" i="0" u="none" strike="noStrike" cap="none">
                <a:solidFill>
                  <a:srgbClr val="3F3F3F"/>
                </a:solidFill>
                <a:latin typeface="Open Sans"/>
                <a:ea typeface="Open Sans"/>
                <a:cs typeface="Open Sans"/>
                <a:sym typeface="Open Sans"/>
              </a:rPr>
              <a:t>A right-to-audit clause is essential in vendor agreements, granting organizations the right to conduct on-the-spot audits of vendors' systems and processes to verify compliance with standards and regulations.</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Evidence of Internal Audits-</a:t>
            </a:r>
            <a:r>
              <a:rPr lang="en-US" sz="1200" b="0" i="0" u="none" strike="noStrike" cap="none">
                <a:solidFill>
                  <a:srgbClr val="3F3F3F"/>
                </a:solidFill>
                <a:latin typeface="Open Sans"/>
                <a:ea typeface="Open Sans"/>
                <a:cs typeface="Open Sans"/>
                <a:sym typeface="Open Sans"/>
              </a:rPr>
              <a:t>Studying internal audit reports helps organizations evaluate vendors' controls and risk management, enabling better decision-making and improved operational resilience.</a:t>
            </a: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Independent Assessments-</a:t>
            </a:r>
            <a:r>
              <a:rPr lang="en-US" sz="1200" b="0" i="0" u="none" strike="noStrike" cap="none">
                <a:solidFill>
                  <a:srgbClr val="3F3F3F"/>
                </a:solidFill>
                <a:latin typeface="Open Sans"/>
                <a:ea typeface="Open Sans"/>
                <a:cs typeface="Open Sans"/>
                <a:sym typeface="Open Sans"/>
              </a:rPr>
              <a:t>Independent assessments, often conducted by third-party auditors, offer an unbiased evaluation of a vendor’s operations, security practices, and compliance status. These assessments provide organizations with an impartial perspective on the vendor’s risk profile, supporting the validation</a:t>
            </a: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p:txBody>
      </p:sp>
      <p:sp>
        <p:nvSpPr>
          <p:cNvPr id="2773" name="Google Shape;2773;p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p3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Vendor Assessment Activities</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Supply Chain Analysis-</a:t>
            </a:r>
            <a:endParaRPr sz="1200" b="0" i="0" u="none" strike="noStrike" cap="none">
              <a:solidFill>
                <a:srgbClr val="3F3F3F"/>
              </a:solidFill>
              <a:latin typeface="Open Sans"/>
              <a:ea typeface="Open Sans"/>
              <a:cs typeface="Open Sans"/>
              <a:sym typeface="Open Sans"/>
            </a:endParaRPr>
          </a:p>
          <a:p>
            <a:pPr marL="285750" marR="0" lvl="1" indent="-2857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Understanding a vendor's supply chain is essential for anticipating and managing potential disruptions and risks effectively.</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Financial Abiliities-</a:t>
            </a:r>
            <a:r>
              <a:rPr lang="en-US" sz="1200" b="0" i="0" u="none" strike="noStrike" cap="none">
                <a:solidFill>
                  <a:srgbClr val="3F3F3F"/>
                </a:solidFill>
                <a:latin typeface="Open Sans"/>
                <a:ea typeface="Open Sans"/>
                <a:cs typeface="Open Sans"/>
                <a:sym typeface="Open Sans"/>
              </a:rPr>
              <a:t>Assessing the vendor's financial health to ensure they can reliably fulfil their obligations. It is to ensure that the company don’t go out of business in the middle of services</a:t>
            </a: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Penetration Testing-</a:t>
            </a:r>
            <a:r>
              <a:rPr lang="en-US" sz="1200" b="0" i="0" u="none" strike="noStrike" cap="none">
                <a:solidFill>
                  <a:srgbClr val="3F3F3F"/>
                </a:solidFill>
                <a:latin typeface="Open Sans"/>
                <a:ea typeface="Open Sans"/>
                <a:cs typeface="Open Sans"/>
                <a:sym typeface="Open Sans"/>
              </a:rPr>
              <a:t>Penetration testing, or pen testing, involves running simulated cyberattacks to identify and understand system vulnerabilities and assess how well the vendor system can protect against attacks.</a:t>
            </a: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p:txBody>
      </p:sp>
      <p:sp>
        <p:nvSpPr>
          <p:cNvPr id="2788" name="Google Shape;2788;p3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p3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0" name="Google Shape;2800;p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p3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Vendor selection is a thorough process involving assessments and evaluations to ensure vendors align with the organization’s goals and operational standards. </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It aims to minimize risks and involves choosing providers based on needs, goals, and risk tolerance, considering quality, reliability, and security, not just cost-effectiveness.</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2805" name="Google Shape;2805;p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p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0" name="Google Shape;2820;p3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Mention each type of Vendor Assessment activities</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2821" name="Google Shape;2821;p3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167</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p3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0" name="Google Shape;2840;p3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Due Diligence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0" i="0">
                <a:solidFill>
                  <a:srgbClr val="3D3B49"/>
                </a:solidFill>
                <a:highlight>
                  <a:srgbClr val="FFFFFF"/>
                </a:highlight>
                <a:latin typeface="Arial"/>
                <a:ea typeface="Arial"/>
                <a:cs typeface="Arial"/>
                <a:sym typeface="Arial"/>
              </a:rPr>
              <a:t>refers to the comprehensive appraisal of a vendor’s business practices, financial stability, reputation, and compliance with relevant laws and regulations. It’s an essential step in vendor selection to ensure that the organization partners with a reliable and competent third party. Cybersecurity professionals are occasionally brought in during a due diligence review to ensure that the organization follows industry best practices.</a:t>
            </a:r>
            <a:endParaRPr/>
          </a:p>
        </p:txBody>
      </p:sp>
      <p:sp>
        <p:nvSpPr>
          <p:cNvPr id="2841" name="Google Shape;2841;p3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168</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p3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457200" lvl="0" indent="-228600" algn="l" rtl="0">
              <a:lnSpc>
                <a:spcPct val="100000"/>
              </a:lnSpc>
              <a:spcBef>
                <a:spcPts val="0"/>
              </a:spcBef>
              <a:spcAft>
                <a:spcPts val="0"/>
              </a:spcAft>
              <a:buSzPts val="1400"/>
              <a:buNone/>
            </a:pPr>
            <a:r>
              <a:rPr lang="en-US" b="0" i="0">
                <a:solidFill>
                  <a:srgbClr val="3D3B49"/>
                </a:solidFill>
                <a:highlight>
                  <a:srgbClr val="FFFFFF"/>
                </a:highlight>
                <a:latin typeface="Arial"/>
                <a:ea typeface="Arial"/>
                <a:cs typeface="Arial"/>
                <a:sym typeface="Arial"/>
              </a:rPr>
              <a:t>he due diligence process often includes, but is not limited to, the following activities: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Financial audits:</a:t>
            </a:r>
            <a:r>
              <a:rPr lang="en-US" b="0" i="0">
                <a:solidFill>
                  <a:srgbClr val="6D6F71"/>
                </a:solidFill>
                <a:highlight>
                  <a:srgbClr val="FFFFFF"/>
                </a:highlight>
                <a:latin typeface="Arial"/>
                <a:ea typeface="Arial"/>
                <a:cs typeface="Arial"/>
                <a:sym typeface="Arial"/>
              </a:rPr>
              <a:t> Review of the vendor’s financial statements to assess stability</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Legal checks:</a:t>
            </a:r>
            <a:r>
              <a:rPr lang="en-US" b="0" i="0">
                <a:solidFill>
                  <a:srgbClr val="6D6F71"/>
                </a:solidFill>
                <a:highlight>
                  <a:srgbClr val="FFFFFF"/>
                </a:highlight>
                <a:latin typeface="Arial"/>
                <a:ea typeface="Arial"/>
                <a:cs typeface="Arial"/>
                <a:sym typeface="Arial"/>
              </a:rPr>
              <a:t> Verification of compliance with industry-specific laws and regulations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Security assessments:</a:t>
            </a:r>
            <a:r>
              <a:rPr lang="en-US" b="0" i="0">
                <a:solidFill>
                  <a:srgbClr val="6D6F71"/>
                </a:solidFill>
                <a:highlight>
                  <a:srgbClr val="FFFFFF"/>
                </a:highlight>
                <a:latin typeface="Arial"/>
                <a:ea typeface="Arial"/>
                <a:cs typeface="Arial"/>
                <a:sym typeface="Arial"/>
              </a:rPr>
              <a:t> Evaluation of the vendor’s cybersecurity measures and protocols</a:t>
            </a:r>
            <a:endParaRPr/>
          </a:p>
          <a:p>
            <a:pPr marL="0" lvl="0" indent="0" algn="l" rtl="0">
              <a:lnSpc>
                <a:spcPct val="100000"/>
              </a:lnSpc>
              <a:spcBef>
                <a:spcPts val="0"/>
              </a:spcBef>
              <a:spcAft>
                <a:spcPts val="0"/>
              </a:spcAft>
              <a:buSzPts val="1400"/>
              <a:buNone/>
            </a:pPr>
            <a:endParaRPr/>
          </a:p>
        </p:txBody>
      </p:sp>
      <p:sp>
        <p:nvSpPr>
          <p:cNvPr id="2849" name="Google Shape;2849;p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2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policies mentioned in slide</a:t>
            </a:r>
            <a:endParaRPr/>
          </a:p>
        </p:txBody>
      </p:sp>
      <p:sp>
        <p:nvSpPr>
          <p:cNvPr id="264" name="Google Shape;264;p2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p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8" name="Google Shape;2868;p3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A conflict of interest occurs when a vendor's personal or professional interests could interfere with acting in the best interests of your organization.</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 It's crucial to identify and manage these conflicts to maintain fairness in the vendor selection process. </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Organizations must evaluate existing relationships between decision-makers and vendors and address potential undue influences to uphold transparency</a:t>
            </a:r>
            <a:endParaRPr/>
          </a:p>
        </p:txBody>
      </p:sp>
      <p:sp>
        <p:nvSpPr>
          <p:cNvPr id="2869" name="Google Shape;2869;p3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170</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p3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r>
              <a:rPr lang="en-US" b="0" i="0">
                <a:solidFill>
                  <a:srgbClr val="3D3B49"/>
                </a:solidFill>
                <a:highlight>
                  <a:srgbClr val="FFFFFF"/>
                </a:highlight>
                <a:latin typeface="Arial"/>
                <a:ea typeface="Arial"/>
                <a:cs typeface="Arial"/>
                <a:sym typeface="Arial"/>
              </a:rPr>
              <a:t>Conflicts of interest can manifest in various ways, such as: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Financial conflicts:</a:t>
            </a:r>
            <a:r>
              <a:rPr lang="en-US" b="0" i="0">
                <a:solidFill>
                  <a:srgbClr val="6D6F71"/>
                </a:solidFill>
                <a:highlight>
                  <a:srgbClr val="FFFFFF"/>
                </a:highlight>
                <a:latin typeface="Arial"/>
                <a:ea typeface="Arial"/>
                <a:cs typeface="Arial"/>
                <a:sym typeface="Arial"/>
              </a:rPr>
              <a:t> These conflicts occur when a decision maker in an organization has a financial stake in the vendor company.</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Relational conflicts:</a:t>
            </a:r>
            <a:r>
              <a:rPr lang="en-US" b="0" i="0">
                <a:solidFill>
                  <a:srgbClr val="6D6F71"/>
                </a:solidFill>
                <a:highlight>
                  <a:srgbClr val="FFFFFF"/>
                </a:highlight>
                <a:latin typeface="Arial"/>
                <a:ea typeface="Arial"/>
                <a:cs typeface="Arial"/>
                <a:sym typeface="Arial"/>
              </a:rPr>
              <a:t> These conflicts occur when personal relationships could influence vendor selection.</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Competitive conflicts:</a:t>
            </a:r>
            <a:r>
              <a:rPr lang="en-US" b="0" i="0">
                <a:solidFill>
                  <a:srgbClr val="6D6F71"/>
                </a:solidFill>
                <a:highlight>
                  <a:srgbClr val="FFFFFF"/>
                </a:highlight>
                <a:latin typeface="Arial"/>
                <a:ea typeface="Arial"/>
                <a:cs typeface="Arial"/>
                <a:sym typeface="Arial"/>
              </a:rPr>
              <a:t> These conflicts occur when a vendor may also be a competitor in some aspects of the business.</a:t>
            </a:r>
            <a:endParaRPr/>
          </a:p>
          <a:p>
            <a:pPr marL="0" lvl="0" indent="0" algn="l" rtl="0">
              <a:lnSpc>
                <a:spcPct val="100000"/>
              </a:lnSpc>
              <a:spcBef>
                <a:spcPts val="0"/>
              </a:spcBef>
              <a:spcAft>
                <a:spcPts val="0"/>
              </a:spcAft>
              <a:buSzPts val="1400"/>
              <a:buNone/>
            </a:pPr>
            <a:endParaRPr/>
          </a:p>
        </p:txBody>
      </p:sp>
      <p:sp>
        <p:nvSpPr>
          <p:cNvPr id="2878" name="Google Shape;2878;p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4"/>
        <p:cNvGrpSpPr/>
        <p:nvPr/>
      </p:nvGrpSpPr>
      <p:grpSpPr>
        <a:xfrm>
          <a:off x="0" y="0"/>
          <a:ext cx="0" cy="0"/>
          <a:chOff x="0" y="0"/>
          <a:chExt cx="0" cy="0"/>
        </a:xfrm>
      </p:grpSpPr>
      <p:sp>
        <p:nvSpPr>
          <p:cNvPr id="2895" name="Google Shape;2895;p3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6" name="Google Shape;2896;p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9"/>
        <p:cNvGrpSpPr/>
        <p:nvPr/>
      </p:nvGrpSpPr>
      <p:grpSpPr>
        <a:xfrm>
          <a:off x="0" y="0"/>
          <a:ext cx="0" cy="0"/>
          <a:chOff x="0" y="0"/>
          <a:chExt cx="0" cy="0"/>
        </a:xfrm>
      </p:grpSpPr>
      <p:sp>
        <p:nvSpPr>
          <p:cNvPr id="2900" name="Google Shape;2900;p3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1" name="Google Shape;2901;p3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Agreements: </a:t>
            </a:r>
            <a:endParaRPr/>
          </a:p>
          <a:p>
            <a:pPr marL="0" lvl="0" indent="0" algn="l" rtl="0">
              <a:lnSpc>
                <a:spcPct val="100000"/>
              </a:lnSpc>
              <a:spcBef>
                <a:spcPts val="0"/>
              </a:spcBef>
              <a:spcAft>
                <a:spcPts val="0"/>
              </a:spcAft>
              <a:buSzPts val="1400"/>
              <a:buNone/>
            </a:pPr>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In third-party risk assessment and management, the agreements you enter into significantly impact your organization's risk level. </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These agreements are the legal backbone of vendor relationships, outlining responsibilities, expectations, and boundaries.</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 Understanding different agreement types is crucial for clear contractual foundations, mitigating vulnerabilities, and ensuring adequate protection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0" i="0">
                <a:solidFill>
                  <a:srgbClr val="3D3B49"/>
                </a:solidFill>
                <a:highlight>
                  <a:srgbClr val="FFFFFF"/>
                </a:highlight>
                <a:latin typeface="Arial"/>
                <a:ea typeface="Arial"/>
                <a:cs typeface="Arial"/>
                <a:sym typeface="Arial"/>
              </a:rPr>
              <a:t>refers to the comprehensive appraisal of a vendor’s business practices, financial stability, reputation, and compliance with relevant laws and regulations. It’s an essential step in vendor selection to ensure that the organization partners with a reliable and competent third party. Cybersecurity professionals are occasionally brought in during a due diligence review to ensure that the organization follows industry best practices.</a:t>
            </a:r>
            <a:endParaRPr/>
          </a:p>
        </p:txBody>
      </p:sp>
      <p:sp>
        <p:nvSpPr>
          <p:cNvPr id="2902" name="Google Shape;2902;p3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173</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9"/>
        <p:cNvGrpSpPr/>
        <p:nvPr/>
      </p:nvGrpSpPr>
      <p:grpSpPr>
        <a:xfrm>
          <a:off x="0" y="0"/>
          <a:ext cx="0" cy="0"/>
          <a:chOff x="0" y="0"/>
          <a:chExt cx="0" cy="0"/>
        </a:xfrm>
      </p:grpSpPr>
      <p:sp>
        <p:nvSpPr>
          <p:cNvPr id="2910" name="Google Shape;2910;p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1" name="Google Shape;2911;p3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Agreements</a:t>
            </a:r>
            <a:endParaRPr/>
          </a:p>
          <a:p>
            <a:pPr marL="0" lvl="0" indent="0" algn="l" rtl="0">
              <a:lnSpc>
                <a:spcPct val="100000"/>
              </a:lnSpc>
              <a:spcBef>
                <a:spcPts val="0"/>
              </a:spcBef>
              <a:spcAft>
                <a:spcPts val="0"/>
              </a:spcAft>
              <a:buSzPts val="1400"/>
              <a:buNone/>
            </a:pPr>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In third-party risk assessment and management, the agreements you enter into significantly impact your organization's risk level. </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These agreements are the legal backbone of vendor relationships, outlining responsibilities, expectations, and boundaries.</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 Understanding different agreement types is crucial for clear contractual foundations, mitigating vulnerabilities, and ensuring adequate protection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0" i="0">
                <a:solidFill>
                  <a:srgbClr val="3D3B49"/>
                </a:solidFill>
                <a:highlight>
                  <a:srgbClr val="FFFFFF"/>
                </a:highlight>
                <a:latin typeface="Arial"/>
                <a:ea typeface="Arial"/>
                <a:cs typeface="Arial"/>
                <a:sym typeface="Arial"/>
              </a:rPr>
              <a:t>refers to the comprehensive appraisal of a vendor’s business practices, financial stability, reputation, and compliance with relevant laws and regulations. It’s an essential step in vendor selection to ensure that the organization partners with a reliable and competent third party. Cybersecurity professionals are occasionally brought in during a due diligence review to ensure that the organization follows industry best practices.</a:t>
            </a:r>
            <a:endParaRPr/>
          </a:p>
        </p:txBody>
      </p:sp>
      <p:sp>
        <p:nvSpPr>
          <p:cNvPr id="2912" name="Google Shape;2912;p3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174</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9"/>
        <p:cNvGrpSpPr/>
        <p:nvPr/>
      </p:nvGrpSpPr>
      <p:grpSpPr>
        <a:xfrm>
          <a:off x="0" y="0"/>
          <a:ext cx="0" cy="0"/>
          <a:chOff x="0" y="0"/>
          <a:chExt cx="0" cy="0"/>
        </a:xfrm>
      </p:grpSpPr>
      <p:sp>
        <p:nvSpPr>
          <p:cNvPr id="2920" name="Google Shape;2920;p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1" name="Google Shape;2921;p3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Components of SLA</a:t>
            </a:r>
            <a:endParaRPr/>
          </a:p>
          <a:p>
            <a:pPr marL="457200" marR="0" lvl="0" indent="-228600" algn="l" rtl="0">
              <a:lnSpc>
                <a:spcPct val="100000"/>
              </a:lnSpc>
              <a:spcBef>
                <a:spcPts val="0"/>
              </a:spcBef>
              <a:spcAft>
                <a:spcPts val="0"/>
              </a:spcAft>
              <a:buClr>
                <a:srgbClr val="000000"/>
              </a:buClr>
              <a:buSzPts val="1400"/>
              <a:buFont typeface="Arial"/>
              <a:buNone/>
            </a:pPr>
            <a:r>
              <a:rPr lang="en-US" b="1"/>
              <a:t>Services Provided:</a:t>
            </a:r>
            <a:r>
              <a:rPr lang="en-US"/>
              <a:t> A clear description of the services the provider will deliver. This could be anything from IT support and network uptime to cloud storage capacity and software functionality.</a:t>
            </a:r>
            <a:r>
              <a:rPr lang="en-US" b="1"/>
              <a:t>Performance Standards:</a:t>
            </a:r>
            <a:r>
              <a:rPr lang="en-US"/>
              <a:t> Specific metrics that define the expected level of service quality. These might include uptime percentages for a website, response times for customer support tickets, or data availability guarantees.</a:t>
            </a:r>
            <a:r>
              <a:rPr lang="en-US" b="1"/>
              <a:t>Responsibilities:</a:t>
            </a:r>
            <a:r>
              <a:rPr lang="en-US"/>
              <a:t> A breakdown of what each party is responsible for. The provider outlines what they will do to deliver the service, and the customer outlines their responsibilities for using the service effectively.</a:t>
            </a:r>
            <a:r>
              <a:rPr lang="en-US" b="1"/>
              <a:t>Measurement and Reporting:</a:t>
            </a:r>
            <a:r>
              <a:rPr lang="en-US"/>
              <a:t> Methods for measuring performance against the agreed-upon standards. This might involve generating reports on uptime, response times, or other relevant metrics.</a:t>
            </a:r>
            <a:r>
              <a:rPr lang="en-US" b="1"/>
              <a:t>Remedies:</a:t>
            </a:r>
            <a:r>
              <a:rPr lang="en-US"/>
              <a:t> Actions that will be taken if the service provider fails to meet the agreed-upon standards. This could involve service credits, discounts, or even termination of the agreement in extreme cases</a:t>
            </a:r>
            <a:endParaRPr/>
          </a:p>
        </p:txBody>
      </p:sp>
      <p:sp>
        <p:nvSpPr>
          <p:cNvPr id="2922" name="Google Shape;2922;p3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p3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Agreements</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200" b="1" i="0" u="none" strike="noStrike" cap="none">
                <a:solidFill>
                  <a:srgbClr val="222222"/>
                </a:solidFill>
                <a:highlight>
                  <a:srgbClr val="FFFFFF"/>
                </a:highlight>
                <a:latin typeface="Arial"/>
                <a:ea typeface="Arial"/>
                <a:cs typeface="Arial"/>
                <a:sym typeface="Arial"/>
              </a:rPr>
              <a:t>Business Partnership Agreement (BPA)</a:t>
            </a:r>
            <a:r>
              <a:rPr lang="en-US" sz="1200" b="0" i="0" u="none" strike="noStrike" cap="none">
                <a:solidFill>
                  <a:srgbClr val="222222"/>
                </a:solidFill>
                <a:highlight>
                  <a:srgbClr val="FFFFFF"/>
                </a:highlight>
                <a:latin typeface="Arial"/>
                <a:ea typeface="Arial"/>
                <a:cs typeface="Arial"/>
                <a:sym typeface="Arial"/>
              </a:rPr>
              <a:t>: A BPA is used between two companies who want to participate in a business venture to make a profit. It sets out how much each partner should contribute, their rights and responsibilities, the rules for the day-to-day running of the business, who makes the decisions, and how the profits are shared. It also establishes rules for termination of the partnership, either at a given point in time or if one of the partners dies or is otherwise unable or unwilling to continue their partnership.</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200" b="1" i="0" u="none" strike="noStrike" cap="none">
                <a:solidFill>
                  <a:srgbClr val="222222"/>
                </a:solidFill>
                <a:highlight>
                  <a:srgbClr val="FFFFFF"/>
                </a:highlight>
                <a:latin typeface="Arial"/>
                <a:ea typeface="Arial"/>
                <a:cs typeface="Arial"/>
                <a:sym typeface="Arial"/>
              </a:rPr>
              <a:t>Memorandum of Agreement (MOA)</a:t>
            </a:r>
            <a:r>
              <a:rPr lang="en-US" sz="1200" b="0" i="0" u="none" strike="noStrike" cap="none">
                <a:solidFill>
                  <a:srgbClr val="222222"/>
                </a:solidFill>
                <a:highlight>
                  <a:srgbClr val="FFFFFF"/>
                </a:highlight>
                <a:latin typeface="Arial"/>
                <a:ea typeface="Arial"/>
                <a:cs typeface="Arial"/>
                <a:sym typeface="Arial"/>
              </a:rPr>
              <a:t>: An MOA is legally binding. It meticulously outlines the terms and conditions and detailed roles and responsibilities of the parties involved. The MOA serves to clarify the expectations and obligations of each party to avoid disputes and ensure mutual understanding and cooperation.</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200" b="1" i="0" u="none" strike="noStrike" cap="none">
                <a:solidFill>
                  <a:srgbClr val="222222"/>
                </a:solidFill>
                <a:highlight>
                  <a:srgbClr val="FFFFFF"/>
                </a:highlight>
                <a:latin typeface="Arial"/>
                <a:ea typeface="Arial"/>
                <a:cs typeface="Arial"/>
                <a:sym typeface="Arial"/>
              </a:rPr>
              <a:t>Memorandum of Understanding (MOU)</a:t>
            </a:r>
            <a:r>
              <a:rPr lang="en-US" sz="1200" b="0" i="0" u="none" strike="noStrike" cap="none">
                <a:solidFill>
                  <a:srgbClr val="222222"/>
                </a:solidFill>
                <a:highlight>
                  <a:srgbClr val="FFFFFF"/>
                </a:highlight>
                <a:latin typeface="Arial"/>
                <a:ea typeface="Arial"/>
                <a:cs typeface="Arial"/>
                <a:sym typeface="Arial"/>
              </a:rPr>
              <a:t>: An MOU is a formal acknowledgment of a mutual agreement between two or more parties. It is more substantial than an informal agreement, reflecting a serious commitment from all involved parties, but generally lacks the binding enforceability of a legal contract. It serves primarily as a statement of intent.</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Right to Audit-</a:t>
            </a:r>
            <a:r>
              <a:rPr lang="en-US" sz="1200" b="0" i="0" u="none" strike="noStrike" cap="none">
                <a:solidFill>
                  <a:srgbClr val="3F3F3F"/>
                </a:solidFill>
                <a:latin typeface="Open Sans"/>
                <a:ea typeface="Open Sans"/>
                <a:cs typeface="Open Sans"/>
                <a:sym typeface="Open Sans"/>
              </a:rPr>
              <a:t>A right-to-audit clause is essential in vendor agreements, granting organizations the right to conduct on-the-spot audits of vendors' systems and processes to verify compliance with standards and regulations.</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Evidence of Internal Audits-</a:t>
            </a:r>
            <a:r>
              <a:rPr lang="en-US" sz="1200" b="0" i="0" u="none" strike="noStrike" cap="none">
                <a:solidFill>
                  <a:srgbClr val="3F3F3F"/>
                </a:solidFill>
                <a:latin typeface="Open Sans"/>
                <a:ea typeface="Open Sans"/>
                <a:cs typeface="Open Sans"/>
                <a:sym typeface="Open Sans"/>
              </a:rPr>
              <a:t>Studying internal audit reports helps organizations evaluate vendors' controls and risk management, enabling better decision-making and improved operational resilience.</a:t>
            </a: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Independent Assessments-</a:t>
            </a:r>
            <a:r>
              <a:rPr lang="en-US" sz="1200" b="0" i="0" u="none" strike="noStrike" cap="none">
                <a:solidFill>
                  <a:srgbClr val="3F3F3F"/>
                </a:solidFill>
                <a:latin typeface="Open Sans"/>
                <a:ea typeface="Open Sans"/>
                <a:cs typeface="Open Sans"/>
                <a:sym typeface="Open Sans"/>
              </a:rPr>
              <a:t>Independent assessments, often conducted by third-party auditors, offer an unbiased evaluation of a vendor’s operations, security practices, and compliance status. These assessments provide organizations with an impartial perspective on the vendor’s risk profile, supporting the validation</a:t>
            </a: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p:txBody>
      </p:sp>
      <p:sp>
        <p:nvSpPr>
          <p:cNvPr id="2946" name="Google Shape;2946;p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6"/>
        <p:cNvGrpSpPr/>
        <p:nvPr/>
      </p:nvGrpSpPr>
      <p:grpSpPr>
        <a:xfrm>
          <a:off x="0" y="0"/>
          <a:ext cx="0" cy="0"/>
          <a:chOff x="0" y="0"/>
          <a:chExt cx="0" cy="0"/>
        </a:xfrm>
      </p:grpSpPr>
      <p:sp>
        <p:nvSpPr>
          <p:cNvPr id="2957" name="Google Shape;2957;p3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en-US" sz="1200" b="1" i="0" u="none" strike="noStrike" cap="none">
                <a:solidFill>
                  <a:srgbClr val="222222"/>
                </a:solidFill>
                <a:highlight>
                  <a:srgbClr val="FFFFFF"/>
                </a:highlight>
                <a:latin typeface="Arial"/>
                <a:ea typeface="Arial"/>
                <a:cs typeface="Arial"/>
                <a:sym typeface="Arial"/>
              </a:rPr>
              <a:t>Master Service Agreement (MSA)</a:t>
            </a:r>
            <a:r>
              <a:rPr lang="en-US" sz="1200" b="0" i="0" u="none" strike="noStrike" cap="none">
                <a:solidFill>
                  <a:srgbClr val="222222"/>
                </a:solidFill>
                <a:highlight>
                  <a:srgbClr val="FFFFFF"/>
                </a:highlight>
                <a:latin typeface="Arial"/>
                <a:ea typeface="Arial"/>
                <a:cs typeface="Arial"/>
                <a:sym typeface="Arial"/>
              </a:rPr>
              <a:t>: The MSA articulates the general terms and conditions governing a contractual relationship between the involved entities. It typically addresses aspects such as payment terms, dispute resolution mechanisms, intellectual property rights, confidentiality clauses, and liability provisions.</a:t>
            </a:r>
            <a:endParaRPr/>
          </a:p>
          <a:p>
            <a:pPr marL="457200" marR="0" lvl="0" indent="-228600" algn="l" rtl="0">
              <a:lnSpc>
                <a:spcPct val="100000"/>
              </a:lnSpc>
              <a:spcBef>
                <a:spcPts val="0"/>
              </a:spcBef>
              <a:spcAft>
                <a:spcPts val="0"/>
              </a:spcAft>
              <a:buClr>
                <a:srgbClr val="000000"/>
              </a:buClr>
              <a:buSzPts val="1400"/>
              <a:buFont typeface="Arial"/>
              <a:buChar char="•"/>
            </a:pPr>
            <a:r>
              <a:rPr lang="en-US" sz="1200" b="1" i="0" u="none" strike="noStrike" cap="none">
                <a:solidFill>
                  <a:srgbClr val="222222"/>
                </a:solidFill>
                <a:highlight>
                  <a:srgbClr val="FFFFFF"/>
                </a:highlight>
                <a:latin typeface="Arial"/>
                <a:ea typeface="Arial"/>
                <a:cs typeface="Arial"/>
                <a:sym typeface="Arial"/>
              </a:rPr>
              <a:t>Work Order (WO)/Statement of Work (SOW)</a:t>
            </a:r>
            <a:r>
              <a:rPr lang="en-US" sz="1200" b="0" i="0" u="none" strike="noStrike" cap="none">
                <a:solidFill>
                  <a:srgbClr val="222222"/>
                </a:solidFill>
                <a:highlight>
                  <a:srgbClr val="FFFFFF"/>
                </a:highlight>
                <a:latin typeface="Arial"/>
                <a:ea typeface="Arial"/>
                <a:cs typeface="Arial"/>
                <a:sym typeface="Arial"/>
              </a:rPr>
              <a:t>: While an MSA outlines the terms and conditions of a contracted partnership, a WO or SOW looks at the specifics of individual tasks or projects. The SOW typically provides a detailed breakdown of the work to be performed, the timelines for completion, the expected deliverables, and the agreed-upon compensation.</a:t>
            </a:r>
            <a:endParaRPr/>
          </a:p>
          <a:p>
            <a:pPr marL="457200" marR="0" lvl="0" indent="-228600" algn="l" rtl="0">
              <a:lnSpc>
                <a:spcPct val="100000"/>
              </a:lnSpc>
              <a:spcBef>
                <a:spcPts val="0"/>
              </a:spcBef>
              <a:spcAft>
                <a:spcPts val="0"/>
              </a:spcAft>
              <a:buClr>
                <a:srgbClr val="000000"/>
              </a:buClr>
              <a:buSzPts val="1400"/>
              <a:buFont typeface="Arial"/>
              <a:buChar char="•"/>
            </a:pPr>
            <a:r>
              <a:rPr lang="en-US" sz="1200" b="1" i="0" u="none" strike="noStrike" cap="none">
                <a:solidFill>
                  <a:srgbClr val="222222"/>
                </a:solidFill>
                <a:highlight>
                  <a:srgbClr val="FFFFFF"/>
                </a:highlight>
                <a:latin typeface="Arial"/>
                <a:ea typeface="Arial"/>
                <a:cs typeface="Arial"/>
                <a:sym typeface="Arial"/>
              </a:rPr>
              <a:t>Non-Disclosure Agreement (NDA)</a:t>
            </a:r>
            <a:r>
              <a:rPr lang="en-US" sz="1200" b="0" i="0" u="none" strike="noStrike" cap="none">
                <a:solidFill>
                  <a:srgbClr val="222222"/>
                </a:solidFill>
                <a:highlight>
                  <a:srgbClr val="FFFFFF"/>
                </a:highlight>
                <a:latin typeface="Arial"/>
                <a:ea typeface="Arial"/>
                <a:cs typeface="Arial"/>
                <a:sym typeface="Arial"/>
              </a:rPr>
              <a:t>: An NDA is a legally binding contract made between an organization and an employee or a business partner, in which the signee promises not to disclose trade secrets to others without proper authorization. The reason for this is to stop trade secrets or proprietary information from being sold on to competitors.</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p:txBody>
      </p:sp>
      <p:sp>
        <p:nvSpPr>
          <p:cNvPr id="2958" name="Google Shape;2958;p3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p3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0" name="Google Shape;2970;p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3"/>
        <p:cNvGrpSpPr/>
        <p:nvPr/>
      </p:nvGrpSpPr>
      <p:grpSpPr>
        <a:xfrm>
          <a:off x="0" y="0"/>
          <a:ext cx="0" cy="0"/>
          <a:chOff x="0" y="0"/>
          <a:chExt cx="0" cy="0"/>
        </a:xfrm>
      </p:grpSpPr>
      <p:sp>
        <p:nvSpPr>
          <p:cNvPr id="2974" name="Google Shape;2974;p3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5" name="Google Shape;2975;p3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Vendor Monitoring</a:t>
            </a:r>
            <a:endParaRPr/>
          </a:p>
          <a:p>
            <a:pPr marL="0" lvl="0" indent="0" algn="l" rtl="0">
              <a:lnSpc>
                <a:spcPct val="100000"/>
              </a:lnSpc>
              <a:spcBef>
                <a:spcPts val="0"/>
              </a:spcBef>
              <a:spcAft>
                <a:spcPts val="0"/>
              </a:spcAft>
              <a:buSzPts val="1400"/>
              <a:buNone/>
            </a:pPr>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Vendor monitoring is a pivotal aspect of third-party risk management and provides a systematic approach to evaluating and overseeing vendors’ performance and compliance.</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 It ensures that vendors adhere to contractual obligations, maintain high-quality standards, and comply with applicable regulations and industry best practices</a:t>
            </a:r>
            <a:r>
              <a:rPr lang="en-US" sz="1600" b="0" i="0">
                <a:solidFill>
                  <a:srgbClr val="222222"/>
                </a:solidFill>
                <a:highlight>
                  <a:srgbClr val="FFFFFF"/>
                </a:highlight>
                <a:latin typeface="Arial"/>
                <a:ea typeface="Arial"/>
                <a:cs typeface="Arial"/>
                <a:sym typeface="Arial"/>
              </a:rPr>
              <a:t>.</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This helps organisations identify and address discrepancies and non-compliance early on.</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2976" name="Google Shape;2976;p3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An acceptable use policy (AUP) defines the rules restricting how a computer, network, or other system may be used. </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It states what users are and are not allowed to do with an organisation's technology infrastructure. </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Employees must often sign an AUP before they begin working on any systems. </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This policy protects the organization and defines for employees precisely what they should and should not be working on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272" name="Google Shape;272;p2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p3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7" name="Google Shape;2987;p3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Questionnaires</a:t>
            </a:r>
            <a:endParaRPr/>
          </a:p>
          <a:p>
            <a:pPr marL="0" lvl="0" indent="0" algn="l" rtl="0">
              <a:lnSpc>
                <a:spcPct val="100000"/>
              </a:lnSpc>
              <a:spcBef>
                <a:spcPts val="0"/>
              </a:spcBef>
              <a:spcAft>
                <a:spcPts val="0"/>
              </a:spcAft>
              <a:buSzPts val="1400"/>
              <a:buNone/>
            </a:pPr>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Questionnaires for vendor monitoring are designed to gather detailed information about a vendor’s operations, including financial stability, regulatory compliance, performance history, and security measures. </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The insights gathered help assess risks and ensure vendors align with organizational values and goals.</a:t>
            </a:r>
            <a:endParaRPr sz="1600">
              <a:solidFill>
                <a:srgbClr val="222222"/>
              </a:solidFill>
              <a:highlight>
                <a:srgbClr val="FFFFFF"/>
              </a:highlight>
              <a:latin typeface="Arial"/>
              <a:ea typeface="Arial"/>
              <a:cs typeface="Arial"/>
              <a:sym typeface="Arial"/>
            </a:endParaRPr>
          </a:p>
          <a:p>
            <a:pPr marL="88900" lvl="0" indent="-88900" algn="l" rtl="0">
              <a:lnSpc>
                <a:spcPct val="115000"/>
              </a:lnSpc>
              <a:spcBef>
                <a:spcPts val="0"/>
              </a:spcBef>
              <a:spcAft>
                <a:spcPts val="0"/>
              </a:spcAft>
              <a:buClr>
                <a:srgbClr val="3F3F3F"/>
              </a:buClr>
              <a:buSzPts val="2200"/>
              <a:buNone/>
            </a:pPr>
            <a:endParaRPr sz="1600" b="0" i="0">
              <a:solidFill>
                <a:srgbClr val="222222"/>
              </a:solidFill>
              <a:highlight>
                <a:srgbClr val="FFFFFF"/>
              </a:highlight>
              <a:latin typeface="Arial"/>
              <a:ea typeface="Arial"/>
              <a:cs typeface="Arial"/>
              <a:sym typeface="Arial"/>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In the financial sector, a questionnaire may inquire about a vendor's data encryption, multifactor authentication, and incident response practices. While the answers are informative, the real value often comes from follow-up discussions.</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2988" name="Google Shape;2988;p3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180</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5"/>
        <p:cNvGrpSpPr/>
        <p:nvPr/>
      </p:nvGrpSpPr>
      <p:grpSpPr>
        <a:xfrm>
          <a:off x="0" y="0"/>
          <a:ext cx="0" cy="0"/>
          <a:chOff x="0" y="0"/>
          <a:chExt cx="0" cy="0"/>
        </a:xfrm>
      </p:grpSpPr>
      <p:sp>
        <p:nvSpPr>
          <p:cNvPr id="2996" name="Google Shape;2996;p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7" name="Google Shape;2997;p3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The term "rules of engagement" refers to the agreed-upon guidelines for activities and interactions between an organisation and a vendor. </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It covers issue resolution, service/product changes, and reporting security vulnerabilities. Clear rules reduce ambiguity and conflicts, which is crucial in areas like cybersecurity, where delays can be critical.</a:t>
            </a:r>
            <a:endParaRPr/>
          </a:p>
          <a:p>
            <a:pPr marL="0" lvl="0" indent="0" algn="l" rtl="0">
              <a:lnSpc>
                <a:spcPct val="100000"/>
              </a:lnSpc>
              <a:spcBef>
                <a:spcPts val="0"/>
              </a:spcBef>
              <a:spcAft>
                <a:spcPts val="0"/>
              </a:spcAft>
              <a:buSzPts val="1400"/>
              <a:buNone/>
            </a:pPr>
            <a:endParaRPr/>
          </a:p>
        </p:txBody>
      </p:sp>
      <p:sp>
        <p:nvSpPr>
          <p:cNvPr id="2998" name="Google Shape;2998;p3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181</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p3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228600" lvl="0" indent="-228600" algn="l" rtl="0">
              <a:lnSpc>
                <a:spcPct val="100000"/>
              </a:lnSpc>
              <a:spcBef>
                <a:spcPts val="0"/>
              </a:spcBef>
              <a:spcAft>
                <a:spcPts val="0"/>
              </a:spcAft>
              <a:buSzPts val="1400"/>
              <a:buNone/>
            </a:pPr>
            <a:r>
              <a:rPr lang="en-US" sz="1800" b="0" i="0" u="none" strike="noStrike">
                <a:solidFill>
                  <a:srgbClr val="000000"/>
                </a:solidFill>
                <a:latin typeface="Calibri"/>
                <a:ea typeface="Calibri"/>
                <a:cs typeface="Calibri"/>
                <a:sym typeface="Calibri"/>
              </a:rPr>
              <a:t>A risk report includes information on current risk management capabilities and actual status and trends with regard to risk.</a:t>
            </a:r>
            <a:endParaRPr b="0"/>
          </a:p>
          <a:p>
            <a:pPr marL="228600" lvl="0" indent="-228600" algn="l" rtl="0">
              <a:lnSpc>
                <a:spcPct val="100000"/>
              </a:lnSpc>
              <a:spcBef>
                <a:spcPts val="1000"/>
              </a:spcBef>
              <a:spcAft>
                <a:spcPts val="0"/>
              </a:spcAft>
              <a:buSzPts val="1400"/>
              <a:buNone/>
            </a:pPr>
            <a:r>
              <a:rPr lang="en-US" sz="1800" b="0" i="0" u="none" strike="noStrike">
                <a:solidFill>
                  <a:srgbClr val="000000"/>
                </a:solidFill>
                <a:latin typeface="Calibri"/>
                <a:ea typeface="Calibri"/>
                <a:cs typeface="Calibri"/>
                <a:sym typeface="Calibri"/>
              </a:rPr>
              <a:t>Results of the risk monitoring process need to documented and reported to the senior management on a regular basis.</a:t>
            </a:r>
            <a:endParaRPr b="0"/>
          </a:p>
          <a:p>
            <a:pPr marL="228600" lvl="0" indent="-228600" algn="l" rtl="0">
              <a:lnSpc>
                <a:spcPct val="100000"/>
              </a:lnSpc>
              <a:spcBef>
                <a:spcPts val="1000"/>
              </a:spcBef>
              <a:spcAft>
                <a:spcPts val="0"/>
              </a:spcAft>
              <a:buSzPts val="1400"/>
              <a:buNone/>
            </a:pPr>
            <a:r>
              <a:rPr lang="en-US" sz="1800" b="0" i="0" u="none" strike="noStrike">
                <a:solidFill>
                  <a:srgbClr val="000000"/>
                </a:solidFill>
                <a:latin typeface="Calibri"/>
                <a:ea typeface="Calibri"/>
                <a:cs typeface="Calibri"/>
                <a:sym typeface="Calibri"/>
              </a:rPr>
              <a:t>A significant security incident or significant changes in risk should trigger a report to the senior management and reassessment of the risk controls.</a:t>
            </a:r>
            <a:endParaRPr b="0"/>
          </a:p>
          <a:p>
            <a:pPr marL="457200" marR="0" lvl="0" indent="-228600" algn="l" rtl="0">
              <a:lnSpc>
                <a:spcPct val="100000"/>
              </a:lnSpc>
              <a:spcBef>
                <a:spcPts val="0"/>
              </a:spcBef>
              <a:spcAft>
                <a:spcPts val="0"/>
              </a:spcAft>
              <a:buClr>
                <a:srgbClr val="000000"/>
              </a:buClr>
              <a:buSzPts val="1400"/>
              <a:buFont typeface="Arial"/>
              <a:buNone/>
            </a:pPr>
            <a:br>
              <a:rPr lang="en-US"/>
            </a:br>
            <a:endParaRPr/>
          </a:p>
        </p:txBody>
      </p:sp>
      <p:sp>
        <p:nvSpPr>
          <p:cNvPr id="3007" name="Google Shape;3007;p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0"/>
        <p:cNvGrpSpPr/>
        <p:nvPr/>
      </p:nvGrpSpPr>
      <p:grpSpPr>
        <a:xfrm>
          <a:off x="0" y="0"/>
          <a:ext cx="0" cy="0"/>
          <a:chOff x="0" y="0"/>
          <a:chExt cx="0" cy="0"/>
        </a:xfrm>
      </p:grpSpPr>
      <p:sp>
        <p:nvSpPr>
          <p:cNvPr id="3041" name="Google Shape;3041;p3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2" name="Google Shape;3042;p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5"/>
        <p:cNvGrpSpPr/>
        <p:nvPr/>
      </p:nvGrpSpPr>
      <p:grpSpPr>
        <a:xfrm>
          <a:off x="0" y="0"/>
          <a:ext cx="0" cy="0"/>
          <a:chOff x="0" y="0"/>
          <a:chExt cx="0" cy="0"/>
        </a:xfrm>
      </p:grpSpPr>
      <p:sp>
        <p:nvSpPr>
          <p:cNvPr id="3046" name="Google Shape;3046;p3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7" name="Google Shape;3047;p3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In IT security and data privacy, compliance refers to adhering to rules and regulations established to protect information assets, systems, and user privacy.</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It refers to the state of being by a set of rules and regulations established to safeguard information assets, systems, and user privacy</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3048" name="Google Shape;3048;p3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184</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p3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7" name="Google Shape;3057;p3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Compliance reporting is a critical component that ensures organisations adhere to regulatory standards, industry best practices, and internal policies. </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These reports serve as a roadmap to assess an organization’s security posture, identify vulnerabilities, and drive continuous improvement.</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It serves dual functions by providing stakeholders with actionable insights through systematically documenting metrics, such as the number of thwarted unauthorised access attempts or the percentage of employees completing mandatory security training.</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3058" name="Google Shape;3058;p3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185</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5"/>
        <p:cNvGrpSpPr/>
        <p:nvPr/>
      </p:nvGrpSpPr>
      <p:grpSpPr>
        <a:xfrm>
          <a:off x="0" y="0"/>
          <a:ext cx="0" cy="0"/>
          <a:chOff x="0" y="0"/>
          <a:chExt cx="0" cy="0"/>
        </a:xfrm>
      </p:grpSpPr>
      <p:sp>
        <p:nvSpPr>
          <p:cNvPr id="3066" name="Google Shape;3066;p3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FCPA compliance:</a:t>
            </a:r>
            <a:r>
              <a:rPr lang="en-US" b="0" i="0">
                <a:solidFill>
                  <a:srgbClr val="6D6F71"/>
                </a:solidFill>
                <a:highlight>
                  <a:srgbClr val="FFFFFF"/>
                </a:highlight>
                <a:latin typeface="Arial"/>
                <a:ea typeface="Arial"/>
                <a:cs typeface="Arial"/>
                <a:sym typeface="Arial"/>
              </a:rPr>
              <a:t> This report reviews due diligence programs or internal accounting controls and typically assesses the effectiveness of measures taken to prevent corrupt practices and ensure adherence to the Foreign Corrupt Practices Act.</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PCI DSS compliance:</a:t>
            </a:r>
            <a:r>
              <a:rPr lang="en-US" b="0" i="0">
                <a:solidFill>
                  <a:srgbClr val="6D6F71"/>
                </a:solidFill>
                <a:highlight>
                  <a:srgbClr val="FFFFFF"/>
                </a:highlight>
                <a:latin typeface="Arial"/>
                <a:ea typeface="Arial"/>
                <a:cs typeface="Arial"/>
                <a:sym typeface="Arial"/>
              </a:rPr>
              <a:t> This report, which summarizes the documentation and testing of security controls, is essential for businesses handling credit card transactions. This report demonstrates adherence to the Payment Card Industry Data Security Standard by detailing how customer payment information is protected.</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HIPAA or GDPR compliance:</a:t>
            </a:r>
            <a:r>
              <a:rPr lang="en-US" b="0" i="0">
                <a:solidFill>
                  <a:srgbClr val="6D6F71"/>
                </a:solidFill>
                <a:highlight>
                  <a:srgbClr val="FFFFFF"/>
                </a:highlight>
                <a:latin typeface="Arial"/>
                <a:ea typeface="Arial"/>
                <a:cs typeface="Arial"/>
                <a:sym typeface="Arial"/>
              </a:rPr>
              <a:t> A HIPAA compliance report involves measures for safeguarding patient health information, and a GDPR compliance report includes protocols for protecting personal data and privacy rights within the European Union.</a:t>
            </a:r>
            <a:endParaRPr/>
          </a:p>
          <a:p>
            <a:pPr marL="0" lvl="0" indent="0" algn="l" rtl="0">
              <a:lnSpc>
                <a:spcPct val="100000"/>
              </a:lnSpc>
              <a:spcBef>
                <a:spcPts val="0"/>
              </a:spcBef>
              <a:spcAft>
                <a:spcPts val="0"/>
              </a:spcAft>
              <a:buSzPts val="1400"/>
              <a:buNone/>
            </a:pPr>
            <a:endParaRPr/>
          </a:p>
        </p:txBody>
      </p:sp>
      <p:sp>
        <p:nvSpPr>
          <p:cNvPr id="3067" name="Google Shape;3067;p3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5"/>
        <p:cNvGrpSpPr/>
        <p:nvPr/>
      </p:nvGrpSpPr>
      <p:grpSpPr>
        <a:xfrm>
          <a:off x="0" y="0"/>
          <a:ext cx="0" cy="0"/>
          <a:chOff x="0" y="0"/>
          <a:chExt cx="0" cy="0"/>
        </a:xfrm>
      </p:grpSpPr>
      <p:sp>
        <p:nvSpPr>
          <p:cNvPr id="3086" name="Google Shape;3086;p3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0" i="0">
                <a:solidFill>
                  <a:srgbClr val="3D3B49"/>
                </a:solidFill>
                <a:highlight>
                  <a:srgbClr val="FFFFFF"/>
                </a:highlight>
                <a:latin typeface="Arial"/>
                <a:ea typeface="Arial"/>
                <a:cs typeface="Arial"/>
                <a:sym typeface="Arial"/>
              </a:rPr>
              <a:t> </a:t>
            </a:r>
            <a:r>
              <a:rPr lang="en-US" b="1" i="1" u="sng">
                <a:solidFill>
                  <a:srgbClr val="D3002D"/>
                </a:solidFill>
                <a:highlight>
                  <a:srgbClr val="FFFFFF"/>
                </a:highlight>
                <a:latin typeface="Arial"/>
                <a:ea typeface="Arial"/>
                <a:cs typeface="Arial"/>
                <a:sym typeface="Arial"/>
                <a:hlinkClick r:id="rId3">
                  <a:extLst>
                    <a:ext uri="{A12FA001-AC4F-418D-AE19-62706E023703}">
                      <ahyp:hlinkClr xmlns:ahyp="http://schemas.microsoft.com/office/drawing/2018/hyperlinkcolor" val="tx"/>
                    </a:ext>
                  </a:extLst>
                </a:hlinkClick>
              </a:rPr>
              <a:t>Internal compliance reporting</a:t>
            </a:r>
            <a:r>
              <a:rPr lang="en-US" b="0" i="0">
                <a:solidFill>
                  <a:srgbClr val="3D3B49"/>
                </a:solidFill>
                <a:highlight>
                  <a:srgbClr val="FFFFFF"/>
                </a:highlight>
                <a:latin typeface="Arial"/>
                <a:ea typeface="Arial"/>
                <a:cs typeface="Arial"/>
                <a:sym typeface="Arial"/>
              </a:rPr>
              <a:t> involves systematic documentation that is often facilitated through internal audits conducted by an in-house team. Such an audit assesses the effectiveness of various controls, such as firewalls and data access policies. The findings from these internal reports are not mere records; they are actionable data. For instance, if an audit reveals outdated data encryption protocols, the organization can immediately allocate resources to update these protocols or initiate staff retraining.</a:t>
            </a:r>
            <a:endParaRPr/>
          </a:p>
        </p:txBody>
      </p:sp>
      <p:sp>
        <p:nvSpPr>
          <p:cNvPr id="3087" name="Google Shape;3087;p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0"/>
        <p:cNvGrpSpPr/>
        <p:nvPr/>
      </p:nvGrpSpPr>
      <p:grpSpPr>
        <a:xfrm>
          <a:off x="0" y="0"/>
          <a:ext cx="0" cy="0"/>
          <a:chOff x="0" y="0"/>
          <a:chExt cx="0" cy="0"/>
        </a:xfrm>
      </p:grpSpPr>
      <p:sp>
        <p:nvSpPr>
          <p:cNvPr id="3111" name="Google Shape;3111;p3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2" name="Google Shape;3112;p3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5"/>
        <p:cNvGrpSpPr/>
        <p:nvPr/>
      </p:nvGrpSpPr>
      <p:grpSpPr>
        <a:xfrm>
          <a:off x="0" y="0"/>
          <a:ext cx="0" cy="0"/>
          <a:chOff x="0" y="0"/>
          <a:chExt cx="0" cy="0"/>
        </a:xfrm>
      </p:grpSpPr>
      <p:sp>
        <p:nvSpPr>
          <p:cNvPr id="3116" name="Google Shape;3116;p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7" name="Google Shape;3117;p3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Non-compliance with regulations, standards, or internal policies can have severe repercussions for an organization.</a:t>
            </a:r>
            <a:endParaRPr/>
          </a:p>
          <a:p>
            <a:pPr marL="88900" marR="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marR="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It's crucial to understand that the consequences of non-compliance can vary depending on the specific regulation or standard violated and the industry in which the organization operates.</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3118" name="Google Shape;3118;p3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2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A business continuity policy (BCP) is the foundation for an organization's resilience in disruptions. </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It outlines the framework for ensuring critical business functions can continue operating even after a disaster or incident. It helps in minimizing downtime and revenue loss during disruptions.</a:t>
            </a:r>
            <a:endParaRPr/>
          </a:p>
          <a:p>
            <a:pPr marL="0" marR="0" lvl="0" indent="0" algn="l" rtl="0">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sym typeface="Open Sans"/>
              </a:rPr>
              <a:t>It helps in minimizing downtime and revenue loss during disruptions.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282" name="Google Shape;282;p2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7"/>
        <p:cNvGrpSpPr/>
        <p:nvPr/>
      </p:nvGrpSpPr>
      <p:grpSpPr>
        <a:xfrm>
          <a:off x="0" y="0"/>
          <a:ext cx="0" cy="0"/>
          <a:chOff x="0" y="0"/>
          <a:chExt cx="0" cy="0"/>
        </a:xfrm>
      </p:grpSpPr>
      <p:sp>
        <p:nvSpPr>
          <p:cNvPr id="3128" name="Google Shape;3128;p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9" name="Google Shape;3129;p1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Impact of Non Complainces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Fines-</a:t>
            </a:r>
            <a:r>
              <a:rPr lang="en-US" b="1" i="1" u="sng">
                <a:solidFill>
                  <a:srgbClr val="D3002D"/>
                </a:solidFill>
                <a:highlight>
                  <a:srgbClr val="FFFFFF"/>
                </a:highlight>
                <a:latin typeface="Arial"/>
                <a:ea typeface="Arial"/>
                <a:cs typeface="Arial"/>
                <a:sym typeface="Arial"/>
                <a:hlinkClick r:id="rId3">
                  <a:extLst>
                    <a:ext uri="{A12FA001-AC4F-418D-AE19-62706E023703}">
                      <ahyp:hlinkClr xmlns:ahyp="http://schemas.microsoft.com/office/drawing/2018/hyperlinkcolor" val="tx"/>
                    </a:ext>
                  </a:extLst>
                </a:hlinkClick>
              </a:rPr>
              <a:t>Fines</a:t>
            </a:r>
            <a:r>
              <a:rPr lang="en-US" b="0" i="0">
                <a:solidFill>
                  <a:srgbClr val="3D3B49"/>
                </a:solidFill>
                <a:highlight>
                  <a:srgbClr val="FFFFFF"/>
                </a:highlight>
                <a:latin typeface="Arial"/>
                <a:ea typeface="Arial"/>
                <a:cs typeface="Arial"/>
                <a:sym typeface="Arial"/>
              </a:rPr>
              <a:t> are monetary penalties and often the most immediate and tangible consequence of non-compliance. In cybersecurity, fines can be levied for various reasons, such as for data breaches, unauthorized data access, or failure to report incidents in a timely manner. For instance, under GDPR, fines can reach €20 million (about $21 million) or 4% of a company’s annual global turnover, whichever is higher. A fine is a financial burden and a red flag indicating systemic failures in cybersecurity measures</a:t>
            </a:r>
            <a:endParaRPr/>
          </a:p>
          <a:p>
            <a:pPr marL="457200" marR="0" lvl="0" indent="-228600" algn="l" rtl="0">
              <a:lnSpc>
                <a:spcPct val="100000"/>
              </a:lnSpc>
              <a:spcBef>
                <a:spcPts val="0"/>
              </a:spcBef>
              <a:spcAft>
                <a:spcPts val="0"/>
              </a:spcAft>
              <a:buClr>
                <a:srgbClr val="000000"/>
              </a:buClr>
              <a:buSzPts val="1400"/>
              <a:buFont typeface="Arial"/>
              <a:buNone/>
            </a:pPr>
            <a:endParaRPr b="0" i="0">
              <a:solidFill>
                <a:srgbClr val="3D3B49"/>
              </a:solidFill>
              <a:highlight>
                <a:srgbClr val="FFFFFF"/>
              </a:highlight>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n-US" b="0" i="0">
                <a:solidFill>
                  <a:srgbClr val="3D3B49"/>
                </a:solidFill>
                <a:highlight>
                  <a:srgbClr val="FFFFFF"/>
                </a:highlight>
                <a:latin typeface="Arial"/>
                <a:ea typeface="Arial"/>
                <a:cs typeface="Arial"/>
                <a:sym typeface="Arial"/>
              </a:rPr>
              <a:t>Sanctions-</a:t>
            </a:r>
            <a:r>
              <a:rPr lang="en-US" b="1" i="1" u="sng">
                <a:solidFill>
                  <a:srgbClr val="D3002D"/>
                </a:solidFill>
                <a:highlight>
                  <a:srgbClr val="FFFFFF"/>
                </a:highlight>
                <a:latin typeface="Arial"/>
                <a:ea typeface="Arial"/>
                <a:cs typeface="Arial"/>
                <a:sym typeface="Arial"/>
                <a:hlinkClick r:id="rId4">
                  <a:extLst>
                    <a:ext uri="{A12FA001-AC4F-418D-AE19-62706E023703}">
                      <ahyp:hlinkClr xmlns:ahyp="http://schemas.microsoft.com/office/drawing/2018/hyperlinkcolor" val="tx"/>
                    </a:ext>
                  </a:extLst>
                </a:hlinkClick>
              </a:rPr>
              <a:t>Sanctions</a:t>
            </a:r>
            <a:r>
              <a:rPr lang="en-US" b="0" i="0">
                <a:solidFill>
                  <a:srgbClr val="3D3B49"/>
                </a:solidFill>
                <a:highlight>
                  <a:srgbClr val="FFFFFF"/>
                </a:highlight>
                <a:latin typeface="Arial"/>
                <a:ea typeface="Arial"/>
                <a:cs typeface="Arial"/>
                <a:sym typeface="Arial"/>
              </a:rPr>
              <a:t> can include restrictions or limitations imposed on an organization. In cybersecurity, sanctions could mean restricted access to sensitive data or networks until compliance is achieved. For example, a healthcare provider found to be non-compliant with HIPAA may face sanctions that limit its ability to transmit patient records electronically</a:t>
            </a:r>
            <a:endParaRPr/>
          </a:p>
          <a:p>
            <a:pPr marL="457200" marR="0" lvl="0" indent="-228600" algn="l" rtl="0">
              <a:lnSpc>
                <a:spcPct val="100000"/>
              </a:lnSpc>
              <a:spcBef>
                <a:spcPts val="0"/>
              </a:spcBef>
              <a:spcAft>
                <a:spcPts val="0"/>
              </a:spcAft>
              <a:buClr>
                <a:srgbClr val="000000"/>
              </a:buClr>
              <a:buSzPts val="1400"/>
              <a:buFont typeface="Arial"/>
              <a:buNone/>
            </a:pPr>
            <a:endParaRPr b="0" i="0">
              <a:solidFill>
                <a:srgbClr val="3D3B49"/>
              </a:solidFill>
              <a:highlight>
                <a:srgbClr val="FFFFFF"/>
              </a:highlight>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n-US" b="0" i="0">
                <a:solidFill>
                  <a:srgbClr val="3D3B49"/>
                </a:solidFill>
                <a:highlight>
                  <a:srgbClr val="FFFFFF"/>
                </a:highlight>
                <a:latin typeface="Arial"/>
                <a:ea typeface="Arial"/>
                <a:cs typeface="Arial"/>
                <a:sym typeface="Arial"/>
              </a:rPr>
              <a:t>Reputational Damage-</a:t>
            </a:r>
            <a:r>
              <a:rPr lang="en-US" b="1" i="1" u="sng">
                <a:solidFill>
                  <a:srgbClr val="D3002D"/>
                </a:solidFill>
                <a:highlight>
                  <a:srgbClr val="FFFFFF"/>
                </a:highlight>
                <a:latin typeface="Arial"/>
                <a:ea typeface="Arial"/>
                <a:cs typeface="Arial"/>
                <a:sym typeface="Arial"/>
                <a:hlinkClick r:id="rId5">
                  <a:extLst>
                    <a:ext uri="{A12FA001-AC4F-418D-AE19-62706E023703}">
                      <ahyp:hlinkClr xmlns:ahyp="http://schemas.microsoft.com/office/drawing/2018/hyperlinkcolor" val="tx"/>
                    </a:ext>
                  </a:extLst>
                </a:hlinkClick>
              </a:rPr>
              <a:t>Reputational damage</a:t>
            </a:r>
            <a:r>
              <a:rPr lang="en-US" b="0" i="0">
                <a:solidFill>
                  <a:srgbClr val="3D3B49"/>
                </a:solidFill>
                <a:highlight>
                  <a:srgbClr val="FFFFFF"/>
                </a:highlight>
                <a:latin typeface="Arial"/>
                <a:ea typeface="Arial"/>
                <a:cs typeface="Arial"/>
                <a:sym typeface="Arial"/>
              </a:rPr>
              <a:t> refers to negative impact on an organization’s public image and credibility due to non-compliance with regulations or standards and often manifests after an incident like a data breach. The damage to an organization’s reputation due to non-compliance can have long-lasting impacts on its business operations. For example, when a data breach occurs, customers and partners may lose faith in the organization’s ability to safeguard data. How often do you think less of a company after you hear that it has suffered a data breach? This loss of trust can lead to a decline in customer engagement, reduced revenue, and even the withdrawal of investors</a:t>
            </a:r>
            <a:endParaRPr/>
          </a:p>
        </p:txBody>
      </p:sp>
      <p:sp>
        <p:nvSpPr>
          <p:cNvPr id="3130" name="Google Shape;3130;p1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p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4" name="Google Shape;3154;p3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Impact of Non Complainces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Loss of License-</a:t>
            </a:r>
            <a:r>
              <a:rPr lang="en-US" b="1" i="1" u="sng">
                <a:solidFill>
                  <a:srgbClr val="D3002D"/>
                </a:solidFill>
                <a:highlight>
                  <a:srgbClr val="FFFFFF"/>
                </a:highlight>
                <a:latin typeface="Arial"/>
                <a:ea typeface="Arial"/>
                <a:cs typeface="Arial"/>
                <a:sym typeface="Arial"/>
                <a:hlinkClick r:id="rId3">
                  <a:extLst>
                    <a:ext uri="{A12FA001-AC4F-418D-AE19-62706E023703}">
                      <ahyp:hlinkClr xmlns:ahyp="http://schemas.microsoft.com/office/drawing/2018/hyperlinkcolor" val="tx"/>
                    </a:ext>
                  </a:extLst>
                </a:hlinkClick>
              </a:rPr>
              <a:t>Losing a license</a:t>
            </a:r>
            <a:r>
              <a:rPr lang="en-US" b="0" i="0">
                <a:solidFill>
                  <a:srgbClr val="3D3B49"/>
                </a:solidFill>
                <a:highlight>
                  <a:srgbClr val="FFFFFF"/>
                </a:highlight>
                <a:latin typeface="Arial"/>
                <a:ea typeface="Arial"/>
                <a:cs typeface="Arial"/>
                <a:sym typeface="Arial"/>
              </a:rPr>
              <a:t> to operate is one of the most severe consequences an organization can face, and in many cases, it can occur due to lapses in cybersecurity. An organization in a regulated industry that loses its license is prohibited from legally operating. For example, a financial institution that fails multiple cybersecurity audits could lose its operating license, which would effectively shut down the business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Contractual Impact-</a:t>
            </a:r>
            <a:r>
              <a:rPr lang="en-US" b="0" i="0">
                <a:solidFill>
                  <a:srgbClr val="1C1C1C"/>
                </a:solidFill>
                <a:highlight>
                  <a:srgbClr val="FFFFFF"/>
                </a:highlight>
                <a:latin typeface="Inter"/>
                <a:ea typeface="Inter"/>
                <a:cs typeface="Inter"/>
                <a:sym typeface="Inter"/>
              </a:rPr>
              <a:t>Contractual impact refers to the negative consequences on existing agreements and future business relationships resulting from an organization's failure to comply with legal, regulatory, or agreed-upon standards. Non-compliance can lead to contract termination and legal disputes. In cybersecurity, failure to meet security standards outlined in a service-level agreement (SLA) could result in contract termination, which could be devastating after investing significant time in vendor selection processes.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155" name="Google Shape;3155;p3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p3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5" name="Google Shape;3175;p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p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0" name="Google Shape;3180;p3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Compliance Monitoring:</a:t>
            </a: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Compliance monitoring is the ongoing process of assessing an organization's adherence to regulatory requirements, industry standards, and internal policies. It involves systematically observing, reviewing, and analyzing organizational activities to identify potential compliance risks and ensure necessary corrective actions are taken.</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3181" name="Google Shape;3181;p3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193</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Google Shape;3189;p3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000000"/>
                </a:solidFill>
                <a:latin typeface="Arial"/>
                <a:ea typeface="Arial"/>
                <a:cs typeface="Arial"/>
                <a:sym typeface="Arial"/>
              </a:rPr>
              <a:t>Due Diligence-</a:t>
            </a:r>
            <a:r>
              <a:rPr lang="en-US" sz="900">
                <a:solidFill>
                  <a:srgbClr val="3F3F3F"/>
                </a:solidFill>
                <a:latin typeface="Open Sans"/>
                <a:ea typeface="Open Sans"/>
                <a:cs typeface="Open Sans"/>
                <a:sym typeface="Open Sans"/>
              </a:rPr>
              <a:t>Effective compliance monitoring begins with due diligence, which involves a meticulous examination of an organization’s processes, practices, and policies to ensure alignment with regulatory requirements. Due diligence is a proactive effort to identify vulnerabilities and weaknesses, including comprehensive risk assessments and ongoing evaluations to maintain a strong security posture.</a:t>
            </a:r>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3F3F3F"/>
                </a:solidFill>
                <a:latin typeface="Open Sans"/>
                <a:ea typeface="Open Sans"/>
                <a:cs typeface="Open Sans"/>
                <a:sym typeface="Open Sans"/>
              </a:rPr>
              <a:t>Due Care-</a:t>
            </a:r>
            <a:r>
              <a:rPr lang="en-US" sz="900">
                <a:solidFill>
                  <a:srgbClr val="3F3F3F"/>
                </a:solidFill>
                <a:latin typeface="Open Sans"/>
                <a:ea typeface="Open Sans"/>
                <a:cs typeface="Open Sans"/>
                <a:sym typeface="Open Sans"/>
              </a:rPr>
              <a:t>Due care is the ongoing practice of maintaining a system or process that has already been established. Due care includes the actions taken to apply the information gathered during the due diligence phase. It means continually updating security protocols, conducting regular audits, and ensuring all staff are trained in security best practices).</a:t>
            </a:r>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p:txBody>
      </p:sp>
      <p:sp>
        <p:nvSpPr>
          <p:cNvPr id="3190" name="Google Shape;3190;p3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1"/>
        <p:cNvGrpSpPr/>
        <p:nvPr/>
      </p:nvGrpSpPr>
      <p:grpSpPr>
        <a:xfrm>
          <a:off x="0" y="0"/>
          <a:ext cx="0" cy="0"/>
          <a:chOff x="0" y="0"/>
          <a:chExt cx="0" cy="0"/>
        </a:xfrm>
      </p:grpSpPr>
      <p:sp>
        <p:nvSpPr>
          <p:cNvPr id="3212" name="Google Shape;3212;p4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000000"/>
                </a:solidFill>
                <a:latin typeface="Arial"/>
                <a:ea typeface="Arial"/>
                <a:cs typeface="Arial"/>
                <a:sym typeface="Arial"/>
              </a:rPr>
              <a:t>Internal Compliance Monitoring-</a:t>
            </a:r>
            <a:r>
              <a:rPr lang="en-US" sz="900">
                <a:solidFill>
                  <a:srgbClr val="3F3F3F"/>
                </a:solidFill>
                <a:latin typeface="Open Sans"/>
                <a:ea typeface="Open Sans"/>
                <a:cs typeface="Open Sans"/>
                <a:sym typeface="Open Sans"/>
              </a:rPr>
              <a:t>Internal compliance monitoring ensures adherence to laws, regulations, and policies within an organization. It includes internal audits, routine checks, vulnerability scans, penetration tests, and reviews of access controls. For example, an organization may have a compliance team that regularly audits server security configurations using specialized software and manual log reviews.</a:t>
            </a:r>
            <a:endParaRPr sz="9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000000"/>
                </a:solidFill>
                <a:latin typeface="Arial"/>
                <a:ea typeface="Arial"/>
                <a:cs typeface="Arial"/>
                <a:sym typeface="Arial"/>
              </a:rPr>
              <a:t>External Compliance Monitoring-</a:t>
            </a:r>
            <a:r>
              <a:rPr lang="en-US" sz="900">
                <a:solidFill>
                  <a:srgbClr val="3F3F3F"/>
                </a:solidFill>
                <a:latin typeface="Open Sans"/>
                <a:ea typeface="Open Sans"/>
                <a:cs typeface="Open Sans"/>
                <a:sym typeface="Open Sans"/>
              </a:rPr>
              <a:t>External compliance monitoring involves third-party entities that assess an organization’s compliance with laws, regulations, and standards, such as healthcare providers undergoing audits to ensure adherence to HIPAA regulations. Results of external audits are typically available only once they are formally published..</a:t>
            </a:r>
            <a:endParaRPr sz="9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p:txBody>
      </p:sp>
      <p:sp>
        <p:nvSpPr>
          <p:cNvPr id="3213" name="Google Shape;3213;p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1"/>
        <p:cNvGrpSpPr/>
        <p:nvPr/>
      </p:nvGrpSpPr>
      <p:grpSpPr>
        <a:xfrm>
          <a:off x="0" y="0"/>
          <a:ext cx="0" cy="0"/>
          <a:chOff x="0" y="0"/>
          <a:chExt cx="0" cy="0"/>
        </a:xfrm>
      </p:grpSpPr>
      <p:sp>
        <p:nvSpPr>
          <p:cNvPr id="3232" name="Google Shape;3232;p4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000000"/>
                </a:solidFill>
                <a:latin typeface="Arial"/>
                <a:ea typeface="Arial"/>
                <a:cs typeface="Arial"/>
                <a:sym typeface="Arial"/>
              </a:rPr>
              <a:t>Attestation-</a:t>
            </a:r>
            <a:r>
              <a:rPr lang="en-US" sz="1100" b="0" i="0">
                <a:solidFill>
                  <a:srgbClr val="1C1C1C"/>
                </a:solidFill>
                <a:highlight>
                  <a:srgbClr val="FFFFFF"/>
                </a:highlight>
                <a:latin typeface="Inter"/>
                <a:ea typeface="Inter"/>
                <a:cs typeface="Inter"/>
                <a:sym typeface="Inter"/>
              </a:rPr>
              <a:t>Attestation is a formal declaration confirming that specific criteria, processes, or systems meet security standards. It involves providing evidence or assurance that an organization adheres to standards and often requires a third-party auditor to assess security controls and provide a formal report.</a:t>
            </a:r>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1C1C1C"/>
              </a:solidFill>
              <a:highlight>
                <a:srgbClr val="FFFFFF"/>
              </a:highlight>
              <a:latin typeface="Inter"/>
              <a:ea typeface="Inter"/>
              <a:cs typeface="Inter"/>
              <a:sym typeface="Inter"/>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a:solidFill>
                  <a:srgbClr val="1C1C1C"/>
                </a:solidFill>
                <a:highlight>
                  <a:srgbClr val="FFFFFF"/>
                </a:highlight>
                <a:latin typeface="Inter"/>
                <a:ea typeface="Inter"/>
                <a:cs typeface="Inter"/>
                <a:sym typeface="Inter"/>
              </a:rPr>
              <a:t>Acknowledgement-</a:t>
            </a:r>
            <a:r>
              <a:rPr lang="en-US" sz="900">
                <a:solidFill>
                  <a:srgbClr val="3F3F3F"/>
                </a:solidFill>
                <a:latin typeface="Open Sans"/>
                <a:ea typeface="Open Sans"/>
                <a:cs typeface="Open Sans"/>
                <a:sym typeface="Open Sans"/>
              </a:rPr>
              <a:t>Acknowledgment is the act of formally accepting or recognizing specific conditions, often documented through signatures or formal agreements. It's important to stress that acknowledging training is a legally binding activity. This serves as a formal record that the employee is aware of the policy and will comply with it.</a:t>
            </a:r>
            <a:endParaRPr sz="9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p:txBody>
      </p:sp>
      <p:sp>
        <p:nvSpPr>
          <p:cNvPr id="3233" name="Google Shape;3233;p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p4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000000"/>
                </a:solidFill>
                <a:latin typeface="Arial"/>
                <a:ea typeface="Arial"/>
                <a:cs typeface="Arial"/>
                <a:sym typeface="Arial"/>
              </a:rPr>
              <a:t>Automation: </a:t>
            </a:r>
            <a:r>
              <a:rPr lang="en-US" sz="1100" b="0" i="0">
                <a:solidFill>
                  <a:srgbClr val="1C1C1C"/>
                </a:solidFill>
                <a:highlight>
                  <a:srgbClr val="FFFFFF"/>
                </a:highlight>
                <a:latin typeface="Inter"/>
                <a:ea typeface="Inter"/>
                <a:cs typeface="Inter"/>
                <a:sym typeface="Inter"/>
              </a:rPr>
              <a:t>In compliance monitoring, automation uses software to perform tasks that would otherwise require manual effort. It can monitor network traffic, detect vulnerabilities, and respond to security incidents without human intervention. Options include using security information and event management (SIEM) systems to collect and analyze logs, automated vulnerability scanners to scan for weaknesses, and configuration management tools to ensure system settings comply with security policies.</a:t>
            </a:r>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1C1C1C"/>
              </a:solidFill>
              <a:highlight>
                <a:srgbClr val="FFFFFF"/>
              </a:highlight>
              <a:latin typeface="Inter"/>
              <a:ea typeface="Inter"/>
              <a:cs typeface="Inter"/>
              <a:sym typeface="Inter"/>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a:solidFill>
                  <a:srgbClr val="1C1C1C"/>
                </a:solidFill>
                <a:highlight>
                  <a:srgbClr val="FFFFFF"/>
                </a:highlight>
                <a:latin typeface="Inter"/>
                <a:ea typeface="Inter"/>
                <a:cs typeface="Inter"/>
                <a:sym typeface="Inter"/>
              </a:rPr>
              <a:t>Data Breach-</a:t>
            </a:r>
            <a:r>
              <a:rPr lang="en-US" sz="900">
                <a:solidFill>
                  <a:srgbClr val="3F3F3F"/>
                </a:solidFill>
                <a:latin typeface="Open Sans"/>
                <a:ea typeface="Open Sans"/>
                <a:cs typeface="Open Sans"/>
                <a:sym typeface="Open Sans"/>
              </a:rPr>
              <a:t>A data breach is a critical moment where legal regulations and ethical responsibilities intersect. It underlines the need to protect personal information in our data-driven world. Organizations must act quickly to address breaches. Under GDPR, data controllers must report breaches to the relevant authority within 72 hours. HIPAA requires notifications within 60 days</a:t>
            </a:r>
            <a:endParaRPr sz="900" b="0" i="0" u="none" strike="noStrike" cap="none">
              <a:solidFill>
                <a:srgbClr val="000000"/>
              </a:solidFill>
              <a:latin typeface="Arial"/>
              <a:ea typeface="Arial"/>
              <a:cs typeface="Arial"/>
              <a:sym typeface="Arial"/>
            </a:endParaRPr>
          </a:p>
        </p:txBody>
      </p:sp>
      <p:sp>
        <p:nvSpPr>
          <p:cNvPr id="3253" name="Google Shape;3253;p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1"/>
        <p:cNvGrpSpPr/>
        <p:nvPr/>
      </p:nvGrpSpPr>
      <p:grpSpPr>
        <a:xfrm>
          <a:off x="0" y="0"/>
          <a:ext cx="0" cy="0"/>
          <a:chOff x="0" y="0"/>
          <a:chExt cx="0" cy="0"/>
        </a:xfrm>
      </p:grpSpPr>
      <p:sp>
        <p:nvSpPr>
          <p:cNvPr id="3272" name="Google Shape;3272;p4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3" name="Google Shape;3273;p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6"/>
        <p:cNvGrpSpPr/>
        <p:nvPr/>
      </p:nvGrpSpPr>
      <p:grpSpPr>
        <a:xfrm>
          <a:off x="0" y="0"/>
          <a:ext cx="0" cy="0"/>
          <a:chOff x="0" y="0"/>
          <a:chExt cx="0" cy="0"/>
        </a:xfrm>
      </p:grpSpPr>
      <p:sp>
        <p:nvSpPr>
          <p:cNvPr id="3277" name="Google Shape;3277;p4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8" name="Google Shape;3278;p4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88900" lvl="0" indent="-88900" algn="l" rtl="0">
              <a:lnSpc>
                <a:spcPct val="115000"/>
              </a:lnSpc>
              <a:spcBef>
                <a:spcPts val="0"/>
              </a:spcBef>
              <a:spcAft>
                <a:spcPts val="0"/>
              </a:spcAft>
              <a:buClr>
                <a:srgbClr val="3F3F3F"/>
              </a:buClr>
              <a:buSzPts val="2200"/>
              <a:buNone/>
            </a:pPr>
            <a:r>
              <a:rPr lang="en-US"/>
              <a:t>Privacy: </a:t>
            </a:r>
            <a:r>
              <a:rPr lang="en-US" sz="1200">
                <a:solidFill>
                  <a:srgbClr val="3F3F3F"/>
                </a:solidFill>
                <a:latin typeface="Open Sans"/>
                <a:ea typeface="Open Sans"/>
                <a:cs typeface="Open Sans"/>
                <a:sym typeface="Open Sans"/>
              </a:rPr>
              <a:t>Data privacy is crucial as it allows individuals to control their personal information, keeping it safe from misuse. </a:t>
            </a:r>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By handling data securely, privacy measures protect against cybercrime and identity theft. </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Various laws and regulations, such as the EU's GDPR, dictate how personal data should be handled and processed, with ISO 27701 providing guidance for organizations to comply with these laws.</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3279" name="Google Shape;3279;p4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a:t>
            </a:r>
            <a:endParaRPr/>
          </a:p>
          <a:p>
            <a:pPr marL="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sym typeface="Open Sans"/>
              </a:rPr>
              <a:t>A disaster recovery policy is a subset of a business continuity plan that focuses on restoring IT infrastructure and operations after a crisis. It details procedures for data recovery, system restoration, and other necessary technical steps to resume normal operations. For example, it might specify the use of off-site data storage and define the roles and responsibilities of the disaster recovery team.</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A business continuity policy (BCP) is the foundation for an organization's resilience in disruptions. </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It outlines the framework for ensuring critical business functions can continue operating even after a disaster or incident. It helps in minimizing downtime and revenue loss during disruptions.</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sym typeface="Open Sans"/>
              </a:rPr>
              <a:t> For example, it might specify the use of off-site data storage and define the roles and responsibilities of the disaster recovery team.</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292" name="Google Shape;292;p2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6"/>
        <p:cNvGrpSpPr/>
        <p:nvPr/>
      </p:nvGrpSpPr>
      <p:grpSpPr>
        <a:xfrm>
          <a:off x="0" y="0"/>
          <a:ext cx="0" cy="0"/>
          <a:chOff x="0" y="0"/>
          <a:chExt cx="0" cy="0"/>
        </a:xfrm>
      </p:grpSpPr>
      <p:sp>
        <p:nvSpPr>
          <p:cNvPr id="3287" name="Google Shape;3287;p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Types of Regulations</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Local/Regional-</a:t>
            </a:r>
            <a:r>
              <a:rPr lang="en-US" sz="1200" b="0" i="0" u="none" strike="noStrike" cap="none">
                <a:solidFill>
                  <a:srgbClr val="3F3F3F"/>
                </a:solidFill>
                <a:latin typeface="Open Sans"/>
                <a:ea typeface="Open Sans"/>
                <a:cs typeface="Open Sans"/>
                <a:sym typeface="Open Sans"/>
              </a:rPr>
              <a:t>At local and regional levels, privacy regulations vary widely to address unique cultural, social, and legal considerations. For example, the California Consumer Privacy Act (CCPA) gives Californians greater control over their personal information and data privacy</a:t>
            </a:r>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rgbClr val="3F3F3F"/>
                </a:solidFill>
                <a:latin typeface="Open Sans"/>
                <a:ea typeface="Open Sans"/>
                <a:cs typeface="Open Sans"/>
                <a:sym typeface="Open Sans"/>
              </a:rPr>
              <a:t>National-National privacy regulations apply to entire countries, defining citizens' privacy rights and placing obligations on organizations. For example, in the United States, HIPAA safeguards healthcare data privacy.</a:t>
            </a: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Calibri"/>
                <a:ea typeface="Calibri"/>
                <a:cs typeface="Calibri"/>
                <a:sym typeface="Calibri"/>
              </a:rPr>
              <a:t>Global-</a:t>
            </a:r>
            <a:r>
              <a:rPr lang="en-US" sz="1200" b="0" i="0" u="none" strike="noStrike" cap="none">
                <a:solidFill>
                  <a:srgbClr val="3F3F3F"/>
                </a:solidFill>
                <a:latin typeface="Open Sans"/>
                <a:ea typeface="Open Sans"/>
                <a:cs typeface="Open Sans"/>
                <a:sym typeface="Open Sans"/>
              </a:rPr>
              <a:t>GDPR applies globally to any organization processing EU citizens' data, setting a global standard for data protection. ISO 27701 provides a framework for privacy information management systems to help protect personal data</a:t>
            </a: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Calibri"/>
              <a:ea typeface="Calibri"/>
              <a:cs typeface="Calibri"/>
              <a:sym typeface="Calibri"/>
            </a:endParaRPr>
          </a:p>
        </p:txBody>
      </p:sp>
      <p:sp>
        <p:nvSpPr>
          <p:cNvPr id="3288" name="Google Shape;3288;p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2"/>
        <p:cNvGrpSpPr/>
        <p:nvPr/>
      </p:nvGrpSpPr>
      <p:grpSpPr>
        <a:xfrm>
          <a:off x="0" y="0"/>
          <a:ext cx="0" cy="0"/>
          <a:chOff x="0" y="0"/>
          <a:chExt cx="0" cy="0"/>
        </a:xfrm>
      </p:grpSpPr>
      <p:sp>
        <p:nvSpPr>
          <p:cNvPr id="3303" name="Google Shape;3303;p4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4" name="Google Shape;3304;p4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p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9" name="Google Shape;3309;p4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What is Attestation</a:t>
            </a:r>
            <a:endParaRPr/>
          </a:p>
          <a:p>
            <a:pPr marL="0" lvl="0" indent="0" algn="l" rtl="0">
              <a:lnSpc>
                <a:spcPct val="100000"/>
              </a:lnSpc>
              <a:spcBef>
                <a:spcPts val="0"/>
              </a:spcBef>
              <a:spcAft>
                <a:spcPts val="0"/>
              </a:spcAft>
              <a:buSzPts val="1400"/>
              <a:buNone/>
            </a:pPr>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Attestation is a key concept in audits and assessments, particularly in cybersecurity. </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It involves formally affirming the validity of a process, system, or data set, adding trust and integrity to an organization’s cybersecurity </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Attestation is a crucial process that involves thoroughly examining and validating information to ensure its accuracy and compliance with standards. </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It plays a pivotal role in assuring stakeholders of reliable and transparent information.</a:t>
            </a:r>
            <a:endParaRPr/>
          </a:p>
        </p:txBody>
      </p:sp>
      <p:sp>
        <p:nvSpPr>
          <p:cNvPr id="3310" name="Google Shape;3310;p4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202</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7"/>
        <p:cNvGrpSpPr/>
        <p:nvPr/>
      </p:nvGrpSpPr>
      <p:grpSpPr>
        <a:xfrm>
          <a:off x="0" y="0"/>
          <a:ext cx="0" cy="0"/>
          <a:chOff x="0" y="0"/>
          <a:chExt cx="0" cy="0"/>
        </a:xfrm>
      </p:grpSpPr>
      <p:sp>
        <p:nvSpPr>
          <p:cNvPr id="3318" name="Google Shape;33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342900" marR="0" lvl="4" indent="-342900" algn="l" rtl="0">
              <a:lnSpc>
                <a:spcPct val="114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An audit is a systematic</a:t>
            </a:r>
            <a:r>
              <a:rPr lang="en-US" sz="2200">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repeatable process, where a competent</a:t>
            </a:r>
            <a:r>
              <a:rPr lang="en-US" sz="2200">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independent professional evaluates one  or more controls, interviews personnel, obtains and analyzes evidence, and develops a written opinion on the effectiveness of the control(s).</a:t>
            </a:r>
            <a:endParaRPr sz="1400" b="0" i="0" u="none" strike="noStrike" cap="none">
              <a:solidFill>
                <a:srgbClr val="000000"/>
              </a:solidFill>
              <a:latin typeface="Arial"/>
              <a:ea typeface="Arial"/>
              <a:cs typeface="Arial"/>
              <a:sym typeface="Arial"/>
            </a:endParaRPr>
          </a:p>
          <a:p>
            <a:pPr marL="342900" marR="0" lvl="1" indent="-342900" algn="l" rtl="0">
              <a:lnSpc>
                <a:spcPct val="114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The purpose of a risk audit is to provide reasonable assurance that adequate risk controls exist and are operationally effective.</a:t>
            </a:r>
            <a:endParaRPr sz="14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3319" name="Google Shape;33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Open Sans SemiBold"/>
                <a:ea typeface="Open Sans SemiBold"/>
                <a:cs typeface="Open Sans SemiBold"/>
                <a:sym typeface="Open Sans SemiBold"/>
              </a:rPr>
              <a:t>Internal Audit:</a:t>
            </a:r>
            <a:endParaRPr/>
          </a:p>
          <a:p>
            <a:pPr marL="342900" marR="0" lvl="1" indent="-342900" algn="l" rtl="0">
              <a:lnSpc>
                <a:spcPct val="10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Performed by an organization’s internal staff</a:t>
            </a: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Reports are typically intended for an internal audience</a:t>
            </a: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The disadvantage are:</a:t>
            </a:r>
            <a:endParaRPr sz="1000" b="0" i="0" u="none" strike="noStrike" cap="none">
              <a:solidFill>
                <a:srgbClr val="3F3F3F"/>
              </a:solidFill>
              <a:latin typeface="Open Sans"/>
              <a:ea typeface="Open Sans"/>
              <a:cs typeface="Open Sans"/>
              <a:sym typeface="Open Sans"/>
            </a:endParaRPr>
          </a:p>
          <a:p>
            <a:pPr marL="742950" lvl="1" indent="-403225" algn="l" rtl="0">
              <a:lnSpc>
                <a:spcPct val="100000"/>
              </a:lnSpc>
              <a:spcBef>
                <a:spcPts val="0"/>
              </a:spcBef>
              <a:spcAft>
                <a:spcPts val="0"/>
              </a:spcAft>
              <a:buSzPts val="900"/>
              <a:buFont typeface="Courier New"/>
              <a:buChar char="o"/>
            </a:pPr>
            <a:r>
              <a:rPr lang="en-US" sz="1200" b="0" i="0" u="none" strike="noStrike" cap="none">
                <a:solidFill>
                  <a:srgbClr val="3F3F3F"/>
                </a:solidFill>
                <a:latin typeface="Open Sans"/>
                <a:ea typeface="Open Sans"/>
                <a:cs typeface="Open Sans"/>
                <a:sym typeface="Open Sans"/>
              </a:rPr>
              <a:t>Conflict of interest </a:t>
            </a:r>
            <a:endParaRPr sz="1000" b="0" i="0" u="none" strike="noStrike" cap="none">
              <a:solidFill>
                <a:srgbClr val="3F3F3F"/>
              </a:solidFill>
              <a:latin typeface="Open Sans"/>
              <a:ea typeface="Open Sans"/>
              <a:cs typeface="Open Sans"/>
              <a:sym typeface="Open Sans"/>
            </a:endParaRPr>
          </a:p>
          <a:p>
            <a:pPr marL="742950" lvl="1" indent="-403225" algn="l" rtl="0">
              <a:lnSpc>
                <a:spcPct val="100000"/>
              </a:lnSpc>
              <a:spcBef>
                <a:spcPts val="0"/>
              </a:spcBef>
              <a:spcAft>
                <a:spcPts val="0"/>
              </a:spcAft>
              <a:buSzPts val="900"/>
              <a:buFont typeface="Courier New"/>
              <a:buChar char="o"/>
            </a:pPr>
            <a:r>
              <a:rPr lang="en-US" sz="1200" b="0" i="0" u="none" strike="noStrike" cap="none">
                <a:solidFill>
                  <a:srgbClr val="3F3F3F"/>
                </a:solidFill>
                <a:latin typeface="Open Sans"/>
                <a:ea typeface="Open Sans"/>
                <a:cs typeface="Open Sans"/>
                <a:sym typeface="Open Sans"/>
              </a:rPr>
              <a:t>Hidden agenda</a:t>
            </a:r>
            <a:endParaRPr sz="1200" b="0" i="0" u="none" strike="noStrike" cap="none">
              <a:solidFill>
                <a:schemeClr val="lt1"/>
              </a:solidFill>
              <a:latin typeface="Open Sans SemiBold"/>
              <a:ea typeface="Open Sans SemiBold"/>
              <a:cs typeface="Open Sans SemiBold"/>
              <a:sym typeface="Open Sans SemiBold"/>
            </a:endParaRPr>
          </a:p>
          <a:p>
            <a:pPr marL="339725" marR="0" lvl="1" indent="0" algn="l" rtl="0">
              <a:lnSpc>
                <a:spcPct val="100000"/>
              </a:lnSpc>
              <a:spcBef>
                <a:spcPts val="0"/>
              </a:spcBef>
              <a:spcAft>
                <a:spcPts val="0"/>
              </a:spcAft>
              <a:buClr>
                <a:srgbClr val="000000"/>
              </a:buClr>
              <a:buSzPts val="900"/>
              <a:buFont typeface="Courier New"/>
              <a:buNone/>
            </a:pPr>
            <a:endParaRPr sz="1200" b="0" i="0" u="none" strike="noStrike" cap="none">
              <a:solidFill>
                <a:schemeClr val="lt1"/>
              </a:solidFill>
              <a:latin typeface="Open Sans SemiBold"/>
              <a:ea typeface="Open Sans SemiBold"/>
              <a:cs typeface="Open Sans SemiBold"/>
              <a:sym typeface="Open Sans SemiBold"/>
            </a:endParaRPr>
          </a:p>
          <a:p>
            <a:pPr marL="339725" marR="0" lvl="1" indent="0" algn="l" rtl="0">
              <a:lnSpc>
                <a:spcPct val="100000"/>
              </a:lnSpc>
              <a:spcBef>
                <a:spcPts val="0"/>
              </a:spcBef>
              <a:spcAft>
                <a:spcPts val="0"/>
              </a:spcAft>
              <a:buClr>
                <a:srgbClr val="000000"/>
              </a:buClr>
              <a:buSzPts val="900"/>
              <a:buFont typeface="Courier New"/>
              <a:buNone/>
            </a:pPr>
            <a:r>
              <a:rPr lang="en-US" sz="1200" b="0" i="0" u="none" strike="noStrike" cap="none">
                <a:solidFill>
                  <a:schemeClr val="lt1"/>
                </a:solidFill>
                <a:latin typeface="Open Sans SemiBold"/>
                <a:ea typeface="Open Sans SemiBold"/>
                <a:cs typeface="Open Sans SemiBold"/>
                <a:sym typeface="Open Sans SemiBold"/>
              </a:rPr>
              <a:t>External Audit:</a:t>
            </a:r>
            <a:endParaRPr/>
          </a:p>
          <a:p>
            <a:pPr marL="342900" marR="0" lvl="1" indent="-342900" algn="l" rtl="0">
              <a:lnSpc>
                <a:spcPct val="10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Performed by third-party auditors</a:t>
            </a: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Reports are intended for third-party stakeholders</a:t>
            </a: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They are unaware of the internal dynamic and politics, hence they may not have any hidden agendas</a:t>
            </a: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Major disadvantage is the cost</a:t>
            </a: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Signing an NDA is a prerequisite </a:t>
            </a:r>
            <a:endParaRPr sz="1200" b="0" i="0" u="none" strike="noStrike" cap="none">
              <a:solidFill>
                <a:schemeClr val="lt1"/>
              </a:solidFill>
              <a:latin typeface="Open Sans SemiBold"/>
              <a:ea typeface="Open Sans SemiBold"/>
              <a:cs typeface="Open Sans SemiBold"/>
              <a:sym typeface="Open Sans SemiBold"/>
            </a:endParaRPr>
          </a:p>
          <a:p>
            <a:pPr marL="339725" lvl="1" indent="0" algn="l" rtl="0">
              <a:lnSpc>
                <a:spcPct val="100000"/>
              </a:lnSpc>
              <a:spcBef>
                <a:spcPts val="0"/>
              </a:spcBef>
              <a:spcAft>
                <a:spcPts val="0"/>
              </a:spcAft>
              <a:buSzPts val="900"/>
              <a:buFont typeface="Courier New"/>
              <a:buNone/>
            </a:pPr>
            <a:endParaRPr sz="1200" b="0" i="0" u="none" strike="noStrike" cap="none">
              <a:solidFill>
                <a:srgbClr val="3F3F3F"/>
              </a:solidFill>
              <a:latin typeface="Open Sans"/>
              <a:ea typeface="Open Sans"/>
              <a:cs typeface="Open Sans"/>
              <a:sym typeface="Open Sans"/>
            </a:endParaRPr>
          </a:p>
        </p:txBody>
      </p:sp>
      <p:sp>
        <p:nvSpPr>
          <p:cNvPr id="3334" name="Google Shape;3334;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gdcab15b6c4_0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sz="1200" b="0" i="0" u="none" strike="noStrike" cap="none">
                <a:solidFill>
                  <a:srgbClr val="3F3F3F"/>
                </a:solidFill>
                <a:latin typeface="Open Sans"/>
                <a:ea typeface="Open Sans"/>
                <a:cs typeface="Open Sans"/>
                <a:sym typeface="Open Sans"/>
              </a:rPr>
              <a:t>Most regulations mandate an audit, which is an evidence gathering process. There are three types of audits: </a:t>
            </a:r>
            <a:endParaRPr/>
          </a:p>
          <a:p>
            <a:pPr marL="0" lvl="0" indent="0" algn="l" rtl="0">
              <a:lnSpc>
                <a:spcPct val="100000"/>
              </a:lnSpc>
              <a:spcBef>
                <a:spcPts val="0"/>
              </a:spcBef>
              <a:spcAft>
                <a:spcPts val="0"/>
              </a:spcAft>
              <a:buSzPts val="1400"/>
              <a:buNone/>
            </a:pPr>
            <a:endParaRPr sz="9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First-party</a:t>
            </a:r>
            <a:endParaRPr sz="1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1760"/>
              <a:buFont typeface="Arial"/>
              <a:buChar char="•"/>
            </a:pPr>
            <a:r>
              <a:rPr lang="en-US" sz="1200" b="0" i="0" u="none" strike="noStrike" cap="none">
                <a:solidFill>
                  <a:srgbClr val="3F3F3F"/>
                </a:solidFill>
                <a:latin typeface="Open Sans"/>
                <a:ea typeface="Open Sans"/>
                <a:cs typeface="Open Sans"/>
                <a:sym typeface="Open Sans"/>
              </a:rPr>
              <a:t>Internal audit for and by the organization itself</a:t>
            </a:r>
            <a:endParaRPr/>
          </a:p>
          <a:p>
            <a:pPr marL="342900" marR="0" lvl="0" indent="-342900" algn="l" rtl="0">
              <a:lnSpc>
                <a:spcPct val="100000"/>
              </a:lnSpc>
              <a:spcBef>
                <a:spcPts val="600"/>
              </a:spcBef>
              <a:spcAft>
                <a:spcPts val="0"/>
              </a:spcAft>
              <a:buClr>
                <a:srgbClr val="000000"/>
              </a:buClr>
              <a:buSzPts val="1760"/>
              <a:buFont typeface="Arial"/>
              <a:buChar char="•"/>
            </a:pPr>
            <a:r>
              <a:rPr lang="en-US" sz="1200" b="0" i="0" u="none" strike="noStrike" cap="none">
                <a:solidFill>
                  <a:srgbClr val="3F3F3F"/>
                </a:solidFill>
                <a:latin typeface="Open Sans"/>
                <a:ea typeface="Open Sans"/>
                <a:cs typeface="Open Sans"/>
                <a:sym typeface="Open Sans"/>
              </a:rPr>
              <a:t>Used to confirm or improve the effectiveness of management systems</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Second-party</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External audit done by customers, regulators, or any external party with a formal interest in an organization</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Third-party</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External audit performed by independent organizations such as registrars (certification bodies) or regulators</a:t>
            </a:r>
            <a:endParaRPr/>
          </a:p>
          <a:p>
            <a:pPr marL="0" lvl="0" indent="0" algn="l" rtl="0">
              <a:lnSpc>
                <a:spcPct val="100000"/>
              </a:lnSpc>
              <a:spcBef>
                <a:spcPts val="0"/>
              </a:spcBef>
              <a:spcAft>
                <a:spcPts val="0"/>
              </a:spcAft>
              <a:buSzPts val="1400"/>
              <a:buNone/>
            </a:pPr>
            <a:endParaRPr/>
          </a:p>
        </p:txBody>
      </p:sp>
      <p:sp>
        <p:nvSpPr>
          <p:cNvPr id="3352" name="Google Shape;3352;gdcab15b6c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p4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sz="1200" b="0" i="0" u="none" strike="noStrike" cap="none">
                <a:solidFill>
                  <a:srgbClr val="3F3F3F"/>
                </a:solidFill>
                <a:latin typeface="Open Sans"/>
                <a:ea typeface="Open Sans"/>
                <a:cs typeface="Open Sans"/>
                <a:sym typeface="Open Sans"/>
              </a:rPr>
              <a:t>Most regulations mandate an audit, which is an evidence gathering process. There are three types of audits: </a:t>
            </a:r>
            <a:endParaRPr/>
          </a:p>
          <a:p>
            <a:pPr marL="0" lvl="0" indent="0" algn="l" rtl="0">
              <a:lnSpc>
                <a:spcPct val="100000"/>
              </a:lnSpc>
              <a:spcBef>
                <a:spcPts val="0"/>
              </a:spcBef>
              <a:spcAft>
                <a:spcPts val="0"/>
              </a:spcAft>
              <a:buSzPts val="1400"/>
              <a:buNone/>
            </a:pPr>
            <a:endParaRPr sz="9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First-party</a:t>
            </a:r>
            <a:endParaRPr sz="1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1760"/>
              <a:buFont typeface="Arial"/>
              <a:buChar char="•"/>
            </a:pPr>
            <a:r>
              <a:rPr lang="en-US" sz="1200" b="0" i="0" u="none" strike="noStrike" cap="none">
                <a:solidFill>
                  <a:srgbClr val="3F3F3F"/>
                </a:solidFill>
                <a:latin typeface="Open Sans"/>
                <a:ea typeface="Open Sans"/>
                <a:cs typeface="Open Sans"/>
                <a:sym typeface="Open Sans"/>
              </a:rPr>
              <a:t>Internal audit for and by the organization itself</a:t>
            </a:r>
            <a:endParaRPr/>
          </a:p>
          <a:p>
            <a:pPr marL="342900" marR="0" lvl="0" indent="-342900" algn="l" rtl="0">
              <a:lnSpc>
                <a:spcPct val="100000"/>
              </a:lnSpc>
              <a:spcBef>
                <a:spcPts val="600"/>
              </a:spcBef>
              <a:spcAft>
                <a:spcPts val="0"/>
              </a:spcAft>
              <a:buClr>
                <a:srgbClr val="000000"/>
              </a:buClr>
              <a:buSzPts val="1760"/>
              <a:buFont typeface="Arial"/>
              <a:buChar char="•"/>
            </a:pPr>
            <a:r>
              <a:rPr lang="en-US" sz="1200" b="0" i="0" u="none" strike="noStrike" cap="none">
                <a:solidFill>
                  <a:srgbClr val="3F3F3F"/>
                </a:solidFill>
                <a:latin typeface="Open Sans"/>
                <a:ea typeface="Open Sans"/>
                <a:cs typeface="Open Sans"/>
                <a:sym typeface="Open Sans"/>
              </a:rPr>
              <a:t>Used to confirm or improve the effectiveness of management systems</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Second-party</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External audit done by customers, regulators, or any external party with a formal interest in an organization</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Third-party</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External audit performed by independent organizations such as registrars (certification bodies) or regulators</a:t>
            </a:r>
            <a:endParaRPr/>
          </a:p>
          <a:p>
            <a:pPr marL="0" lvl="0" indent="0" algn="l" rtl="0">
              <a:lnSpc>
                <a:spcPct val="100000"/>
              </a:lnSpc>
              <a:spcBef>
                <a:spcPts val="0"/>
              </a:spcBef>
              <a:spcAft>
                <a:spcPts val="0"/>
              </a:spcAft>
              <a:buSzPts val="1400"/>
              <a:buNone/>
            </a:pPr>
            <a:endParaRPr/>
          </a:p>
        </p:txBody>
      </p:sp>
      <p:sp>
        <p:nvSpPr>
          <p:cNvPr id="3377" name="Google Shape;3377;p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9"/>
        <p:cNvGrpSpPr/>
        <p:nvPr/>
      </p:nvGrpSpPr>
      <p:grpSpPr>
        <a:xfrm>
          <a:off x="0" y="0"/>
          <a:ext cx="0" cy="0"/>
          <a:chOff x="0" y="0"/>
          <a:chExt cx="0" cy="0"/>
        </a:xfrm>
      </p:grpSpPr>
      <p:sp>
        <p:nvSpPr>
          <p:cNvPr id="3400" name="Google Shape;340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sz="1800" b="0" i="0" u="none" strike="noStrike">
                <a:solidFill>
                  <a:srgbClr val="000000"/>
                </a:solidFill>
                <a:latin typeface="Arial"/>
                <a:ea typeface="Arial"/>
                <a:cs typeface="Arial"/>
                <a:sym typeface="Arial"/>
              </a:rPr>
              <a:t>A charter is a formal document that define the purpose, authority, scope, responsibility and position of the people performing the assessment.</a:t>
            </a: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800" b="0" i="0" u="none" strike="noStrike">
                <a:solidFill>
                  <a:srgbClr val="000000"/>
                </a:solidFill>
                <a:latin typeface="Arial"/>
                <a:ea typeface="Arial"/>
                <a:cs typeface="Arial"/>
                <a:sym typeface="Arial"/>
              </a:rPr>
              <a:t>The charter must be approved by the senior management.</a:t>
            </a: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800" b="0" i="0" u="none" strike="noStrike">
                <a:solidFill>
                  <a:srgbClr val="000000"/>
                </a:solidFill>
                <a:latin typeface="Arial"/>
                <a:ea typeface="Arial"/>
                <a:cs typeface="Arial"/>
                <a:sym typeface="Arial"/>
              </a:rPr>
              <a:t>Scoping the assessment is also the responsibility of management.</a:t>
            </a:r>
            <a:endParaRPr b="0"/>
          </a:p>
          <a:p>
            <a:pPr marL="457200" marR="0" lvl="0" indent="-228600" algn="l" rtl="0">
              <a:lnSpc>
                <a:spcPct val="100000"/>
              </a:lnSpc>
              <a:spcBef>
                <a:spcPts val="0"/>
              </a:spcBef>
              <a:spcAft>
                <a:spcPts val="0"/>
              </a:spcAft>
              <a:buClr>
                <a:srgbClr val="000000"/>
              </a:buClr>
              <a:buSzPts val="1400"/>
              <a:buFont typeface="Arial"/>
              <a:buNone/>
            </a:pPr>
            <a:br>
              <a:rPr lang="en-US"/>
            </a:br>
            <a:endParaRPr/>
          </a:p>
        </p:txBody>
      </p:sp>
      <p:sp>
        <p:nvSpPr>
          <p:cNvPr id="3401" name="Google Shape;340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5"/>
        <p:cNvGrpSpPr/>
        <p:nvPr/>
      </p:nvGrpSpPr>
      <p:grpSpPr>
        <a:xfrm>
          <a:off x="0" y="0"/>
          <a:ext cx="0" cy="0"/>
          <a:chOff x="0" y="0"/>
          <a:chExt cx="0" cy="0"/>
        </a:xfrm>
      </p:grpSpPr>
      <p:sp>
        <p:nvSpPr>
          <p:cNvPr id="3416" name="Google Shape;3416;p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7" name="Google Shape;3417;p4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Audit Committee</a:t>
            </a:r>
            <a:endParaRPr/>
          </a:p>
          <a:p>
            <a:pPr marL="0" lvl="0" indent="0" algn="l" rtl="0">
              <a:lnSpc>
                <a:spcPct val="100000"/>
              </a:lnSpc>
              <a:spcBef>
                <a:spcPts val="0"/>
              </a:spcBef>
              <a:spcAft>
                <a:spcPts val="0"/>
              </a:spcAft>
              <a:buSzPts val="1400"/>
              <a:buNone/>
            </a:pPr>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The audit committee oversees the audit process, consisting of senior management and experts to ensure effective and transparent audits aligned with organizational goals. </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They review plans, evaluate findings, and have authority in implementing changes.</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 Audit committees must have broad authority to hold others accountable for addressing findings from vulnerability scans or other audits for which each respective department is responsible.</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3418" name="Google Shape;3418;p4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208</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p4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0" i="0">
                <a:solidFill>
                  <a:srgbClr val="3D3B49"/>
                </a:solidFill>
                <a:highlight>
                  <a:srgbClr val="FFFFFF"/>
                </a:highlight>
                <a:latin typeface="Arial"/>
                <a:ea typeface="Arial"/>
                <a:cs typeface="Arial"/>
                <a:sym typeface="Arial"/>
              </a:rPr>
              <a:t>Responsibilities of the audit committee often include the following:</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Audit planning:</a:t>
            </a:r>
            <a:r>
              <a:rPr lang="en-US" b="0" i="0">
                <a:solidFill>
                  <a:srgbClr val="6D6F71"/>
                </a:solidFill>
                <a:highlight>
                  <a:srgbClr val="FFFFFF"/>
                </a:highlight>
                <a:latin typeface="Arial"/>
                <a:ea typeface="Arial"/>
                <a:cs typeface="Arial"/>
                <a:sym typeface="Arial"/>
              </a:rPr>
              <a:t> Approving the scope and methodology of upcoming audits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Review:</a:t>
            </a:r>
            <a:r>
              <a:rPr lang="en-US" b="0" i="0">
                <a:solidFill>
                  <a:srgbClr val="6D6F71"/>
                </a:solidFill>
                <a:highlight>
                  <a:srgbClr val="FFFFFF"/>
                </a:highlight>
                <a:latin typeface="Arial"/>
                <a:ea typeface="Arial"/>
                <a:cs typeface="Arial"/>
                <a:sym typeface="Arial"/>
              </a:rPr>
              <a:t> Periodically reviewing audit reports and findings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Oversight:</a:t>
            </a:r>
            <a:r>
              <a:rPr lang="en-US" b="0" i="0">
                <a:solidFill>
                  <a:srgbClr val="6D6F71"/>
                </a:solidFill>
                <a:highlight>
                  <a:srgbClr val="FFFFFF"/>
                </a:highlight>
                <a:latin typeface="Arial"/>
                <a:ea typeface="Arial"/>
                <a:cs typeface="Arial"/>
                <a:sym typeface="Arial"/>
              </a:rPr>
              <a:t> Ensuring that corrective actions are implemented</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Accountability:</a:t>
            </a:r>
            <a:r>
              <a:rPr lang="en-US" b="0" i="0">
                <a:solidFill>
                  <a:srgbClr val="6D6F71"/>
                </a:solidFill>
                <a:highlight>
                  <a:srgbClr val="FFFFFF"/>
                </a:highlight>
                <a:latin typeface="Arial"/>
                <a:ea typeface="Arial"/>
                <a:cs typeface="Arial"/>
                <a:sym typeface="Arial"/>
              </a:rPr>
              <a:t> Holding relevant departments or individuals accountable for lapses in compliance or security</a:t>
            </a:r>
            <a:endParaRPr/>
          </a:p>
          <a:p>
            <a:pPr marL="0" lvl="0" indent="0" algn="l" rtl="0">
              <a:lnSpc>
                <a:spcPct val="100000"/>
              </a:lnSpc>
              <a:spcBef>
                <a:spcPts val="0"/>
              </a:spcBef>
              <a:spcAft>
                <a:spcPts val="0"/>
              </a:spcAft>
              <a:buSzPts val="1400"/>
              <a:buNone/>
            </a:pPr>
            <a:endParaRPr/>
          </a:p>
        </p:txBody>
      </p:sp>
      <p:sp>
        <p:nvSpPr>
          <p:cNvPr id="3425" name="Google Shape;3425;p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An incident response policy provides guidelines for addressing cybersecurity incidents effectively.</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 It outlines steps for identifying, reporting, and mitigating security breaches.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These policies specify procedures to follow in the event of a cybersecurity incident and include steps for eradication and containment.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sym typeface="Open Sans"/>
              </a:rPr>
              <a:t>A disaster recovery policy is a subset of a business continuity plan that focuses on restoring IT infrastructure and operations after a crisis. It details procedures for data recovery, system restoration, and other necessary technical steps to resume normal operations. For example, it might specify the use of off-site data storage and define the roles and responsibilities of the disaster recovery team.</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A business continuity policy (BCP) is the foundation for an organization's resilience in disruptions. </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It outlines the framework for ensuring critical business functions can continue operating even after a disaster or incident. It helps in minimizing downtime and revenue loss during disruptions.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302" name="Google Shape;302;p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FFFFFF"/>
                </a:solidFill>
                <a:latin typeface="Open Sans"/>
                <a:ea typeface="Open Sans"/>
                <a:cs typeface="Open Sans"/>
                <a:sym typeface="Open Sans"/>
              </a:rPr>
              <a:t>Audit strategies:</a:t>
            </a:r>
            <a:endParaRPr sz="1200" b="1" i="0" u="none" strike="noStrike" cap="none">
              <a:solidFill>
                <a:srgbClr val="000000"/>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400"/>
              <a:buFont typeface="Arial"/>
              <a:buChar char="•"/>
            </a:pPr>
            <a:r>
              <a:rPr lang="en-US" sz="1200" b="0" i="0" u="none" strike="noStrike" cap="none">
                <a:solidFill>
                  <a:srgbClr val="3F3F3F"/>
                </a:solidFill>
                <a:latin typeface="Open Sans"/>
                <a:ea typeface="Open Sans"/>
                <a:cs typeface="Open Sans"/>
                <a:sym typeface="Open Sans"/>
              </a:rPr>
              <a:t>A clear set of goals should be established.</a:t>
            </a:r>
            <a:endParaRPr sz="9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400"/>
              <a:buFont typeface="Arial"/>
              <a:buChar char="•"/>
            </a:pPr>
            <a:r>
              <a:rPr lang="en-US" sz="1200" b="0" i="0" u="none" strike="noStrike" cap="none">
                <a:solidFill>
                  <a:srgbClr val="3F3F3F"/>
                </a:solidFill>
                <a:latin typeface="Open Sans"/>
                <a:ea typeface="Open Sans"/>
                <a:cs typeface="Open Sans"/>
                <a:sym typeface="Open Sans"/>
              </a:rPr>
              <a:t>The scope of the audit should be determined in coordination with business unit managers.</a:t>
            </a:r>
            <a:endParaRPr sz="9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400"/>
              <a:buFont typeface="Arial"/>
              <a:buChar char="•"/>
            </a:pPr>
            <a:r>
              <a:rPr lang="en-US" sz="1200" b="0" i="0" u="none" strike="noStrike" cap="none">
                <a:solidFill>
                  <a:srgbClr val="3F3F3F"/>
                </a:solidFill>
                <a:latin typeface="Open Sans"/>
                <a:ea typeface="Open Sans"/>
                <a:cs typeface="Open Sans"/>
                <a:sym typeface="Open Sans"/>
              </a:rPr>
              <a:t>The business unit managers should be included early in the audit planning process and should be engaged throughout the audit life cycle.</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FFFFFF"/>
                </a:solidFill>
                <a:latin typeface="Open Sans"/>
                <a:ea typeface="Open Sans"/>
                <a:cs typeface="Open Sans"/>
                <a:sym typeface="Open Sans"/>
              </a:rPr>
              <a:t>Audit can be driven by the following factors:</a:t>
            </a:r>
            <a:endParaRPr sz="1200" b="1" i="0" u="none" strike="noStrike" cap="none">
              <a:solidFill>
                <a:srgbClr val="000000"/>
              </a:solidFill>
              <a:latin typeface="Open Sans"/>
              <a:ea typeface="Open Sans"/>
              <a:cs typeface="Open Sans"/>
              <a:sym typeface="Open Sans"/>
            </a:endParaRPr>
          </a:p>
          <a:p>
            <a:pPr marL="342900" marR="0" lvl="1" indent="-342900" algn="l" rtl="0">
              <a:lnSpc>
                <a:spcPct val="150000"/>
              </a:lnSpc>
              <a:spcBef>
                <a:spcPts val="0"/>
              </a:spcBef>
              <a:spcAft>
                <a:spcPts val="0"/>
              </a:spcAft>
              <a:buClr>
                <a:srgbClr val="000000"/>
              </a:buClr>
              <a:buSzPts val="2400"/>
              <a:buFont typeface="Arial"/>
              <a:buChar char="•"/>
            </a:pPr>
            <a:r>
              <a:rPr lang="en-US" sz="1200" b="0" i="0" u="none" strike="noStrike" cap="none">
                <a:solidFill>
                  <a:srgbClr val="3F3F3F"/>
                </a:solidFill>
                <a:latin typeface="Open Sans"/>
                <a:ea typeface="Open Sans"/>
                <a:cs typeface="Open Sans"/>
                <a:sym typeface="Open Sans"/>
              </a:rPr>
              <a:t>Compliance requirements</a:t>
            </a:r>
            <a:endParaRPr/>
          </a:p>
          <a:p>
            <a:pPr marL="342900" marR="0" lvl="1" indent="-342900" algn="l" rtl="0">
              <a:lnSpc>
                <a:spcPct val="150000"/>
              </a:lnSpc>
              <a:spcBef>
                <a:spcPts val="0"/>
              </a:spcBef>
              <a:spcAft>
                <a:spcPts val="0"/>
              </a:spcAft>
              <a:buClr>
                <a:srgbClr val="000000"/>
              </a:buClr>
              <a:buSzPts val="2400"/>
              <a:buFont typeface="Arial"/>
              <a:buChar char="•"/>
            </a:pPr>
            <a:r>
              <a:rPr lang="en-US" sz="1200" b="0" i="0" u="none" strike="noStrike" cap="none">
                <a:solidFill>
                  <a:srgbClr val="3F3F3F"/>
                </a:solidFill>
                <a:latin typeface="Open Sans"/>
                <a:ea typeface="Open Sans"/>
                <a:cs typeface="Open Sans"/>
                <a:sym typeface="Open Sans"/>
              </a:rPr>
              <a:t>Significant changes to the architecture</a:t>
            </a:r>
            <a:endParaRPr/>
          </a:p>
          <a:p>
            <a:pPr marL="342900" marR="0" lvl="1" indent="-342900" algn="l" rtl="0">
              <a:lnSpc>
                <a:spcPct val="150000"/>
              </a:lnSpc>
              <a:spcBef>
                <a:spcPts val="0"/>
              </a:spcBef>
              <a:spcAft>
                <a:spcPts val="0"/>
              </a:spcAft>
              <a:buClr>
                <a:srgbClr val="000000"/>
              </a:buClr>
              <a:buSzPts val="2400"/>
              <a:buFont typeface="Arial"/>
              <a:buChar char="•"/>
            </a:pPr>
            <a:r>
              <a:rPr lang="en-US" sz="1200" b="0" i="0" u="none" strike="noStrike" cap="none">
                <a:solidFill>
                  <a:srgbClr val="3F3F3F"/>
                </a:solidFill>
                <a:latin typeface="Open Sans"/>
                <a:ea typeface="Open Sans"/>
                <a:cs typeface="Open Sans"/>
                <a:sym typeface="Open Sans"/>
              </a:rPr>
              <a:t>New developments in the threat the organization is facing</a:t>
            </a:r>
            <a:endParaRPr/>
          </a:p>
        </p:txBody>
      </p:sp>
      <p:sp>
        <p:nvSpPr>
          <p:cNvPr id="3438" name="Google Shape;34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6"/>
        <p:cNvGrpSpPr/>
        <p:nvPr/>
      </p:nvGrpSpPr>
      <p:grpSpPr>
        <a:xfrm>
          <a:off x="0" y="0"/>
          <a:ext cx="0" cy="0"/>
          <a:chOff x="0" y="0"/>
          <a:chExt cx="0" cy="0"/>
        </a:xfrm>
      </p:grpSpPr>
      <p:sp>
        <p:nvSpPr>
          <p:cNvPr id="3457" name="Google Shape;3457;p4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8" name="Google Shape;3458;p4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Source:</a:t>
            </a:r>
            <a:r>
              <a:rPr lang="en-US" sz="1200" b="0" i="0" u="none" strike="noStrike" cap="none">
                <a:solidFill>
                  <a:schemeClr val="dk1"/>
                </a:solidFill>
                <a:latin typeface="Calibri"/>
                <a:ea typeface="Calibri"/>
                <a:cs typeface="Calibri"/>
                <a:sym typeface="Calibri"/>
              </a:rPr>
              <a:t> https://www.schools.utah.gov/file/1e864d3a-9cd5-4933-a2f2-5d6e2a4e4535</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Trainer Notes:</a:t>
            </a:r>
            <a:endParaRPr/>
          </a:p>
          <a:p>
            <a:pPr marL="457200" lvl="0" indent="-228600" algn="l" rtl="0">
              <a:lnSpc>
                <a:spcPct val="100000"/>
              </a:lnSpc>
              <a:spcBef>
                <a:spcPts val="1000"/>
              </a:spcBef>
              <a:spcAft>
                <a:spcPts val="0"/>
              </a:spcAft>
              <a:buSzPts val="1400"/>
              <a:buNone/>
            </a:pPr>
            <a:r>
              <a:rPr lang="en-US" sz="1800" b="0" i="0" u="none" strike="noStrike">
                <a:solidFill>
                  <a:srgbClr val="000000"/>
                </a:solidFill>
                <a:latin typeface="Arial"/>
                <a:ea typeface="Arial"/>
                <a:cs typeface="Arial"/>
                <a:sym typeface="Arial"/>
              </a:rPr>
              <a:t>Audit planning is an important activity for both internal and external audits. </a:t>
            </a:r>
            <a:endParaRPr b="0"/>
          </a:p>
          <a:p>
            <a:pPr marL="457200" lvl="0" indent="-228600" algn="l" rtl="0">
              <a:lnSpc>
                <a:spcPct val="100000"/>
              </a:lnSpc>
              <a:spcBef>
                <a:spcPts val="1000"/>
              </a:spcBef>
              <a:spcAft>
                <a:spcPts val="0"/>
              </a:spcAft>
              <a:buSzPts val="1400"/>
              <a:buNone/>
            </a:pPr>
            <a:r>
              <a:rPr lang="en-US" sz="1800" b="0" i="0" u="none" strike="noStrike">
                <a:solidFill>
                  <a:srgbClr val="000000"/>
                </a:solidFill>
                <a:latin typeface="Arial"/>
                <a:ea typeface="Arial"/>
                <a:cs typeface="Arial"/>
                <a:sym typeface="Arial"/>
              </a:rPr>
              <a:t>An audit plan is a project plan that will help the auditor to:</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Gain an understanding of the clients and their business. </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Establish priorities </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Determine an audit strategy </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Determine the type of evidence to collect, based on the risk levels </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Determine the skills required to examine and evaluate processes and information systems.</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Schedule with the client to coordinate activities.</a:t>
            </a:r>
            <a:endParaRPr b="0"/>
          </a:p>
          <a:p>
            <a:pPr marL="457200" marR="0" lvl="0" indent="-228600" algn="l" rtl="0">
              <a:lnSpc>
                <a:spcPct val="100000"/>
              </a:lnSpc>
              <a:spcBef>
                <a:spcPts val="0"/>
              </a:spcBef>
              <a:spcAft>
                <a:spcPts val="0"/>
              </a:spcAft>
              <a:buClr>
                <a:srgbClr val="000000"/>
              </a:buClr>
              <a:buSzPts val="1400"/>
              <a:buFont typeface="Arial"/>
              <a:buNone/>
            </a:pPr>
            <a:br>
              <a:rPr lang="en-US"/>
            </a:b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audit process given on the slide.</a:t>
            </a:r>
            <a:endParaRPr/>
          </a:p>
        </p:txBody>
      </p:sp>
      <p:sp>
        <p:nvSpPr>
          <p:cNvPr id="3472" name="Google Shape;347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8"/>
        <p:cNvGrpSpPr/>
        <p:nvPr/>
      </p:nvGrpSpPr>
      <p:grpSpPr>
        <a:xfrm>
          <a:off x="0" y="0"/>
          <a:ext cx="0" cy="0"/>
          <a:chOff x="0" y="0"/>
          <a:chExt cx="0" cy="0"/>
        </a:xfrm>
      </p:grpSpPr>
      <p:sp>
        <p:nvSpPr>
          <p:cNvPr id="3499" name="Google Shape;349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audit process given on the slide.</a:t>
            </a:r>
            <a:endParaRPr/>
          </a:p>
        </p:txBody>
      </p:sp>
      <p:sp>
        <p:nvSpPr>
          <p:cNvPr id="3500" name="Google Shape;350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5"/>
        <p:cNvGrpSpPr/>
        <p:nvPr/>
      </p:nvGrpSpPr>
      <p:grpSpPr>
        <a:xfrm>
          <a:off x="0" y="0"/>
          <a:ext cx="0" cy="0"/>
          <a:chOff x="0" y="0"/>
          <a:chExt cx="0" cy="0"/>
        </a:xfrm>
      </p:grpSpPr>
      <p:sp>
        <p:nvSpPr>
          <p:cNvPr id="3526" name="Google Shape;3526;gdcab15b6c4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7" name="Google Shape;3527;gdcab15b6c4_0_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Trainer Notes:</a:t>
            </a:r>
            <a:endParaRPr/>
          </a:p>
          <a:p>
            <a:pPr marL="457200" lvl="0" indent="-228600" algn="l" rtl="0">
              <a:lnSpc>
                <a:spcPct val="100000"/>
              </a:lnSpc>
              <a:spcBef>
                <a:spcPts val="0"/>
              </a:spcBef>
              <a:spcAft>
                <a:spcPts val="0"/>
              </a:spcAft>
              <a:buSzPts val="1400"/>
              <a:buNone/>
            </a:pPr>
            <a:r>
              <a:rPr lang="en-US" sz="1800" b="0" i="0" u="none" strike="noStrike">
                <a:solidFill>
                  <a:srgbClr val="000000"/>
                </a:solidFill>
                <a:latin typeface="Arial"/>
                <a:ea typeface="Arial"/>
                <a:cs typeface="Arial"/>
                <a:sym typeface="Arial"/>
              </a:rPr>
              <a:t>The results of the audit are reported formally to the organization as a series of finding. Five attributes of an audit finding are:</a:t>
            </a:r>
            <a:endParaRPr b="0"/>
          </a:p>
          <a:p>
            <a:pPr marL="457200" lvl="0" indent="-228600" algn="l" rtl="0">
              <a:lnSpc>
                <a:spcPct val="100000"/>
              </a:lnSpc>
              <a:spcBef>
                <a:spcPts val="1000"/>
              </a:spcBef>
              <a:spcAft>
                <a:spcPts val="0"/>
              </a:spcAft>
              <a:buSzPts val="1400"/>
              <a:buNone/>
            </a:pPr>
            <a:endParaRPr sz="1800" b="0" i="0" u="none" strike="noStrike">
              <a:solidFill>
                <a:srgbClr val="000000"/>
              </a:solidFill>
              <a:latin typeface="Arial"/>
              <a:ea typeface="Arial"/>
              <a:cs typeface="Arial"/>
              <a:sym typeface="Arial"/>
            </a:endParaRPr>
          </a:p>
          <a:p>
            <a:pPr marL="457200" lvl="0" indent="-228600" algn="l" rtl="0">
              <a:lnSpc>
                <a:spcPct val="100000"/>
              </a:lnSpc>
              <a:spcBef>
                <a:spcPts val="1000"/>
              </a:spcBef>
              <a:spcAft>
                <a:spcPts val="0"/>
              </a:spcAft>
              <a:buSzPts val="1400"/>
              <a:buNone/>
            </a:pPr>
            <a:r>
              <a:rPr lang="en-US" sz="1800" b="0" i="0" u="none" strike="noStrike">
                <a:solidFill>
                  <a:srgbClr val="000000"/>
                </a:solidFill>
                <a:latin typeface="Arial"/>
                <a:ea typeface="Arial"/>
                <a:cs typeface="Arial"/>
                <a:sym typeface="Arial"/>
              </a:rPr>
              <a:t>Condition: a statement that describes the results of the audit</a:t>
            </a:r>
            <a:endParaRPr b="0"/>
          </a:p>
          <a:p>
            <a:pPr marL="457200" lvl="0" indent="-228600" algn="l" rtl="0">
              <a:lnSpc>
                <a:spcPct val="100000"/>
              </a:lnSpc>
              <a:spcBef>
                <a:spcPts val="1000"/>
              </a:spcBef>
              <a:spcAft>
                <a:spcPts val="0"/>
              </a:spcAft>
              <a:buSzPts val="1400"/>
              <a:buNone/>
            </a:pPr>
            <a:r>
              <a:rPr lang="en-US" sz="1800" b="0" i="0" u="none" strike="noStrike">
                <a:solidFill>
                  <a:srgbClr val="000000"/>
                </a:solidFill>
                <a:latin typeface="Arial"/>
                <a:ea typeface="Arial"/>
                <a:cs typeface="Arial"/>
                <a:sym typeface="Arial"/>
              </a:rPr>
              <a:t>Criteria: standards used to measure the activity or performance of the auditee</a:t>
            </a:r>
            <a:endParaRPr b="0"/>
          </a:p>
          <a:p>
            <a:pPr marL="457200" lvl="0" indent="-228600" algn="l" rtl="0">
              <a:lnSpc>
                <a:spcPct val="100000"/>
              </a:lnSpc>
              <a:spcBef>
                <a:spcPts val="1000"/>
              </a:spcBef>
              <a:spcAft>
                <a:spcPts val="0"/>
              </a:spcAft>
              <a:buSzPts val="1400"/>
              <a:buNone/>
            </a:pPr>
            <a:r>
              <a:rPr lang="en-US" sz="1800" b="0" i="0" u="none" strike="noStrike">
                <a:solidFill>
                  <a:srgbClr val="000000"/>
                </a:solidFill>
                <a:latin typeface="Arial"/>
                <a:ea typeface="Arial"/>
                <a:cs typeface="Arial"/>
                <a:sym typeface="Arial"/>
              </a:rPr>
              <a:t>Cause: explanation of why a problem occurred</a:t>
            </a:r>
            <a:endParaRPr b="0"/>
          </a:p>
          <a:p>
            <a:pPr marL="457200" lvl="0" indent="-228600" algn="l" rtl="0">
              <a:lnSpc>
                <a:spcPct val="100000"/>
              </a:lnSpc>
              <a:spcBef>
                <a:spcPts val="1000"/>
              </a:spcBef>
              <a:spcAft>
                <a:spcPts val="0"/>
              </a:spcAft>
              <a:buSzPts val="1400"/>
              <a:buNone/>
            </a:pPr>
            <a:r>
              <a:rPr lang="en-US" sz="1800" b="0" i="0" u="none" strike="noStrike">
                <a:solidFill>
                  <a:srgbClr val="000000"/>
                </a:solidFill>
                <a:latin typeface="Arial"/>
                <a:ea typeface="Arial"/>
                <a:cs typeface="Arial"/>
                <a:sym typeface="Arial"/>
              </a:rPr>
              <a:t>Effect: the difference between and significance of the condition and the criteria</a:t>
            </a:r>
            <a:endParaRPr b="0"/>
          </a:p>
          <a:p>
            <a:pPr marL="457200" lvl="0" indent="-228600" algn="l" rtl="0">
              <a:lnSpc>
                <a:spcPct val="100000"/>
              </a:lnSpc>
              <a:spcBef>
                <a:spcPts val="1000"/>
              </a:spcBef>
              <a:spcAft>
                <a:spcPts val="0"/>
              </a:spcAft>
              <a:buSzPts val="1400"/>
              <a:buNone/>
            </a:pPr>
            <a:r>
              <a:rPr lang="en-US" sz="1800" b="0" i="0" u="none" strike="noStrike">
                <a:solidFill>
                  <a:srgbClr val="000000"/>
                </a:solidFill>
                <a:latin typeface="Arial"/>
                <a:ea typeface="Arial"/>
                <a:cs typeface="Arial"/>
                <a:sym typeface="Arial"/>
              </a:rPr>
              <a:t>Recommendation: action that must be taken to correct the cause</a:t>
            </a:r>
            <a:endParaRPr b="0"/>
          </a:p>
          <a:p>
            <a:pPr marL="457200" marR="0" lvl="0" indent="-228600" algn="l" rtl="0">
              <a:lnSpc>
                <a:spcPct val="100000"/>
              </a:lnSpc>
              <a:spcBef>
                <a:spcPts val="0"/>
              </a:spcBef>
              <a:spcAft>
                <a:spcPts val="0"/>
              </a:spcAft>
              <a:buClr>
                <a:srgbClr val="000000"/>
              </a:buClr>
              <a:buSzPts val="1400"/>
              <a:buFont typeface="Arial"/>
              <a:buNone/>
            </a:pPr>
            <a:br>
              <a:rPr lang="en-US"/>
            </a:b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2"/>
        <p:cNvGrpSpPr/>
        <p:nvPr/>
      </p:nvGrpSpPr>
      <p:grpSpPr>
        <a:xfrm>
          <a:off x="0" y="0"/>
          <a:ext cx="0" cy="0"/>
          <a:chOff x="0" y="0"/>
          <a:chExt cx="0" cy="0"/>
        </a:xfrm>
      </p:grpSpPr>
      <p:sp>
        <p:nvSpPr>
          <p:cNvPr id="3553" name="Google Shape;355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4" name="Google Shape;355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Trainer Notes:</a:t>
            </a:r>
            <a:endParaRPr/>
          </a:p>
          <a:p>
            <a:pPr marL="514350" lvl="0" indent="-285750" algn="l" rtl="0">
              <a:lnSpc>
                <a:spcPct val="100000"/>
              </a:lnSpc>
              <a:spcBef>
                <a:spcPts val="0"/>
              </a:spcBef>
              <a:spcAft>
                <a:spcPts val="0"/>
              </a:spcAft>
              <a:buSzPts val="1400"/>
              <a:buFont typeface="Arial"/>
              <a:buChar char="•"/>
            </a:pPr>
            <a:r>
              <a:rPr lang="en-US" sz="1800" b="0" i="0" u="none" strike="noStrike">
                <a:solidFill>
                  <a:srgbClr val="000000"/>
                </a:solidFill>
                <a:latin typeface="Arial"/>
                <a:ea typeface="Arial"/>
                <a:cs typeface="Arial"/>
                <a:sym typeface="Arial"/>
              </a:rPr>
              <a:t>The assessment report should document the process followed, observations, evidence, findings, conclusions, and recommendations.</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The assessment report should be presented to relevant levels of senior management.</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The exact format of the report will vary by organization.</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The levels of details presented will vary by various audiences. The senior management may not be able to understand or may not have the time to understand the</a:t>
            </a:r>
            <a:endParaRPr/>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technical details.</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The report should contain sufficient evidence to support the findings.</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The audit artifacts collected during the assessment must be protected from alteration or inappropriate disclosure. The artifacts may contain PHI/PII/Intellectual Property.</a:t>
            </a:r>
            <a:endParaRPr b="0"/>
          </a:p>
          <a:p>
            <a:pPr marL="514350" lvl="0" indent="-285750" algn="l" rtl="0">
              <a:lnSpc>
                <a:spcPct val="100000"/>
              </a:lnSpc>
              <a:spcBef>
                <a:spcPts val="1000"/>
              </a:spcBef>
              <a:spcAft>
                <a:spcPts val="0"/>
              </a:spcAft>
              <a:buSzPts val="1400"/>
              <a:buFont typeface="Arial"/>
              <a:buChar char="•"/>
            </a:pPr>
            <a:r>
              <a:rPr lang="en-US" sz="1800" b="0" i="0" u="none" strike="noStrike">
                <a:solidFill>
                  <a:srgbClr val="000000"/>
                </a:solidFill>
                <a:latin typeface="Arial"/>
                <a:ea typeface="Arial"/>
                <a:cs typeface="Arial"/>
                <a:sym typeface="Arial"/>
              </a:rPr>
              <a:t>These artifacts will be useful for future audits</a:t>
            </a:r>
            <a:endParaRPr b="0"/>
          </a:p>
          <a:p>
            <a:pPr marL="228600" lvl="0" indent="0" algn="l" rtl="0">
              <a:lnSpc>
                <a:spcPct val="100000"/>
              </a:lnSpc>
              <a:spcBef>
                <a:spcPts val="0"/>
              </a:spcBef>
              <a:spcAft>
                <a:spcPts val="0"/>
              </a:spcAft>
              <a:buSzPts val="14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0"/>
        <p:cNvGrpSpPr/>
        <p:nvPr/>
      </p:nvGrpSpPr>
      <p:grpSpPr>
        <a:xfrm>
          <a:off x="0" y="0"/>
          <a:ext cx="0" cy="0"/>
          <a:chOff x="0" y="0"/>
          <a:chExt cx="0" cy="0"/>
        </a:xfrm>
      </p:grpSpPr>
      <p:sp>
        <p:nvSpPr>
          <p:cNvPr id="3561" name="Google Shape;3561;p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14000"/>
              </a:lnSpc>
              <a:spcBef>
                <a:spcPts val="0"/>
              </a:spcBef>
              <a:spcAft>
                <a:spcPts val="0"/>
              </a:spcAft>
              <a:buClr>
                <a:srgbClr val="000000"/>
              </a:buClr>
              <a:buSzPts val="2200"/>
              <a:buFont typeface="Arial"/>
              <a:buNone/>
            </a:pPr>
            <a:r>
              <a:rPr lang="en-US" b="1"/>
              <a:t>Remediation</a:t>
            </a:r>
            <a:r>
              <a:rPr lang="en-US"/>
              <a:t> in the context of auditing refers to the process of correcting identified deficiencies or non-conformities to meet audit standards and requirements. It's a critical step in ensuring ongoing compliance and mitigating risks</a:t>
            </a:r>
            <a:endParaRPr sz="1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1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The results of internal assessment may identify areas where corrective actions or improvement is warranted.</a:t>
            </a:r>
            <a:endParaRPr sz="900" b="0" i="0" u="none" strike="noStrike" cap="none">
              <a:solidFill>
                <a:srgbClr val="000000"/>
              </a:solidFill>
              <a:latin typeface="Arial"/>
              <a:ea typeface="Arial"/>
              <a:cs typeface="Arial"/>
              <a:sym typeface="Arial"/>
            </a:endParaRPr>
          </a:p>
          <a:p>
            <a:pPr marL="342900" marR="0" lvl="0" indent="-342900" algn="l" rtl="0">
              <a:lnSpc>
                <a:spcPct val="114000"/>
              </a:lnSpc>
              <a:spcBef>
                <a:spcPts val="10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The timetable for remediation of the audit findings should be agreed upon.</a:t>
            </a:r>
            <a:endParaRPr sz="900" b="0" i="0" u="none" strike="noStrike" cap="none">
              <a:solidFill>
                <a:srgbClr val="000000"/>
              </a:solidFill>
              <a:latin typeface="Arial"/>
              <a:ea typeface="Arial"/>
              <a:cs typeface="Arial"/>
              <a:sym typeface="Arial"/>
            </a:endParaRPr>
          </a:p>
          <a:p>
            <a:pPr marL="342900" marR="0" lvl="0" indent="-342900" algn="l" rtl="0">
              <a:lnSpc>
                <a:spcPct val="114000"/>
              </a:lnSpc>
              <a:spcBef>
                <a:spcPts val="10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Issues identified should be prioritized and fixed during the assessment.</a:t>
            </a:r>
            <a:endParaRPr sz="900" b="0" i="0" u="none" strike="noStrike" cap="none">
              <a:solidFill>
                <a:srgbClr val="000000"/>
              </a:solidFill>
              <a:latin typeface="Arial"/>
              <a:ea typeface="Arial"/>
              <a:cs typeface="Arial"/>
              <a:sym typeface="Arial"/>
            </a:endParaRPr>
          </a:p>
          <a:p>
            <a:pPr marL="342900" marR="0" lvl="0" indent="-342900" algn="l" rtl="0">
              <a:lnSpc>
                <a:spcPct val="114000"/>
              </a:lnSpc>
              <a:spcBef>
                <a:spcPts val="10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Internal assessment should be subject to continual process improvement.</a:t>
            </a:r>
            <a:endParaRPr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Plan of Action </a:t>
            </a:r>
            <a:r>
              <a:rPr lang="en-US" sz="1200" b="1">
                <a:solidFill>
                  <a:srgbClr val="3F3F3F"/>
                </a:solidFill>
                <a:latin typeface="Open Sans"/>
                <a:ea typeface="Open Sans"/>
                <a:cs typeface="Open Sans"/>
                <a:sym typeface="Open Sans"/>
              </a:rPr>
              <a:t>and</a:t>
            </a:r>
            <a:r>
              <a:rPr lang="en-US" sz="1200" b="1" i="0" u="none" strike="noStrike" cap="none">
                <a:solidFill>
                  <a:srgbClr val="3F3F3F"/>
                </a:solidFill>
                <a:latin typeface="Open Sans"/>
                <a:ea typeface="Open Sans"/>
                <a:cs typeface="Open Sans"/>
                <a:sym typeface="Open Sans"/>
              </a:rPr>
              <a:t> Milestones (POAM) </a:t>
            </a:r>
            <a:r>
              <a:rPr lang="en-US" sz="1200" b="0" i="0" u="none" strike="noStrike" cap="none">
                <a:solidFill>
                  <a:srgbClr val="3F3F3F"/>
                </a:solidFill>
                <a:latin typeface="Open Sans"/>
                <a:ea typeface="Open Sans"/>
                <a:cs typeface="Open Sans"/>
                <a:sym typeface="Open Sans"/>
              </a:rPr>
              <a:t>is a document that identifies tasks for remediation. It details resources required to accomplish the elements of the plan, any milestones in meeting the tasks, and scheduled completion dates for the milestones.</a:t>
            </a:r>
            <a:endParaRPr sz="12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3562" name="Google Shape;3562;p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p4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1" name="Google Shape;3571;p4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4"/>
        <p:cNvGrpSpPr/>
        <p:nvPr/>
      </p:nvGrpSpPr>
      <p:grpSpPr>
        <a:xfrm>
          <a:off x="0" y="0"/>
          <a:ext cx="0" cy="0"/>
          <a:chOff x="0" y="0"/>
          <a:chExt cx="0" cy="0"/>
        </a:xfrm>
      </p:grpSpPr>
      <p:sp>
        <p:nvSpPr>
          <p:cNvPr id="3575" name="Google Shape;3575;p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6" name="Google Shape;3576;p4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Phishing is a cybercrime where attackers try to obtain sensitive information by pretending to be trustworthy entities. </a:t>
            </a:r>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It's a form of social engineering that often involves misleading emails, messages, or websites.</a:t>
            </a: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A phishing campaign is when attackers distribute phishing messages to many targets, varying in complexity and scale, from simple email blasts to highly targeted attacks. </a:t>
            </a:r>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The goal is to compromise as many accounts or systems as possible.</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3577" name="Google Shape;3577;p4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218</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p4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There are many types of phishing to be aware of:</a:t>
            </a:r>
            <a:endParaRPr/>
          </a:p>
          <a:p>
            <a:pPr marL="228600" lvl="0" indent="0" algn="l" rtl="0">
              <a:lnSpc>
                <a:spcPct val="100000"/>
              </a:lnSpc>
              <a:spcBef>
                <a:spcPts val="0"/>
              </a:spcBef>
              <a:spcAft>
                <a:spcPts val="0"/>
              </a:spcAft>
              <a:buSzPts val="1400"/>
              <a:buFont typeface="Arial"/>
              <a:buNone/>
            </a:pPr>
            <a:endParaRPr/>
          </a:p>
          <a:p>
            <a:pPr marL="228600" lvl="0" indent="0" algn="l" rtl="0">
              <a:lnSpc>
                <a:spcPct val="100000"/>
              </a:lnSpc>
              <a:spcBef>
                <a:spcPts val="0"/>
              </a:spcBef>
              <a:spcAft>
                <a:spcPts val="0"/>
              </a:spcAft>
              <a:buSzPts val="1400"/>
              <a:buFont typeface="Arial"/>
              <a:buNone/>
            </a:pPr>
            <a:r>
              <a:rPr lang="en-US"/>
              <a:t>• Spear phishing—a phishing scam in which the attacker has information that makes a specific target more likely to be duped by the attack. Each phishing message is customized to a particular target consumer. For example, the attacker may know the name of a document that the target is editing and send a malicious copy, or the phishing email may indicate that the attacker knows the recipient's full name, job title, phone number, or other information that help reassure the target that the communication is genuine.</a:t>
            </a:r>
            <a:endParaRPr/>
          </a:p>
          <a:p>
            <a:pPr marL="228600" lvl="0" indent="0" algn="l" rtl="0">
              <a:lnSpc>
                <a:spcPct val="100000"/>
              </a:lnSpc>
              <a:spcBef>
                <a:spcPts val="0"/>
              </a:spcBef>
              <a:spcAft>
                <a:spcPts val="0"/>
              </a:spcAft>
              <a:buSzPts val="1400"/>
              <a:buFont typeface="Arial"/>
              <a:buNone/>
            </a:pPr>
            <a:endParaRPr/>
          </a:p>
          <a:p>
            <a:pPr marL="228600" lvl="0" indent="0" algn="l" rtl="0">
              <a:lnSpc>
                <a:spcPct val="100000"/>
              </a:lnSpc>
              <a:spcBef>
                <a:spcPts val="0"/>
              </a:spcBef>
              <a:spcAft>
                <a:spcPts val="0"/>
              </a:spcAft>
              <a:buSzPts val="1400"/>
              <a:buFont typeface="Arial"/>
              <a:buNone/>
            </a:pPr>
            <a:r>
              <a:rPr lang="en-US"/>
              <a:t>• Whaling—a spear phishing assault aimed directly at the organization's upper management (CEOs and other "big fish"). Because of their inability to learn simple security protocols, upper management could be more vulnerable to ordinary phishing attacks.</a:t>
            </a:r>
            <a:endParaRPr/>
          </a:p>
          <a:p>
            <a:pPr marL="228600" lvl="0" indent="0" algn="l" rtl="0">
              <a:lnSpc>
                <a:spcPct val="100000"/>
              </a:lnSpc>
              <a:spcBef>
                <a:spcPts val="0"/>
              </a:spcBef>
              <a:spcAft>
                <a:spcPts val="0"/>
              </a:spcAft>
              <a:buSzPts val="1400"/>
              <a:buFont typeface="Arial"/>
              <a:buNone/>
            </a:pPr>
            <a:endParaRPr/>
          </a:p>
          <a:p>
            <a:pPr marL="228600" lvl="0" indent="0" algn="l" rtl="0">
              <a:lnSpc>
                <a:spcPct val="100000"/>
              </a:lnSpc>
              <a:spcBef>
                <a:spcPts val="0"/>
              </a:spcBef>
              <a:spcAft>
                <a:spcPts val="0"/>
              </a:spcAft>
              <a:buSzPts val="1400"/>
              <a:buFont typeface="Arial"/>
              <a:buNone/>
            </a:pPr>
            <a:r>
              <a:rPr lang="en-US"/>
              <a:t>• Vishing is a phishing attack that uses a speech channel (such as a phone or VoIP). For example, targets may be contacted by someone claiming to be from their bank, asking them to confirm a recent credit card transaction and requesting their security information. It is much more difficult to reject a phone call request than it is to refuse an email request.</a:t>
            </a:r>
            <a:endParaRPr/>
          </a:p>
          <a:p>
            <a:pPr marL="228600" lvl="0" indent="0" algn="l" rtl="0">
              <a:lnSpc>
                <a:spcPct val="100000"/>
              </a:lnSpc>
              <a:spcBef>
                <a:spcPts val="0"/>
              </a:spcBef>
              <a:spcAft>
                <a:spcPts val="0"/>
              </a:spcAft>
              <a:buSzPts val="14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sz="1200" b="1">
                <a:latin typeface="Times New Roman"/>
                <a:ea typeface="Times New Roman"/>
                <a:cs typeface="Times New Roman"/>
                <a:sym typeface="Times New Roman"/>
              </a:rPr>
              <a:t>Smishing </a:t>
            </a:r>
            <a:r>
              <a:rPr lang="en-US" sz="1200">
                <a:latin typeface="Times New Roman"/>
                <a:ea typeface="Times New Roman"/>
                <a:cs typeface="Times New Roman"/>
                <a:sym typeface="Times New Roman"/>
              </a:rPr>
              <a:t>this refers to using simple message service (SMS) text communications as the vector.</a:t>
            </a:r>
            <a:endParaRPr/>
          </a:p>
          <a:p>
            <a:pPr marL="228600" lvl="0" indent="0" algn="l" rtl="0">
              <a:lnSpc>
                <a:spcPct val="100000"/>
              </a:lnSpc>
              <a:spcBef>
                <a:spcPts val="0"/>
              </a:spcBef>
              <a:spcAft>
                <a:spcPts val="0"/>
              </a:spcAft>
              <a:buSzPts val="1400"/>
              <a:buFont typeface="Arial"/>
              <a:buNone/>
            </a:pPr>
            <a:endParaRPr/>
          </a:p>
          <a:p>
            <a:pPr marL="0" lvl="0" indent="0" algn="l" rtl="0">
              <a:lnSpc>
                <a:spcPct val="100000"/>
              </a:lnSpc>
              <a:spcBef>
                <a:spcPts val="0"/>
              </a:spcBef>
              <a:spcAft>
                <a:spcPts val="0"/>
              </a:spcAft>
              <a:buSzPts val="1400"/>
              <a:buFont typeface="Arial"/>
              <a:buNone/>
            </a:pPr>
            <a:endParaRPr/>
          </a:p>
        </p:txBody>
      </p:sp>
      <p:sp>
        <p:nvSpPr>
          <p:cNvPr id="3586" name="Google Shape;3586;p4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a:t>
            </a:r>
            <a:endParaRPr/>
          </a:p>
          <a:p>
            <a:pPr marL="0" lvl="0" indent="0" algn="l" rtl="0">
              <a:lnSpc>
                <a:spcPct val="100000"/>
              </a:lnSpc>
              <a:spcBef>
                <a:spcPts val="0"/>
              </a:spcBef>
              <a:spcAft>
                <a:spcPts val="0"/>
              </a:spcAft>
              <a:buSzPts val="1400"/>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A software development lifecycle (SDLC) policy governs the entire software development process, from inception to decommissioning.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It includes guidelines for requirements gathering, design, coding, testing, deployment, maintenance, and eventual software retirement.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For example, an SDLC policy might require security risk assessment during requirements gathering, code peer reviews for security vulnerabilities, and passing security tests before deployment.</a:t>
            </a:r>
            <a:endParaRPr/>
          </a:p>
          <a:p>
            <a:pPr marL="0" lvl="0" indent="0" algn="l" rtl="0">
              <a:lnSpc>
                <a:spcPct val="100000"/>
              </a:lnSpc>
              <a:spcBef>
                <a:spcPts val="0"/>
              </a:spcBef>
              <a:spcAft>
                <a:spcPts val="0"/>
              </a:spcAft>
              <a:buSzPts val="1400"/>
              <a:buNone/>
            </a:pPr>
            <a:endParaRPr/>
          </a:p>
        </p:txBody>
      </p:sp>
      <p:sp>
        <p:nvSpPr>
          <p:cNvPr id="312" name="Google Shape;312;p2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p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3" name="Google Shape;3603;p4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Mismatched URLs:</a:t>
            </a:r>
            <a:r>
              <a:rPr lang="en-US" b="0" i="0">
                <a:solidFill>
                  <a:srgbClr val="6D6F71"/>
                </a:solidFill>
                <a:highlight>
                  <a:srgbClr val="FFFFFF"/>
                </a:highlight>
                <a:latin typeface="Arial"/>
                <a:ea typeface="Arial"/>
                <a:cs typeface="Arial"/>
                <a:sym typeface="Arial"/>
              </a:rPr>
              <a:t> The hyperlink text may say one thing, but hovering over it reveals a different URL.</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Poor grammar and spelling:</a:t>
            </a:r>
            <a:r>
              <a:rPr lang="en-US" b="0" i="0">
                <a:solidFill>
                  <a:srgbClr val="6D6F71"/>
                </a:solidFill>
                <a:highlight>
                  <a:srgbClr val="FFFFFF"/>
                </a:highlight>
                <a:latin typeface="Arial"/>
                <a:ea typeface="Arial"/>
                <a:cs typeface="Arial"/>
                <a:sym typeface="Arial"/>
              </a:rPr>
              <a:t> Official communications are usually well written. Look out for errors in the text.</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Requests for sensitive information:</a:t>
            </a:r>
            <a:r>
              <a:rPr lang="en-US" b="0" i="0">
                <a:solidFill>
                  <a:srgbClr val="6D6F71"/>
                </a:solidFill>
                <a:highlight>
                  <a:srgbClr val="FFFFFF"/>
                </a:highlight>
                <a:latin typeface="Arial"/>
                <a:ea typeface="Arial"/>
                <a:cs typeface="Arial"/>
                <a:sym typeface="Arial"/>
              </a:rPr>
              <a:t> Legitimate organizations will never ask for sensitive information via email.</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Unsolicited attachments:</a:t>
            </a:r>
            <a:r>
              <a:rPr lang="en-US" b="0" i="0">
                <a:solidFill>
                  <a:srgbClr val="6D6F71"/>
                </a:solidFill>
                <a:highlight>
                  <a:srgbClr val="FFFFFF"/>
                </a:highlight>
                <a:latin typeface="Arial"/>
                <a:ea typeface="Arial"/>
                <a:cs typeface="Arial"/>
                <a:sym typeface="Arial"/>
              </a:rPr>
              <a:t> Be wary of unexpected attachments, as they may contain malware.</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Too good to be true:</a:t>
            </a:r>
            <a:r>
              <a:rPr lang="en-US" b="0" i="0">
                <a:solidFill>
                  <a:srgbClr val="6D6F71"/>
                </a:solidFill>
                <a:highlight>
                  <a:srgbClr val="FFFFFF"/>
                </a:highlight>
                <a:latin typeface="Arial"/>
                <a:ea typeface="Arial"/>
                <a:cs typeface="Arial"/>
                <a:sym typeface="Arial"/>
              </a:rPr>
              <a:t> Offers that seem too good to be true usually are.</a:t>
            </a:r>
            <a:endParaRPr/>
          </a:p>
        </p:txBody>
      </p:sp>
      <p:sp>
        <p:nvSpPr>
          <p:cNvPr id="3604" name="Google Shape;3604;p4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4"/>
        <p:cNvGrpSpPr/>
        <p:nvPr/>
      </p:nvGrpSpPr>
      <p:grpSpPr>
        <a:xfrm>
          <a:off x="0" y="0"/>
          <a:ext cx="0" cy="0"/>
          <a:chOff x="0" y="0"/>
          <a:chExt cx="0" cy="0"/>
        </a:xfrm>
      </p:grpSpPr>
      <p:sp>
        <p:nvSpPr>
          <p:cNvPr id="3625" name="Google Shape;3625;p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6" name="Google Shape;3626;p4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1" i="0">
                <a:solidFill>
                  <a:srgbClr val="3D3B49"/>
                </a:solidFill>
                <a:highlight>
                  <a:srgbClr val="FFFFFF"/>
                </a:highlight>
                <a:latin typeface="Arial"/>
                <a:ea typeface="Arial"/>
                <a:cs typeface="Arial"/>
                <a:sym typeface="Arial"/>
              </a:rPr>
              <a:t>Step 1.Isolate the threat:</a:t>
            </a:r>
            <a:r>
              <a:rPr lang="en-US" b="0" i="0">
                <a:solidFill>
                  <a:srgbClr val="3D3B49"/>
                </a:solidFill>
                <a:highlight>
                  <a:srgbClr val="FFFFFF"/>
                </a:highlight>
                <a:latin typeface="Arial"/>
                <a:ea typeface="Arial"/>
                <a:cs typeface="Arial"/>
                <a:sym typeface="Arial"/>
              </a:rPr>
              <a:t> If possible, quarantine the email message to prevent further interaction with other employees.</a:t>
            </a:r>
            <a:endParaRPr/>
          </a:p>
          <a:p>
            <a:pPr marL="457200" lvl="0" indent="-228600" algn="l" rtl="0">
              <a:lnSpc>
                <a:spcPct val="100000"/>
              </a:lnSpc>
              <a:spcBef>
                <a:spcPts val="0"/>
              </a:spcBef>
              <a:spcAft>
                <a:spcPts val="0"/>
              </a:spcAft>
              <a:buSzPts val="1400"/>
              <a:buNone/>
            </a:pPr>
            <a:r>
              <a:rPr lang="en-US" b="1" i="0">
                <a:solidFill>
                  <a:srgbClr val="3D3B49"/>
                </a:solidFill>
                <a:highlight>
                  <a:srgbClr val="FFFFFF"/>
                </a:highlight>
                <a:latin typeface="Arial"/>
                <a:ea typeface="Arial"/>
                <a:cs typeface="Arial"/>
                <a:sym typeface="Arial"/>
              </a:rPr>
              <a:t>Step 2.Analyze the content:</a:t>
            </a:r>
            <a:r>
              <a:rPr lang="en-US" b="0" i="0">
                <a:solidFill>
                  <a:srgbClr val="3D3B49"/>
                </a:solidFill>
                <a:highlight>
                  <a:srgbClr val="FFFFFF"/>
                </a:highlight>
                <a:latin typeface="Arial"/>
                <a:ea typeface="Arial"/>
                <a:cs typeface="Arial"/>
                <a:sym typeface="Arial"/>
              </a:rPr>
              <a:t> Examine the message for any phishing indicators and verify its authenticity.</a:t>
            </a:r>
            <a:endParaRPr/>
          </a:p>
          <a:p>
            <a:pPr marL="457200" lvl="0" indent="-228600" algn="l" rtl="0">
              <a:lnSpc>
                <a:spcPct val="100000"/>
              </a:lnSpc>
              <a:spcBef>
                <a:spcPts val="0"/>
              </a:spcBef>
              <a:spcAft>
                <a:spcPts val="0"/>
              </a:spcAft>
              <a:buSzPts val="1400"/>
              <a:buNone/>
            </a:pPr>
            <a:r>
              <a:rPr lang="en-US" b="1" i="0">
                <a:solidFill>
                  <a:srgbClr val="3D3B49"/>
                </a:solidFill>
                <a:highlight>
                  <a:srgbClr val="FFFFFF"/>
                </a:highlight>
                <a:latin typeface="Arial"/>
                <a:ea typeface="Arial"/>
                <a:cs typeface="Arial"/>
                <a:sym typeface="Arial"/>
              </a:rPr>
              <a:t>Step 3.Notify IT security:</a:t>
            </a:r>
            <a:r>
              <a:rPr lang="en-US" b="0" i="0">
                <a:solidFill>
                  <a:srgbClr val="3D3B49"/>
                </a:solidFill>
                <a:highlight>
                  <a:srgbClr val="FFFFFF"/>
                </a:highlight>
                <a:latin typeface="Arial"/>
                <a:ea typeface="Arial"/>
                <a:cs typeface="Arial"/>
                <a:sym typeface="Arial"/>
              </a:rPr>
              <a:t> Report the incident to the IT security team for further analysis and action.</a:t>
            </a:r>
            <a:endParaRPr/>
          </a:p>
          <a:p>
            <a:pPr marL="457200" lvl="0" indent="-228600" algn="l" rtl="0">
              <a:lnSpc>
                <a:spcPct val="100000"/>
              </a:lnSpc>
              <a:spcBef>
                <a:spcPts val="0"/>
              </a:spcBef>
              <a:spcAft>
                <a:spcPts val="0"/>
              </a:spcAft>
              <a:buSzPts val="1400"/>
              <a:buNone/>
            </a:pPr>
            <a:r>
              <a:rPr lang="en-US" b="1" i="0">
                <a:solidFill>
                  <a:srgbClr val="3D3B49"/>
                </a:solidFill>
                <a:highlight>
                  <a:srgbClr val="FFFFFF"/>
                </a:highlight>
                <a:latin typeface="Arial"/>
                <a:ea typeface="Arial"/>
                <a:cs typeface="Arial"/>
                <a:sym typeface="Arial"/>
              </a:rPr>
              <a:t>Step 4.Make users aware:</a:t>
            </a:r>
            <a:r>
              <a:rPr lang="en-US" b="0" i="0">
                <a:solidFill>
                  <a:srgbClr val="3D3B49"/>
                </a:solidFill>
                <a:highlight>
                  <a:srgbClr val="FFFFFF"/>
                </a:highlight>
                <a:latin typeface="Arial"/>
                <a:ea typeface="Arial"/>
                <a:cs typeface="Arial"/>
                <a:sym typeface="Arial"/>
              </a:rPr>
              <a:t> Inform the reporting user and, if necessary, the entire organization about the incident to raise awareness and prevent further clicks.</a:t>
            </a:r>
            <a:endParaRPr/>
          </a:p>
          <a:p>
            <a:pPr marL="457200" lvl="0" indent="-228600" algn="l" rtl="0">
              <a:lnSpc>
                <a:spcPct val="100000"/>
              </a:lnSpc>
              <a:spcBef>
                <a:spcPts val="0"/>
              </a:spcBef>
              <a:spcAft>
                <a:spcPts val="0"/>
              </a:spcAft>
              <a:buSzPts val="1400"/>
              <a:buNone/>
            </a:pPr>
            <a:r>
              <a:rPr lang="en-US" b="1" i="0">
                <a:solidFill>
                  <a:srgbClr val="3D3B49"/>
                </a:solidFill>
                <a:highlight>
                  <a:srgbClr val="FFFFFF"/>
                </a:highlight>
                <a:latin typeface="Arial"/>
                <a:ea typeface="Arial"/>
                <a:cs typeface="Arial"/>
                <a:sym typeface="Arial"/>
              </a:rPr>
              <a:t>Step 5.Update security measures:</a:t>
            </a:r>
            <a:r>
              <a:rPr lang="en-US" b="0" i="0">
                <a:solidFill>
                  <a:srgbClr val="3D3B49"/>
                </a:solidFill>
                <a:highlight>
                  <a:srgbClr val="FFFFFF"/>
                </a:highlight>
                <a:latin typeface="Arial"/>
                <a:ea typeface="Arial"/>
                <a:cs typeface="Arial"/>
                <a:sym typeface="Arial"/>
              </a:rPr>
              <a:t> Based on the findings, update security protocols, filters, and training to guard against similar future attacks</a:t>
            </a:r>
            <a:endParaRPr/>
          </a:p>
          <a:p>
            <a:pPr marL="0" lvl="0" indent="0" algn="l" rtl="0">
              <a:lnSpc>
                <a:spcPct val="100000"/>
              </a:lnSpc>
              <a:spcBef>
                <a:spcPts val="0"/>
              </a:spcBef>
              <a:spcAft>
                <a:spcPts val="0"/>
              </a:spcAft>
              <a:buClr>
                <a:srgbClr val="000000"/>
              </a:buClr>
              <a:buSzPts val="1400"/>
              <a:buFont typeface="Arial"/>
              <a:buNone/>
            </a:pPr>
            <a:endParaRPr/>
          </a:p>
        </p:txBody>
      </p:sp>
      <p:sp>
        <p:nvSpPr>
          <p:cNvPr id="3627" name="Google Shape;3627;p4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221</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p4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Do not click on links or download attachments</a:t>
            </a:r>
            <a:r>
              <a:rPr lang="en-US" b="0" i="0">
                <a:solidFill>
                  <a:srgbClr val="222222"/>
                </a:solidFill>
                <a:highlight>
                  <a:srgbClr val="FFFFFF"/>
                </a:highlight>
                <a:latin typeface="Arial"/>
                <a:ea typeface="Arial"/>
                <a:cs typeface="Arial"/>
                <a:sym typeface="Arial"/>
              </a:rPr>
              <a:t>: Avoid interacting with any suspicious elements within the message, including links or attachments.</a:t>
            </a:r>
            <a:endParaRPr/>
          </a:p>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Report the phishing attempt immediately</a:t>
            </a:r>
            <a:r>
              <a:rPr lang="en-US" b="0" i="0">
                <a:solidFill>
                  <a:srgbClr val="222222"/>
                </a:solidFill>
                <a:highlight>
                  <a:srgbClr val="FFFFFF"/>
                </a:highlight>
                <a:latin typeface="Arial"/>
                <a:ea typeface="Arial"/>
                <a:cs typeface="Arial"/>
                <a:sym typeface="Arial"/>
              </a:rPr>
              <a:t>: Notify your organization’s IT department or the appropriate authorities about the phishing attempt. Reporting helps them take action and potentially prevent future attacks.</a:t>
            </a:r>
            <a:endParaRPr/>
          </a:p>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Educate yourself and others</a:t>
            </a:r>
            <a:r>
              <a:rPr lang="en-US" b="0" i="0">
                <a:solidFill>
                  <a:srgbClr val="222222"/>
                </a:solidFill>
                <a:highlight>
                  <a:srgbClr val="FFFFFF"/>
                </a:highlight>
                <a:latin typeface="Arial"/>
                <a:ea typeface="Arial"/>
                <a:cs typeface="Arial"/>
                <a:sym typeface="Arial"/>
              </a:rPr>
              <a:t>: Share your experience and knowledge of phishing with friends, family, and colleagues. Awareness is a vital tool in the fight against cybercrime.</a:t>
            </a:r>
            <a:endParaRPr/>
          </a:p>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Change passwords</a:t>
            </a:r>
            <a:r>
              <a:rPr lang="en-US" b="0" i="0">
                <a:solidFill>
                  <a:srgbClr val="222222"/>
                </a:solidFill>
                <a:highlight>
                  <a:srgbClr val="FFFFFF"/>
                </a:highlight>
                <a:latin typeface="Arial"/>
                <a:ea typeface="Arial"/>
                <a:cs typeface="Arial"/>
                <a:sym typeface="Arial"/>
              </a:rPr>
              <a:t>: If you believe your credentials may have been compromised, change your passwords immediately, using strong, unique passwords for each account.</a:t>
            </a:r>
            <a:endParaRPr/>
          </a:p>
          <a:p>
            <a:pPr marL="0" lvl="0" indent="0" algn="l" rtl="0">
              <a:lnSpc>
                <a:spcPct val="100000"/>
              </a:lnSpc>
              <a:spcBef>
                <a:spcPts val="0"/>
              </a:spcBef>
              <a:spcAft>
                <a:spcPts val="0"/>
              </a:spcAft>
              <a:buSzPts val="1400"/>
              <a:buNone/>
            </a:pPr>
            <a:endParaRPr/>
          </a:p>
        </p:txBody>
      </p:sp>
      <p:sp>
        <p:nvSpPr>
          <p:cNvPr id="3654" name="Google Shape;3654;p4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p4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7" name="Google Shape;3667;p4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Google Shape;3671;p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2" name="Google Shape;3672;p4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Anomalous behavior recognition is the process of identifying patterns or activities that deviate significantly from normal or expected behavior. </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It’s critical to many security systems, fraud detection systems, and anomaly detection applications.</a:t>
            </a:r>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 Such deviation from regular activity could indicate a security threat, such as unauthorized access or data exfiltration. </a:t>
            </a:r>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Recognizing anomalous behaviour is vital for preemptive threat detection and timely incident response</a:t>
            </a:r>
            <a:endParaRPr/>
          </a:p>
        </p:txBody>
      </p:sp>
      <p:sp>
        <p:nvSpPr>
          <p:cNvPr id="3673" name="Google Shape;3673;p4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224</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0"/>
        <p:cNvGrpSpPr/>
        <p:nvPr/>
      </p:nvGrpSpPr>
      <p:grpSpPr>
        <a:xfrm>
          <a:off x="0" y="0"/>
          <a:ext cx="0" cy="0"/>
          <a:chOff x="0" y="0"/>
          <a:chExt cx="0" cy="0"/>
        </a:xfrm>
      </p:grpSpPr>
      <p:sp>
        <p:nvSpPr>
          <p:cNvPr id="3681" name="Google Shape;3681;p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2" name="Google Shape;3682;p4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Types of ABR</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b="1" i="0">
                <a:solidFill>
                  <a:srgbClr val="222222"/>
                </a:solidFill>
                <a:highlight>
                  <a:srgbClr val="FFFFFF"/>
                </a:highlight>
                <a:latin typeface="Arial"/>
                <a:ea typeface="Arial"/>
                <a:cs typeface="Arial"/>
                <a:sym typeface="Arial"/>
              </a:rPr>
              <a:t>Risky</a:t>
            </a:r>
            <a:r>
              <a:rPr lang="en-US" b="0" i="0">
                <a:solidFill>
                  <a:srgbClr val="222222"/>
                </a:solidFill>
                <a:highlight>
                  <a:srgbClr val="FFFFFF"/>
                </a:highlight>
                <a:latin typeface="Arial"/>
                <a:ea typeface="Arial"/>
                <a:cs typeface="Arial"/>
                <a:sym typeface="Arial"/>
              </a:rPr>
              <a:t>: Risky behavior represents actions that, while not necessarily malicious, carry a heightened level of risk or potential harm to a system or organization. This can include actions such as granting excessive permissions, sharing login credentials, downloading suspicious files, or ignoring security warnings.</a:t>
            </a:r>
            <a:endParaRPr/>
          </a:p>
          <a:p>
            <a:pPr marL="457200" marR="0" lvl="0" indent="-228600" algn="l" rtl="0">
              <a:lnSpc>
                <a:spcPct val="100000"/>
              </a:lnSpc>
              <a:spcBef>
                <a:spcPts val="0"/>
              </a:spcBef>
              <a:spcAft>
                <a:spcPts val="0"/>
              </a:spcAft>
              <a:buClr>
                <a:srgbClr val="000000"/>
              </a:buClr>
              <a:buSzPts val="1400"/>
              <a:buFont typeface="Arial"/>
              <a:buNone/>
            </a:pPr>
            <a:endParaRPr b="0" i="0">
              <a:solidFill>
                <a:srgbClr val="222222"/>
              </a:solidFill>
              <a:highlight>
                <a:srgbClr val="FFFFFF"/>
              </a:highlight>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n-US" b="1" i="0">
                <a:solidFill>
                  <a:srgbClr val="222222"/>
                </a:solidFill>
                <a:highlight>
                  <a:srgbClr val="FFFFFF"/>
                </a:highlight>
                <a:latin typeface="Arial"/>
                <a:ea typeface="Arial"/>
                <a:cs typeface="Arial"/>
                <a:sym typeface="Arial"/>
              </a:rPr>
              <a:t>Unexpected</a:t>
            </a:r>
            <a:r>
              <a:rPr lang="en-US" b="0" i="0">
                <a:solidFill>
                  <a:srgbClr val="222222"/>
                </a:solidFill>
                <a:highlight>
                  <a:srgbClr val="FFFFFF"/>
                </a:highlight>
                <a:latin typeface="Arial"/>
                <a:ea typeface="Arial"/>
                <a:cs typeface="Arial"/>
                <a:sym typeface="Arial"/>
              </a:rPr>
              <a:t>: Unexpected behavior is characterized by actions or activities that deviate from established norms or historical patterns. It encompasses actions that may not align with a user’s typical behavior or system operation—for example, a user suddenly trying to access sensitive data or excessive server memory consumption.</a:t>
            </a:r>
            <a:endParaRPr/>
          </a:p>
          <a:p>
            <a:pPr marL="457200" marR="0" lvl="0" indent="-228600" algn="l" rtl="0">
              <a:lnSpc>
                <a:spcPct val="100000"/>
              </a:lnSpc>
              <a:spcBef>
                <a:spcPts val="0"/>
              </a:spcBef>
              <a:spcAft>
                <a:spcPts val="0"/>
              </a:spcAft>
              <a:buClr>
                <a:srgbClr val="000000"/>
              </a:buClr>
              <a:buSzPts val="1400"/>
              <a:buFont typeface="Arial"/>
              <a:buNone/>
            </a:pPr>
            <a:endParaRPr b="0" i="0">
              <a:solidFill>
                <a:srgbClr val="222222"/>
              </a:solidFill>
              <a:highlight>
                <a:srgbClr val="FFFFFF"/>
              </a:highlight>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n-US" b="1" i="0">
                <a:solidFill>
                  <a:srgbClr val="222222"/>
                </a:solidFill>
                <a:highlight>
                  <a:srgbClr val="FFFFFF"/>
                </a:highlight>
                <a:latin typeface="Arial"/>
                <a:ea typeface="Arial"/>
                <a:cs typeface="Arial"/>
                <a:sym typeface="Arial"/>
              </a:rPr>
              <a:t>Unintentional</a:t>
            </a:r>
            <a:r>
              <a:rPr lang="en-US" b="0" i="0">
                <a:solidFill>
                  <a:srgbClr val="222222"/>
                </a:solidFill>
                <a:highlight>
                  <a:srgbClr val="FFFFFF"/>
                </a:highlight>
                <a:latin typeface="Arial"/>
                <a:ea typeface="Arial"/>
                <a:cs typeface="Arial"/>
                <a:sym typeface="Arial"/>
              </a:rPr>
              <a:t>: Unintentional behavior involves actions that occur due to human error or accidents. This can encompass misconfigurations, accidental data leaks, or actions taken by users who have been tricked by social engineering attacks. Unintentional behavior can be caused by a lack of awareness or insufficient training.</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683" name="Google Shape;3683;p4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1"/>
        <p:cNvGrpSpPr/>
        <p:nvPr/>
      </p:nvGrpSpPr>
      <p:grpSpPr>
        <a:xfrm>
          <a:off x="0" y="0"/>
          <a:ext cx="0" cy="0"/>
          <a:chOff x="0" y="0"/>
          <a:chExt cx="0" cy="0"/>
        </a:xfrm>
      </p:grpSpPr>
      <p:sp>
        <p:nvSpPr>
          <p:cNvPr id="3712" name="Google Shape;3712;p4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3" name="Google Shape;3713;p4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Data Collection:</a:t>
            </a:r>
            <a:r>
              <a:rPr lang="en-US"/>
              <a:t> Gathering relevant data points, such as user behavior, system logs, network traffic, or sensor readings.</a:t>
            </a:r>
            <a:endParaRPr/>
          </a:p>
          <a:p>
            <a:pPr marL="457200" marR="0" lvl="0" indent="-228600" algn="l" rtl="0">
              <a:lnSpc>
                <a:spcPct val="100000"/>
              </a:lnSpc>
              <a:spcBef>
                <a:spcPts val="0"/>
              </a:spcBef>
              <a:spcAft>
                <a:spcPts val="0"/>
              </a:spcAft>
              <a:buClr>
                <a:srgbClr val="000000"/>
              </a:buClr>
              <a:buSzPts val="1400"/>
              <a:buFont typeface="Arial"/>
              <a:buNone/>
            </a:pPr>
            <a:r>
              <a:rPr lang="en-US" b="1"/>
              <a:t>Establishing Baseline:</a:t>
            </a:r>
            <a:r>
              <a:rPr lang="en-US"/>
              <a:t> Defining normal behavior patterns based on historical data and statistical analysis.</a:t>
            </a:r>
            <a:endParaRPr/>
          </a:p>
          <a:p>
            <a:pPr marL="457200" marR="0" lvl="0" indent="-228600" algn="l" rtl="0">
              <a:lnSpc>
                <a:spcPct val="100000"/>
              </a:lnSpc>
              <a:spcBef>
                <a:spcPts val="0"/>
              </a:spcBef>
              <a:spcAft>
                <a:spcPts val="0"/>
              </a:spcAft>
              <a:buClr>
                <a:srgbClr val="000000"/>
              </a:buClr>
              <a:buSzPts val="1400"/>
              <a:buFont typeface="Arial"/>
              <a:buNone/>
            </a:pPr>
            <a:r>
              <a:rPr lang="en-US" b="1"/>
              <a:t>Anomaly Detection:</a:t>
            </a:r>
            <a:r>
              <a:rPr lang="en-US"/>
              <a:t> Identifying data points or patterns that significantly deviate from the established baseline.</a:t>
            </a:r>
            <a:endParaRPr/>
          </a:p>
          <a:p>
            <a:pPr marL="457200" marR="0" lvl="0" indent="-228600" algn="l" rtl="0">
              <a:lnSpc>
                <a:spcPct val="100000"/>
              </a:lnSpc>
              <a:spcBef>
                <a:spcPts val="0"/>
              </a:spcBef>
              <a:spcAft>
                <a:spcPts val="0"/>
              </a:spcAft>
              <a:buClr>
                <a:srgbClr val="000000"/>
              </a:buClr>
              <a:buSzPts val="1400"/>
              <a:buFont typeface="Arial"/>
              <a:buNone/>
            </a:pPr>
            <a:r>
              <a:rPr lang="en-US" b="1"/>
              <a:t>Alert Generation:</a:t>
            </a:r>
            <a:r>
              <a:rPr lang="en-US"/>
              <a:t> Triggering alerts or notifications when anomalous behavior is detected.</a:t>
            </a:r>
            <a:endParaRPr/>
          </a:p>
          <a:p>
            <a:pPr marL="457200" marR="0" lvl="0" indent="-228600" algn="l" rtl="0">
              <a:lnSpc>
                <a:spcPct val="100000"/>
              </a:lnSpc>
              <a:spcBef>
                <a:spcPts val="0"/>
              </a:spcBef>
              <a:spcAft>
                <a:spcPts val="0"/>
              </a:spcAft>
              <a:buClr>
                <a:srgbClr val="000000"/>
              </a:buClr>
              <a:buSzPts val="1400"/>
              <a:buFont typeface="Arial"/>
              <a:buNone/>
            </a:pPr>
            <a:r>
              <a:rPr lang="en-US" b="1"/>
              <a:t>Investigation:</a:t>
            </a:r>
            <a:r>
              <a:rPr lang="en-US"/>
              <a:t> Analyzing the detected anomalies to determine if they pose a threat or require further investigation.</a:t>
            </a:r>
            <a:endParaRPr/>
          </a:p>
        </p:txBody>
      </p:sp>
      <p:sp>
        <p:nvSpPr>
          <p:cNvPr id="3714" name="Google Shape;3714;p4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5" name="Google Shape;389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Applications of ABR</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b="1"/>
              <a:t>Cybersecurity:</a:t>
            </a:r>
            <a:r>
              <a:rPr lang="en-US"/>
              <a:t> Identifying suspicious network traffic, unauthorized access attempts, or insider threats.</a:t>
            </a:r>
            <a:endParaRPr/>
          </a:p>
          <a:p>
            <a:pPr marL="457200" marR="0" lvl="0" indent="-228600" algn="l" rtl="0">
              <a:lnSpc>
                <a:spcPct val="100000"/>
              </a:lnSpc>
              <a:spcBef>
                <a:spcPts val="0"/>
              </a:spcBef>
              <a:spcAft>
                <a:spcPts val="0"/>
              </a:spcAft>
              <a:buClr>
                <a:srgbClr val="000000"/>
              </a:buClr>
              <a:buSzPts val="1400"/>
              <a:buFont typeface="Arial"/>
              <a:buNone/>
            </a:pPr>
            <a:r>
              <a:rPr lang="en-US" b="1"/>
              <a:t>Fraud Detection:</a:t>
            </a:r>
            <a:r>
              <a:rPr lang="en-US"/>
              <a:t> Detecting fraudulent transactions, credit card fraud, or insurance claims.</a:t>
            </a:r>
            <a:endParaRPr/>
          </a:p>
          <a:p>
            <a:pPr marL="457200" marR="0" lvl="0" indent="-228600" algn="l" rtl="0">
              <a:lnSpc>
                <a:spcPct val="100000"/>
              </a:lnSpc>
              <a:spcBef>
                <a:spcPts val="0"/>
              </a:spcBef>
              <a:spcAft>
                <a:spcPts val="0"/>
              </a:spcAft>
              <a:buClr>
                <a:srgbClr val="000000"/>
              </a:buClr>
              <a:buSzPts val="1400"/>
              <a:buFont typeface="Arial"/>
              <a:buNone/>
            </a:pPr>
            <a:r>
              <a:rPr lang="en-US" b="1"/>
              <a:t>Intrusion Detection Systems (IDS):</a:t>
            </a:r>
            <a:r>
              <a:rPr lang="en-US"/>
              <a:t> Identifying unauthorized access to computer systems or networks.</a:t>
            </a:r>
            <a:endParaRPr/>
          </a:p>
          <a:p>
            <a:pPr marL="457200" marR="0" lvl="0" indent="-228600" algn="l" rtl="0">
              <a:lnSpc>
                <a:spcPct val="100000"/>
              </a:lnSpc>
              <a:spcBef>
                <a:spcPts val="0"/>
              </a:spcBef>
              <a:spcAft>
                <a:spcPts val="0"/>
              </a:spcAft>
              <a:buClr>
                <a:srgbClr val="000000"/>
              </a:buClr>
              <a:buSzPts val="1400"/>
              <a:buFont typeface="Arial"/>
              <a:buNone/>
            </a:pPr>
            <a:r>
              <a:rPr lang="en-US" b="1"/>
              <a:t>Network Security:</a:t>
            </a:r>
            <a:r>
              <a:rPr lang="en-US"/>
              <a:t> Detecting anomalies in network traffic patterns to identify potential attacks.</a:t>
            </a:r>
            <a:endParaRPr/>
          </a:p>
          <a:p>
            <a:pPr marL="457200" marR="0" lvl="0" indent="-228600" algn="l" rtl="0">
              <a:lnSpc>
                <a:spcPct val="100000"/>
              </a:lnSpc>
              <a:spcBef>
                <a:spcPts val="0"/>
              </a:spcBef>
              <a:spcAft>
                <a:spcPts val="0"/>
              </a:spcAft>
              <a:buClr>
                <a:srgbClr val="000000"/>
              </a:buClr>
              <a:buSzPts val="1400"/>
              <a:buFont typeface="Arial"/>
              <a:buNone/>
            </a:pPr>
            <a:r>
              <a:rPr lang="en-US" b="1"/>
              <a:t>Industrial Control Systems (ICS):</a:t>
            </a:r>
            <a:r>
              <a:rPr lang="en-US"/>
              <a:t> Monitoring equipment behavior for signs of malfunction or cyber attacks.</a:t>
            </a:r>
            <a:endParaRPr/>
          </a:p>
          <a:p>
            <a:pPr marL="457200" marR="0" lvl="0" indent="-228600" algn="l" rtl="0">
              <a:lnSpc>
                <a:spcPct val="100000"/>
              </a:lnSpc>
              <a:spcBef>
                <a:spcPts val="0"/>
              </a:spcBef>
              <a:spcAft>
                <a:spcPts val="0"/>
              </a:spcAft>
              <a:buClr>
                <a:srgbClr val="000000"/>
              </a:buClr>
              <a:buSzPts val="1400"/>
              <a:buFont typeface="Arial"/>
              <a:buNone/>
            </a:pPr>
            <a:r>
              <a:rPr lang="en-US" b="1"/>
              <a:t>Financial Markets:</a:t>
            </a:r>
            <a:r>
              <a:rPr lang="en-US"/>
              <a:t> Identifying unusual trading patterns or market anomalies.</a:t>
            </a:r>
            <a:endParaRPr/>
          </a:p>
        </p:txBody>
      </p:sp>
      <p:sp>
        <p:nvSpPr>
          <p:cNvPr id="3896" name="Google Shape;3896;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5"/>
        <p:cNvGrpSpPr/>
        <p:nvPr/>
      </p:nvGrpSpPr>
      <p:grpSpPr>
        <a:xfrm>
          <a:off x="0" y="0"/>
          <a:ext cx="0" cy="0"/>
          <a:chOff x="0" y="0"/>
          <a:chExt cx="0" cy="0"/>
        </a:xfrm>
      </p:grpSpPr>
      <p:sp>
        <p:nvSpPr>
          <p:cNvPr id="3926" name="Google Shape;3926;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7" name="Google Shape;3927;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3"/>
        <p:cNvGrpSpPr/>
        <p:nvPr/>
      </p:nvGrpSpPr>
      <p:grpSpPr>
        <a:xfrm>
          <a:off x="0" y="0"/>
          <a:ext cx="0" cy="0"/>
          <a:chOff x="0" y="0"/>
          <a:chExt cx="0" cy="0"/>
        </a:xfrm>
      </p:grpSpPr>
      <p:sp>
        <p:nvSpPr>
          <p:cNvPr id="3974" name="Google Shape;397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5" name="Google Shape;397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Challenges in Anomalous Behavior Recognition:</a:t>
            </a:r>
            <a:endParaRPr/>
          </a:p>
          <a:p>
            <a:pPr marL="457200" lvl="0" indent="-228600" algn="l" rtl="0">
              <a:lnSpc>
                <a:spcPct val="100000"/>
              </a:lnSpc>
              <a:spcBef>
                <a:spcPts val="0"/>
              </a:spcBef>
              <a:spcAft>
                <a:spcPts val="0"/>
              </a:spcAft>
              <a:buSzPts val="1400"/>
              <a:buFont typeface="Arial"/>
              <a:buChar char="•"/>
            </a:pPr>
            <a:r>
              <a:rPr lang="en-US" b="1"/>
              <a:t>Defining Normal Behavior:</a:t>
            </a:r>
            <a:r>
              <a:rPr lang="en-US"/>
              <a:t> Determining what constitutes normal behavior can be complex, especially in dynamic environments.</a:t>
            </a:r>
            <a:endParaRPr/>
          </a:p>
          <a:p>
            <a:pPr marL="457200" lvl="0" indent="-228600" algn="l" rtl="0">
              <a:lnSpc>
                <a:spcPct val="100000"/>
              </a:lnSpc>
              <a:spcBef>
                <a:spcPts val="0"/>
              </a:spcBef>
              <a:spcAft>
                <a:spcPts val="0"/>
              </a:spcAft>
              <a:buSzPts val="1400"/>
              <a:buFont typeface="Arial"/>
              <a:buChar char="•"/>
            </a:pPr>
            <a:r>
              <a:rPr lang="en-US" b="1"/>
              <a:t>False Positives and Negatives:</a:t>
            </a:r>
            <a:r>
              <a:rPr lang="en-US"/>
              <a:t> Balancing sensitivity and specificity to avoid generating too many false alarms or missing critical anomalies.</a:t>
            </a:r>
            <a:endParaRPr/>
          </a:p>
          <a:p>
            <a:pPr marL="457200" lvl="0" indent="-228600" algn="l" rtl="0">
              <a:lnSpc>
                <a:spcPct val="100000"/>
              </a:lnSpc>
              <a:spcBef>
                <a:spcPts val="0"/>
              </a:spcBef>
              <a:spcAft>
                <a:spcPts val="0"/>
              </a:spcAft>
              <a:buSzPts val="1400"/>
              <a:buFont typeface="Arial"/>
              <a:buChar char="•"/>
            </a:pPr>
            <a:r>
              <a:rPr lang="en-US" b="1"/>
              <a:t>Evolving Threats:</a:t>
            </a:r>
            <a:r>
              <a:rPr lang="en-US"/>
              <a:t> Adapting to new and emerging threats that may exhibit previously unseen behavior patterns.</a:t>
            </a:r>
            <a:endParaRPr/>
          </a:p>
          <a:p>
            <a:pPr marL="457200" lvl="0" indent="-228600" algn="l" rtl="0">
              <a:lnSpc>
                <a:spcPct val="100000"/>
              </a:lnSpc>
              <a:spcBef>
                <a:spcPts val="0"/>
              </a:spcBef>
              <a:spcAft>
                <a:spcPts val="0"/>
              </a:spcAft>
              <a:buSzPts val="1400"/>
              <a:buFont typeface="Arial"/>
              <a:buChar char="•"/>
            </a:pPr>
            <a:r>
              <a:rPr lang="en-US" b="1"/>
              <a:t>Data Volume:</a:t>
            </a:r>
            <a:r>
              <a:rPr lang="en-US"/>
              <a:t> Processing and analyzing large volumes of data can be computationally intensive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976" name="Google Shape;397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 change management policy guides how changes to IT systems and processes are proposed, reviewed, and implemented to minimize disruptions and reduce risks. It requires formal approval and post-implementation monitoring to ensure system stability and security. These policies facilitate the adoption of new technologies, processes, or organizational changes, while ensuring alignment with strategic objectives.</a:t>
            </a:r>
            <a:endParaRPr/>
          </a:p>
          <a:p>
            <a:pPr marL="0" lvl="0" indent="0" algn="l" rtl="0">
              <a:lnSpc>
                <a:spcPct val="100000"/>
              </a:lnSpc>
              <a:spcBef>
                <a:spcPts val="0"/>
              </a:spcBef>
              <a:spcAft>
                <a:spcPts val="0"/>
              </a:spcAft>
              <a:buSzPts val="1400"/>
              <a:buNone/>
            </a:pPr>
            <a:endParaRPr/>
          </a:p>
        </p:txBody>
      </p:sp>
      <p:sp>
        <p:nvSpPr>
          <p:cNvPr id="322" name="Google Shape;322;p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0"/>
        <p:cNvGrpSpPr/>
        <p:nvPr/>
      </p:nvGrpSpPr>
      <p:grpSpPr>
        <a:xfrm>
          <a:off x="0" y="0"/>
          <a:ext cx="0" cy="0"/>
          <a:chOff x="0" y="0"/>
          <a:chExt cx="0" cy="0"/>
        </a:xfrm>
      </p:grpSpPr>
      <p:sp>
        <p:nvSpPr>
          <p:cNvPr id="4001" name="Google Shape;4001;p4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2" name="Google Shape;4002;p4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5"/>
        <p:cNvGrpSpPr/>
        <p:nvPr/>
      </p:nvGrpSpPr>
      <p:grpSpPr>
        <a:xfrm>
          <a:off x="0" y="0"/>
          <a:ext cx="0" cy="0"/>
          <a:chOff x="0" y="0"/>
          <a:chExt cx="0" cy="0"/>
        </a:xfrm>
      </p:grpSpPr>
      <p:sp>
        <p:nvSpPr>
          <p:cNvPr id="4006" name="Google Shape;4006;p4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7" name="Google Shape;4007;p4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User guidance and training are crucial elements of a strong cybersecurity strategy. </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Empowering employees with knowledge and awareness allows organizations to significantly reduce the risk of cyberattacks.</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User guidance and training empower employees to participate actively in organizational security.</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These elements include policy/handbooks, situational awareness, insider threats, password management, removable media and cables, social engineering, operational security, and working in a hybrid/remote working role</a:t>
            </a:r>
            <a:endParaRPr/>
          </a:p>
          <a:p>
            <a:pPr marL="88900" lvl="0" indent="-88900" algn="l" rtl="0">
              <a:lnSpc>
                <a:spcPct val="115000"/>
              </a:lnSpc>
              <a:spcBef>
                <a:spcPts val="0"/>
              </a:spcBef>
              <a:spcAft>
                <a:spcPts val="0"/>
              </a:spcAft>
              <a:buClr>
                <a:srgbClr val="3F3F3F"/>
              </a:buClr>
              <a:buSzPts val="2200"/>
              <a:buNone/>
            </a:pPr>
            <a:endParaRPr/>
          </a:p>
        </p:txBody>
      </p:sp>
      <p:sp>
        <p:nvSpPr>
          <p:cNvPr id="4008" name="Google Shape;4008;p4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231</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5"/>
        <p:cNvGrpSpPr/>
        <p:nvPr/>
      </p:nvGrpSpPr>
      <p:grpSpPr>
        <a:xfrm>
          <a:off x="0" y="0"/>
          <a:ext cx="0" cy="0"/>
          <a:chOff x="0" y="0"/>
          <a:chExt cx="0" cy="0"/>
        </a:xfrm>
      </p:grpSpPr>
      <p:sp>
        <p:nvSpPr>
          <p:cNvPr id="4016" name="Google Shape;401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7" name="Google Shape;401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Elements of User Training</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Policy/handbooks</a:t>
            </a:r>
            <a:r>
              <a:rPr lang="en-US" b="0" i="0">
                <a:solidFill>
                  <a:srgbClr val="222222"/>
                </a:solidFill>
                <a:highlight>
                  <a:srgbClr val="FFFFFF"/>
                </a:highlight>
                <a:latin typeface="Arial"/>
                <a:ea typeface="Arial"/>
                <a:cs typeface="Arial"/>
                <a:sym typeface="Arial"/>
              </a:rPr>
              <a:t>: Clear and comprehensive policies and handbooks are an essential part of user awareness training. These might include standard operating procedures, acceptable use policies, security protocols, or the consequences of non-compliance. Effective policies should be regularly reviewed, updated, and communicated to all staff to ensure ongoing adherence to the policy.</a:t>
            </a:r>
            <a:endParaRPr/>
          </a:p>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Situational awareness</a:t>
            </a:r>
            <a:r>
              <a:rPr lang="en-US" b="0" i="0">
                <a:solidFill>
                  <a:srgbClr val="222222"/>
                </a:solidFill>
                <a:highlight>
                  <a:srgbClr val="FFFFFF"/>
                </a:highlight>
                <a:latin typeface="Arial"/>
                <a:ea typeface="Arial"/>
                <a:cs typeface="Arial"/>
                <a:sym typeface="Arial"/>
              </a:rPr>
              <a:t>: Situational awareness is about identifying potential threats and vulnerabilities, understanding the consequences of actions, and making informed decisions to minimize risks. Consistent training can improve users’ capacity to maintain a heightened state of situational awareness and equip them with the skills necessary to avoid cyberattacks.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018" name="Google Shape;401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p:cNvGrpSpPr/>
        <p:nvPr/>
      </p:nvGrpSpPr>
      <p:grpSpPr>
        <a:xfrm>
          <a:off x="0" y="0"/>
          <a:ext cx="0" cy="0"/>
          <a:chOff x="0" y="0"/>
          <a:chExt cx="0" cy="0"/>
        </a:xfrm>
      </p:grpSpPr>
      <p:sp>
        <p:nvSpPr>
          <p:cNvPr id="4041" name="Google Shape;4041;p4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2" name="Google Shape;4042;p4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Elements of User Training</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Insider threat</a:t>
            </a:r>
            <a:r>
              <a:rPr lang="en-US" b="0" i="0">
                <a:solidFill>
                  <a:srgbClr val="222222"/>
                </a:solidFill>
                <a:highlight>
                  <a:srgbClr val="FFFFFF"/>
                </a:highlight>
                <a:latin typeface="Arial"/>
                <a:ea typeface="Arial"/>
                <a:cs typeface="Arial"/>
                <a:sym typeface="Arial"/>
              </a:rPr>
              <a:t>: Insider threats can be among the most challenging to detect and mitigate. User training should include education about the types of insider threats that they may encounter, such as malicious insiders and unwitting accomplices. By fostering a culture of trust and vigilance, organizations can better prepare their workforce to identify and report suspicious behavior.</a:t>
            </a:r>
            <a:endParaRPr/>
          </a:p>
          <a:p>
            <a:pPr marL="457200" lvl="0" indent="-139700" algn="l" rtl="0">
              <a:lnSpc>
                <a:spcPct val="100000"/>
              </a:lnSpc>
              <a:spcBef>
                <a:spcPts val="0"/>
              </a:spcBef>
              <a:spcAft>
                <a:spcPts val="0"/>
              </a:spcAft>
              <a:buSzPts val="1400"/>
              <a:buFont typeface="Arial"/>
              <a:buNone/>
            </a:pPr>
            <a:endParaRPr b="0" i="0">
              <a:solidFill>
                <a:srgbClr val="222222"/>
              </a:solidFill>
              <a:highlight>
                <a:srgbClr val="FFFFFF"/>
              </a:highlight>
              <a:latin typeface="Arial"/>
              <a:ea typeface="Arial"/>
              <a:cs typeface="Arial"/>
              <a:sym typeface="Arial"/>
            </a:endParaRPr>
          </a:p>
          <a:p>
            <a:pPr marL="457200" lvl="0" indent="-228600" algn="l" rtl="0">
              <a:lnSpc>
                <a:spcPct val="100000"/>
              </a:lnSpc>
              <a:spcBef>
                <a:spcPts val="0"/>
              </a:spcBef>
              <a:spcAft>
                <a:spcPts val="0"/>
              </a:spcAft>
              <a:buSzPts val="1400"/>
              <a:buFont typeface="Arial"/>
              <a:buChar char="•"/>
            </a:pPr>
            <a:r>
              <a:rPr lang="en-US" b="1"/>
              <a:t>Password Management</a:t>
            </a:r>
            <a:r>
              <a:rPr lang="en-US"/>
              <a:t>-</a:t>
            </a:r>
            <a:r>
              <a:rPr lang="en-US" sz="1200">
                <a:solidFill>
                  <a:srgbClr val="3F3F3F"/>
                </a:solidFill>
                <a:latin typeface="Open Sans"/>
                <a:ea typeface="Open Sans"/>
                <a:cs typeface="Open Sans"/>
                <a:sym typeface="Open Sans"/>
              </a:rPr>
              <a:t>Password management involves using strong, unique passwords for different services and applications to ensure ongoing security. Strong passwords typically include uppercase and lowercase letters, numbers, and special characters.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043" name="Google Shape;4043;p4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p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5" name="Google Shape;4065;p4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Elements of User Training</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Social Engineering-Social engineering attacks prey on human psychology. Training should educate users about common social engineering tactics, such as phishing emails, smishing, or vishing (voice phishing over the phone). Simulated phishing exercises can help users develop resistance to these deceptive strategies</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Removable media and Cables-Removable media and cables pose a potential security risk, as these can be vectors for malware or data leakage. User guidance should emphasise the importance of scanning removable media for threats and avoiding unknown devices, such as USB cables left on your desk or sent unexpectedly through the post.</a:t>
            </a:r>
            <a:endParaRPr/>
          </a:p>
        </p:txBody>
      </p:sp>
      <p:sp>
        <p:nvSpPr>
          <p:cNvPr id="4066" name="Google Shape;4066;p4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6"/>
        <p:cNvGrpSpPr/>
        <p:nvPr/>
      </p:nvGrpSpPr>
      <p:grpSpPr>
        <a:xfrm>
          <a:off x="0" y="0"/>
          <a:ext cx="0" cy="0"/>
          <a:chOff x="0" y="0"/>
          <a:chExt cx="0" cy="0"/>
        </a:xfrm>
      </p:grpSpPr>
      <p:sp>
        <p:nvSpPr>
          <p:cNvPr id="4087" name="Google Shape;4087;p4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8" name="Google Shape;4088;p4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Operational Security-</a:t>
            </a:r>
            <a:r>
              <a:rPr lang="en-US" sz="1200">
                <a:solidFill>
                  <a:srgbClr val="3F3F3F"/>
                </a:solidFill>
                <a:latin typeface="Open Sans"/>
                <a:ea typeface="Open Sans"/>
                <a:cs typeface="Open Sans"/>
                <a:sym typeface="Open Sans"/>
              </a:rPr>
              <a:t>Operational security involves securing day-to-day activities, such as communication, data encryption, and incident reporting to protect sensitive information from unauthorized access. Training should cover best practices for maintaining OpSec in diverse work environments.</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Hybrid/Remote work environment</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The shift to hybrid and remote work setups has introduced several new security challenges for organizations. It's important to provide thorough training for employees to address these challenges, such as securing home networks and using public Wi-Fi for work tasks.</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089" name="Google Shape;4089;p4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9"/>
        <p:cNvGrpSpPr/>
        <p:nvPr/>
      </p:nvGrpSpPr>
      <p:grpSpPr>
        <a:xfrm>
          <a:off x="0" y="0"/>
          <a:ext cx="0" cy="0"/>
          <a:chOff x="0" y="0"/>
          <a:chExt cx="0" cy="0"/>
        </a:xfrm>
      </p:grpSpPr>
      <p:sp>
        <p:nvSpPr>
          <p:cNvPr id="4110" name="Google Shape;4110;p4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1" name="Google Shape;4111;p4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Virtual Private Network-Virtual private networks (VPNs) are another crucial element in remote work security. A VPN encrypts the Internet connection, making it more difficult for attackers to intercept data. Employees should be trained to set up and use a VPN while working remotely to ensure a secure connection to the organization’s network</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112" name="Google Shape;4112;p4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p4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6" name="Google Shape;4126;p4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p4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1" name="Google Shape;4131;p4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Organizations should have reporting and monitoring processes for security training. </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This helps assess effectiveness, track training completion, and ensure employee engagement in security measures.</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600" b="0" i="0">
                <a:solidFill>
                  <a:srgbClr val="222222"/>
                </a:solidFill>
                <a:highlight>
                  <a:srgbClr val="FFFFFF"/>
                </a:highlight>
                <a:latin typeface="Arial"/>
                <a:ea typeface="Arial"/>
                <a:cs typeface="Arial"/>
                <a:sym typeface="Arial"/>
              </a:rPr>
              <a:t> </a:t>
            </a:r>
            <a:r>
              <a:rPr lang="en-US" sz="1200">
                <a:solidFill>
                  <a:srgbClr val="3F3F3F"/>
                </a:solidFill>
                <a:latin typeface="Open Sans"/>
                <a:ea typeface="Open Sans"/>
                <a:cs typeface="Open Sans"/>
                <a:sym typeface="Open Sans"/>
              </a:rPr>
              <a:t>There needs to be a well-defined plan in place to help you create and evaluate the training program, ensuring that it achieves its intended goals</a:t>
            </a:r>
            <a:endParaRPr/>
          </a:p>
          <a:p>
            <a:pPr marL="88900" lvl="0" indent="-88900" algn="l" rtl="0">
              <a:lnSpc>
                <a:spcPct val="115000"/>
              </a:lnSpc>
              <a:spcBef>
                <a:spcPts val="0"/>
              </a:spcBef>
              <a:spcAft>
                <a:spcPts val="0"/>
              </a:spcAft>
              <a:buClr>
                <a:srgbClr val="3F3F3F"/>
              </a:buClr>
              <a:buSzPts val="2200"/>
              <a:buNone/>
            </a:pPr>
            <a:endParaRPr/>
          </a:p>
        </p:txBody>
      </p:sp>
      <p:sp>
        <p:nvSpPr>
          <p:cNvPr id="4132" name="Google Shape;4132;p4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238</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9"/>
        <p:cNvGrpSpPr/>
        <p:nvPr/>
      </p:nvGrpSpPr>
      <p:grpSpPr>
        <a:xfrm>
          <a:off x="0" y="0"/>
          <a:ext cx="0" cy="0"/>
          <a:chOff x="0" y="0"/>
          <a:chExt cx="0" cy="0"/>
        </a:xfrm>
      </p:grpSpPr>
      <p:sp>
        <p:nvSpPr>
          <p:cNvPr id="4140" name="Google Shape;4140;p4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1" name="Google Shape;4141;p4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2"/>
        <p:cNvGrpSpPr/>
        <p:nvPr/>
      </p:nvGrpSpPr>
      <p:grpSpPr>
        <a:xfrm>
          <a:off x="0" y="0"/>
          <a:ext cx="0" cy="0"/>
          <a:chOff x="0" y="0"/>
          <a:chExt cx="0" cy="0"/>
        </a:xfrm>
      </p:grpSpPr>
      <p:sp>
        <p:nvSpPr>
          <p:cNvPr id="4173" name="Google Shape;4173;p4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4" name="Google Shape;4174;p4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Goals/Needs-</a:t>
            </a:r>
            <a:r>
              <a:rPr lang="en-US" sz="1200">
                <a:solidFill>
                  <a:srgbClr val="3F3F3F"/>
                </a:solidFill>
                <a:latin typeface="Open Sans"/>
                <a:ea typeface="Open Sans"/>
                <a:cs typeface="Open Sans"/>
                <a:sym typeface="Open Sans"/>
              </a:rPr>
              <a:t>The initial phase of a new training course requires key stakeholders to review specific areas of security awareness training to be addressed in each session</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Develop-</a:t>
            </a:r>
            <a:r>
              <a:rPr lang="en-US" sz="1200">
                <a:solidFill>
                  <a:srgbClr val="3F3F3F"/>
                </a:solidFill>
                <a:latin typeface="Open Sans"/>
                <a:ea typeface="Open Sans"/>
                <a:cs typeface="Open Sans"/>
                <a:sym typeface="Open Sans"/>
              </a:rPr>
              <a:t>A decision is made about the type of training material to be used, such as classroom handouts, lab exercises, or online simulations. </a:t>
            </a: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Delivery-Stakeholders must decide on the delivery method - virtual via Zoom, classroom-based with handouts and lectures, or computer-based training using simulations or gamification.</a:t>
            </a: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a:t>Feedback-</a:t>
            </a:r>
            <a:r>
              <a:rPr lang="en-US" sz="1200">
                <a:solidFill>
                  <a:srgbClr val="3F3F3F"/>
                </a:solidFill>
                <a:latin typeface="Open Sans"/>
                <a:ea typeface="Open Sans"/>
                <a:cs typeface="Open Sans"/>
                <a:sym typeface="Open Sans"/>
              </a:rPr>
              <a:t>The feedback stage comes after the training has been completed. Participants will evaluate the course. Did it meet the goals? What adjustments need to be made?</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a:t>Monitor-</a:t>
            </a:r>
            <a:r>
              <a:rPr lang="en-US" sz="1200">
                <a:solidFill>
                  <a:srgbClr val="3F3F3F"/>
                </a:solidFill>
                <a:latin typeface="Open Sans"/>
                <a:ea typeface="Open Sans"/>
                <a:cs typeface="Open Sans"/>
                <a:sym typeface="Open Sans"/>
              </a:rPr>
              <a:t>Tracking completion rates for security awareness training is essential during this phase, serving as a key measure of employee engagement and training compliance</a:t>
            </a:r>
            <a:endParaRPr/>
          </a:p>
        </p:txBody>
      </p:sp>
      <p:sp>
        <p:nvSpPr>
          <p:cNvPr id="4175" name="Google Shape;4175;p4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240</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6"/>
        <p:cNvGrpSpPr/>
        <p:nvPr/>
      </p:nvGrpSpPr>
      <p:grpSpPr>
        <a:xfrm>
          <a:off x="0" y="0"/>
          <a:ext cx="0" cy="0"/>
          <a:chOff x="0" y="0"/>
          <a:chExt cx="0" cy="0"/>
        </a:xfrm>
      </p:grpSpPr>
      <p:sp>
        <p:nvSpPr>
          <p:cNvPr id="4197" name="Google Shape;4197;p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8" name="Google Shape;4198;p4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When we deliver security awareness training, we need to measure how effective the training has been.</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Measuring the effectiveness of cybersecurity training is crucial to ensure that employees are equipped to protect the organisation.</a:t>
            </a:r>
            <a:endParaRPr/>
          </a:p>
          <a:p>
            <a:pPr marL="88900" lvl="0" indent="-88900" algn="l" rtl="0">
              <a:lnSpc>
                <a:spcPct val="115000"/>
              </a:lnSpc>
              <a:spcBef>
                <a:spcPts val="0"/>
              </a:spcBef>
              <a:spcAft>
                <a:spcPts val="0"/>
              </a:spcAft>
              <a:buClr>
                <a:srgbClr val="3F3F3F"/>
              </a:buClr>
              <a:buSzPts val="2200"/>
              <a:buNone/>
            </a:pPr>
            <a:endParaRPr sz="120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By carefully evaluating the effectiveness of cybersecurity training and making necessary adjustments, organizations can significantly enhance their overall security posture.</a:t>
            </a:r>
            <a:endParaRPr/>
          </a:p>
          <a:p>
            <a:pPr marL="88900" lvl="0" indent="-88900" algn="l" rtl="0">
              <a:lnSpc>
                <a:spcPct val="115000"/>
              </a:lnSpc>
              <a:spcBef>
                <a:spcPts val="0"/>
              </a:spcBef>
              <a:spcAft>
                <a:spcPts val="0"/>
              </a:spcAft>
              <a:buClr>
                <a:srgbClr val="3F3F3F"/>
              </a:buClr>
              <a:buSzPts val="2200"/>
              <a:buNone/>
            </a:pPr>
            <a:endParaRPr/>
          </a:p>
        </p:txBody>
      </p:sp>
      <p:sp>
        <p:nvSpPr>
          <p:cNvPr id="4199" name="Google Shape;4199;p4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241</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4"/>
        <p:cNvGrpSpPr/>
        <p:nvPr/>
      </p:nvGrpSpPr>
      <p:grpSpPr>
        <a:xfrm>
          <a:off x="0" y="0"/>
          <a:ext cx="0" cy="0"/>
          <a:chOff x="0" y="0"/>
          <a:chExt cx="0" cy="0"/>
        </a:xfrm>
      </p:grpSpPr>
      <p:sp>
        <p:nvSpPr>
          <p:cNvPr id="4205" name="Google Shape;4205;p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6" name="Google Shape;4206;p2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Initial</a:t>
            </a:r>
            <a:r>
              <a:rPr lang="en-US" b="0" i="0">
                <a:solidFill>
                  <a:srgbClr val="222222"/>
                </a:solidFill>
                <a:highlight>
                  <a:srgbClr val="FFFFFF"/>
                </a:highlight>
                <a:latin typeface="Arial"/>
                <a:ea typeface="Arial"/>
                <a:cs typeface="Arial"/>
                <a:sym typeface="Arial"/>
              </a:rPr>
              <a:t>: We can measure the initial effectiveness of the security awareness training by reviewing business operations—for example, how many times an account was breached via a phishing scam or other attack and whether and to what extent that number has dropped following the training.</a:t>
            </a:r>
            <a:endParaRPr/>
          </a:p>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Recurring</a:t>
            </a:r>
            <a:r>
              <a:rPr lang="en-US" b="0" i="0">
                <a:solidFill>
                  <a:srgbClr val="222222"/>
                </a:solidFill>
                <a:highlight>
                  <a:srgbClr val="FFFFFF"/>
                </a:highlight>
                <a:latin typeface="Arial"/>
                <a:ea typeface="Arial"/>
                <a:cs typeface="Arial"/>
                <a:sym typeface="Arial"/>
              </a:rPr>
              <a:t>: We need to assess whether, six months following our initial training, there’s an increase in security incidents, possibly due to users becoming complacent. Should this be the case, it will be necessary to re-conduct the security awareness training to reeducate end users.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207" name="Google Shape;4207;p2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p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9" name="Google Shape;4229;p4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88900" lvl="0" indent="-88900" algn="l" rtl="0">
              <a:lnSpc>
                <a:spcPct val="115000"/>
              </a:lnSpc>
              <a:spcBef>
                <a:spcPts val="0"/>
              </a:spcBef>
              <a:spcAft>
                <a:spcPts val="0"/>
              </a:spcAft>
              <a:buClr>
                <a:srgbClr val="3F3F3F"/>
              </a:buClr>
              <a:buSzPts val="2200"/>
              <a:buNone/>
            </a:pPr>
            <a:r>
              <a:rPr lang="en-US" sz="1200">
                <a:solidFill>
                  <a:srgbClr val="3F3F3F"/>
                </a:solidFill>
                <a:latin typeface="Open Sans"/>
                <a:ea typeface="Open Sans"/>
                <a:cs typeface="Open Sans"/>
                <a:sym typeface="Open Sans"/>
              </a:rPr>
              <a:t>During development, it's important to identify objectives, define scope, and set measurable goals. Create a detailed project plan, identify stakeholders, and define their roles.Develop training materials, simulations, and monitoring mechanisms tailored to the organization's cybersecurity needs.</a:t>
            </a:r>
            <a:endParaRPr/>
          </a:p>
          <a:p>
            <a:pPr marL="88900" lvl="0" indent="-88900" algn="l" rtl="0">
              <a:lnSpc>
                <a:spcPct val="115000"/>
              </a:lnSpc>
              <a:spcBef>
                <a:spcPts val="0"/>
              </a:spcBef>
              <a:spcAft>
                <a:spcPts val="0"/>
              </a:spcAft>
              <a:buClr>
                <a:srgbClr val="3F3F3F"/>
              </a:buClr>
              <a:buSzPts val="2200"/>
              <a:buNone/>
            </a:pPr>
            <a:endParaRPr/>
          </a:p>
        </p:txBody>
      </p:sp>
      <p:sp>
        <p:nvSpPr>
          <p:cNvPr id="4230" name="Google Shape;4230;p4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243</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6"/>
        <p:cNvGrpSpPr/>
        <p:nvPr/>
      </p:nvGrpSpPr>
      <p:grpSpPr>
        <a:xfrm>
          <a:off x="0" y="0"/>
          <a:ext cx="0" cy="0"/>
          <a:chOff x="0" y="0"/>
          <a:chExt cx="0" cy="0"/>
        </a:xfrm>
      </p:grpSpPr>
      <p:sp>
        <p:nvSpPr>
          <p:cNvPr id="4237" name="Google Shape;4237;p4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8" name="Google Shape;4238;p4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88900" lvl="0" indent="-88900" algn="l" rtl="0">
              <a:lnSpc>
                <a:spcPct val="115000"/>
              </a:lnSpc>
              <a:spcBef>
                <a:spcPts val="0"/>
              </a:spcBef>
              <a:spcAft>
                <a:spcPts val="0"/>
              </a:spcAft>
              <a:buClr>
                <a:srgbClr val="3F3F3F"/>
              </a:buClr>
              <a:buSzPts val="2200"/>
              <a:buNone/>
            </a:pPr>
            <a:r>
              <a:rPr lang="en-US" sz="1200" b="0" i="0">
                <a:solidFill>
                  <a:srgbClr val="1C1C1C"/>
                </a:solidFill>
                <a:highlight>
                  <a:srgbClr val="FFFFFF"/>
                </a:highlight>
                <a:latin typeface="Inter"/>
                <a:ea typeface="Inter"/>
                <a:cs typeface="Inter"/>
                <a:sym typeface="Inter"/>
              </a:rPr>
              <a:t>Creating security awareness training materials is critical, but successful delivery is equally important. Delivery turns knowledge into action, fostering a culture of security. This involves rolling out training modules, using monitoring tools, and conducting simulated attacks. Real-time monitoring is essential, tracking user engagement, incident reports, and simulated attack success rates. Any identified gaps should be promptly addressed, and the program adjusted as needed.</a:t>
            </a:r>
            <a:endParaRPr sz="1050">
              <a:solidFill>
                <a:srgbClr val="3F3F3F"/>
              </a:solidFill>
              <a:latin typeface="Open Sans"/>
              <a:ea typeface="Open Sans"/>
              <a:cs typeface="Open Sans"/>
              <a:sym typeface="Open Sans"/>
            </a:endParaRPr>
          </a:p>
          <a:p>
            <a:pPr marL="88900" lvl="0" indent="-88900" algn="l" rtl="0">
              <a:lnSpc>
                <a:spcPct val="115000"/>
              </a:lnSpc>
              <a:spcBef>
                <a:spcPts val="0"/>
              </a:spcBef>
              <a:spcAft>
                <a:spcPts val="0"/>
              </a:spcAft>
              <a:buClr>
                <a:srgbClr val="3F3F3F"/>
              </a:buClr>
              <a:buSzPts val="2200"/>
              <a:buNone/>
            </a:pPr>
            <a:endParaRPr/>
          </a:p>
        </p:txBody>
      </p:sp>
      <p:sp>
        <p:nvSpPr>
          <p:cNvPr id="4239" name="Google Shape;4239;p4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244</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4"/>
        <p:cNvGrpSpPr/>
        <p:nvPr/>
      </p:nvGrpSpPr>
      <p:grpSpPr>
        <a:xfrm>
          <a:off x="0" y="0"/>
          <a:ext cx="0" cy="0"/>
          <a:chOff x="0" y="0"/>
          <a:chExt cx="0" cy="0"/>
        </a:xfrm>
      </p:grpSpPr>
      <p:sp>
        <p:nvSpPr>
          <p:cNvPr id="4245" name="Google Shape;4245;p4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6" name="Google Shape;4246;p4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Customized Delivery Methods</a:t>
            </a:r>
            <a:r>
              <a:rPr lang="en-US"/>
              <a:t>-Effective execution begins with the right delivery methods. Consider your workforce’s preferences and needs. While some employees may respond well to in-person training, others may prefer online modules or a combination of both. Tailor your approach to ensure maximum engagement.</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b="1"/>
              <a:t>Launch with enthusiasm</a:t>
            </a:r>
            <a:r>
              <a:rPr lang="en-US"/>
              <a:t>-</a:t>
            </a:r>
            <a:r>
              <a:rPr lang="en-US" b="0" i="0">
                <a:solidFill>
                  <a:srgbClr val="222222"/>
                </a:solidFill>
                <a:highlight>
                  <a:srgbClr val="FFFFFF"/>
                </a:highlight>
                <a:latin typeface="Arial"/>
                <a:ea typeface="Arial"/>
                <a:cs typeface="Arial"/>
                <a:sym typeface="Arial"/>
              </a:rPr>
              <a:t>The launch of your security awareness training should generate enthusiasm. Create a buzz within the organization by emphasizing the importance of cybersecurity and the benefits of the training, and engage senior leadership to communicate their commitment to security, setting the tone for the entire workforce.</a:t>
            </a:r>
            <a:endParaRPr/>
          </a:p>
          <a:p>
            <a:pPr marL="457200" marR="0" lvl="0" indent="-228600" algn="l" rtl="0">
              <a:lnSpc>
                <a:spcPct val="100000"/>
              </a:lnSpc>
              <a:spcBef>
                <a:spcPts val="0"/>
              </a:spcBef>
              <a:spcAft>
                <a:spcPts val="0"/>
              </a:spcAft>
              <a:buClr>
                <a:srgbClr val="000000"/>
              </a:buClr>
              <a:buSzPts val="1400"/>
              <a:buFont typeface="Arial"/>
              <a:buNone/>
            </a:pPr>
            <a:endParaRPr b="0" i="0">
              <a:solidFill>
                <a:srgbClr val="222222"/>
              </a:solidFill>
              <a:highlight>
                <a:srgbClr val="FFFFFF"/>
              </a:highlight>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n-US" b="1" i="0">
                <a:solidFill>
                  <a:srgbClr val="222222"/>
                </a:solidFill>
                <a:highlight>
                  <a:srgbClr val="FFFFFF"/>
                </a:highlight>
                <a:latin typeface="Arial"/>
                <a:ea typeface="Arial"/>
                <a:cs typeface="Arial"/>
                <a:sym typeface="Arial"/>
              </a:rPr>
              <a:t>Phased Rollout</a:t>
            </a:r>
            <a:r>
              <a:rPr lang="en-US" b="0" i="0">
                <a:solidFill>
                  <a:srgbClr val="222222"/>
                </a:solidFill>
                <a:highlight>
                  <a:srgbClr val="FFFFFF"/>
                </a:highlight>
                <a:latin typeface="Arial"/>
                <a:ea typeface="Arial"/>
                <a:cs typeface="Arial"/>
                <a:sym typeface="Arial"/>
              </a:rPr>
              <a:t>-Consider a phased rollout of the training program. Start with foundational topics and gradually introduce more advanced concepts. This approach helps you avoid overwhelming employees and allows them to build on their knowledge progressively.</a:t>
            </a:r>
            <a:endParaRPr/>
          </a:p>
        </p:txBody>
      </p:sp>
      <p:sp>
        <p:nvSpPr>
          <p:cNvPr id="4247" name="Google Shape;4247;p4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5"/>
        <p:cNvGrpSpPr/>
        <p:nvPr/>
      </p:nvGrpSpPr>
      <p:grpSpPr>
        <a:xfrm>
          <a:off x="0" y="0"/>
          <a:ext cx="0" cy="0"/>
          <a:chOff x="0" y="0"/>
          <a:chExt cx="0" cy="0"/>
        </a:xfrm>
      </p:grpSpPr>
      <p:sp>
        <p:nvSpPr>
          <p:cNvPr id="4276" name="Google Shape;4276;p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7" name="Google Shape;4277;p4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Interactive workshops</a:t>
            </a:r>
            <a:r>
              <a:rPr lang="en-US" b="0" i="0">
                <a:solidFill>
                  <a:srgbClr val="222222"/>
                </a:solidFill>
                <a:highlight>
                  <a:srgbClr val="FFFFFF"/>
                </a:highlight>
                <a:latin typeface="Arial"/>
                <a:ea typeface="Arial"/>
                <a:cs typeface="Arial"/>
                <a:sym typeface="Arial"/>
              </a:rPr>
              <a:t>: Incorporate interactive workshops or hands-on activities into your training execution. These sessions provide employees with practical experience and an opportunity to apply their knowledge in real-world scenarios.</a:t>
            </a:r>
            <a:endParaRPr/>
          </a:p>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Scenario-based learning</a:t>
            </a:r>
            <a:r>
              <a:rPr lang="en-US" b="0" i="0">
                <a:solidFill>
                  <a:srgbClr val="222222"/>
                </a:solidFill>
                <a:highlight>
                  <a:srgbClr val="FFFFFF"/>
                </a:highlight>
                <a:latin typeface="Arial"/>
                <a:ea typeface="Arial"/>
                <a:cs typeface="Arial"/>
                <a:sym typeface="Arial"/>
              </a:rPr>
              <a:t>: Implement scenario-based learning exercises that mimic potential security threats. These exercises allow employees to practice identifying and responding to security incidents and build confidence in their abilities.</a:t>
            </a:r>
            <a:endParaRPr/>
          </a:p>
          <a:p>
            <a:pPr marL="457200" lvl="0" indent="-228600" algn="l" rtl="0">
              <a:lnSpc>
                <a:spcPct val="100000"/>
              </a:lnSpc>
              <a:spcBef>
                <a:spcPts val="0"/>
              </a:spcBef>
              <a:spcAft>
                <a:spcPts val="0"/>
              </a:spcAft>
              <a:buSzPts val="1400"/>
              <a:buFont typeface="Arial"/>
              <a:buChar char="•"/>
            </a:pPr>
            <a:r>
              <a:rPr lang="en-US" b="1" i="0">
                <a:solidFill>
                  <a:srgbClr val="222222"/>
                </a:solidFill>
                <a:highlight>
                  <a:srgbClr val="FFFFFF"/>
                </a:highlight>
                <a:latin typeface="Arial"/>
                <a:ea typeface="Arial"/>
                <a:cs typeface="Arial"/>
                <a:sym typeface="Arial"/>
              </a:rPr>
              <a:t>Gamification</a:t>
            </a:r>
            <a:r>
              <a:rPr lang="en-US" b="0" i="0">
                <a:solidFill>
                  <a:srgbClr val="222222"/>
                </a:solidFill>
                <a:highlight>
                  <a:srgbClr val="FFFFFF"/>
                </a:highlight>
                <a:latin typeface="Arial"/>
                <a:ea typeface="Arial"/>
                <a:cs typeface="Arial"/>
                <a:sym typeface="Arial"/>
              </a:rPr>
              <a:t>: Gamify the training process by incorporating elements such as quizzes, challenges, and leaderboards. Gamification makes learning enjoyable and competitive, encouraging active participation and knowledge retention.</a:t>
            </a:r>
            <a:endParaRPr/>
          </a:p>
        </p:txBody>
      </p:sp>
      <p:sp>
        <p:nvSpPr>
          <p:cNvPr id="4278" name="Google Shape;4278;p4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6"/>
        <p:cNvGrpSpPr/>
        <p:nvPr/>
      </p:nvGrpSpPr>
      <p:grpSpPr>
        <a:xfrm>
          <a:off x="0" y="0"/>
          <a:ext cx="0" cy="0"/>
          <a:chOff x="0" y="0"/>
          <a:chExt cx="0" cy="0"/>
        </a:xfrm>
      </p:grpSpPr>
      <p:sp>
        <p:nvSpPr>
          <p:cNvPr id="4307" name="Google Shape;4307;p4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Summarize the points given on the slide.</a:t>
            </a:r>
            <a:endParaRPr/>
          </a:p>
        </p:txBody>
      </p:sp>
      <p:sp>
        <p:nvSpPr>
          <p:cNvPr id="4308" name="Google Shape;4308;p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Standards are established requirements or rules that describe the specific methods and practices to be followed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Characteristics of Standards are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They offer more detailed guidance than policies, explaining how to implement high-level guidelines operationally</a:t>
            </a: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Standards ensure consistent and aligned security practices with industry best practices and regulatory requirements.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It must be reviewed and modified periodically or when policy related to standard changes</a:t>
            </a:r>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3F3F3F"/>
                </a:solidFill>
                <a:latin typeface="Open Sans"/>
                <a:ea typeface="Open Sans"/>
                <a:cs typeface="Open Sans"/>
                <a:sym typeface="Open Sans"/>
              </a:rPr>
              <a:t>It must support </a:t>
            </a:r>
            <a:r>
              <a:rPr lang="en-US" sz="900">
                <a:solidFill>
                  <a:srgbClr val="3F3F3F"/>
                </a:solidFill>
                <a:latin typeface="Open Sans"/>
                <a:ea typeface="Open Sans"/>
                <a:cs typeface="Open Sans"/>
                <a:sym typeface="Open Sans"/>
              </a:rPr>
              <a:t>security policy and objectives of Organization</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335" name="Google Shape;335;p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2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Password standards are the cornerstone of an organization’s access control strategy, setting forth the rules for creating, managing, and storing passwords. Password standards are essential for an effective access control strategy, ensuring that password creation, management, and protection are handled in such a way as to prevent unauthorized access.</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Password standards are the architects and custodians of secure access. These standards lay down precise technical requirements for designing and implementing systems, ensuring consistency and interoperability in password management practices across the digital landscape</a:t>
            </a:r>
            <a:endParaRPr/>
          </a:p>
          <a:p>
            <a:pPr marL="0" lvl="0" indent="0" algn="l" rtl="0">
              <a:lnSpc>
                <a:spcPct val="100000"/>
              </a:lnSpc>
              <a:spcBef>
                <a:spcPts val="0"/>
              </a:spcBef>
              <a:spcAft>
                <a:spcPts val="0"/>
              </a:spcAft>
              <a:buSzPts val="1400"/>
              <a:buNone/>
            </a:pPr>
            <a:endParaRPr/>
          </a:p>
        </p:txBody>
      </p:sp>
      <p:sp>
        <p:nvSpPr>
          <p:cNvPr id="376" name="Google Shape;376;p2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2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Minimum length:</a:t>
            </a:r>
            <a:r>
              <a:rPr lang="en-US" b="0" i="0">
                <a:solidFill>
                  <a:srgbClr val="6D6F71"/>
                </a:solidFill>
                <a:highlight>
                  <a:srgbClr val="FFFFFF"/>
                </a:highlight>
                <a:latin typeface="Arial"/>
                <a:ea typeface="Arial"/>
                <a:cs typeface="Arial"/>
                <a:sym typeface="Arial"/>
              </a:rPr>
              <a:t> Passwords must be at least 12 characters long to resist attacks.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Complexity:</a:t>
            </a:r>
            <a:r>
              <a:rPr lang="en-US" b="0" i="0">
                <a:solidFill>
                  <a:srgbClr val="6D6F71"/>
                </a:solidFill>
                <a:highlight>
                  <a:srgbClr val="FFFFFF"/>
                </a:highlight>
                <a:latin typeface="Arial"/>
                <a:ea typeface="Arial"/>
                <a:cs typeface="Arial"/>
                <a:sym typeface="Arial"/>
              </a:rPr>
              <a:t> Passwords should include a mix of uppercase and lowercase letters, numbers, and special characters, providing sufficient complexity to resist attacks.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Expiration:</a:t>
            </a:r>
            <a:r>
              <a:rPr lang="en-US" b="0" i="0">
                <a:solidFill>
                  <a:srgbClr val="6D6F71"/>
                </a:solidFill>
                <a:highlight>
                  <a:srgbClr val="FFFFFF"/>
                </a:highlight>
                <a:latin typeface="Arial"/>
                <a:ea typeface="Arial"/>
                <a:cs typeface="Arial"/>
                <a:sym typeface="Arial"/>
              </a:rPr>
              <a:t> Passwords must be changed at regular intervals, though NIST SP 800-63B advises against arbitrary periodic changes unless there is a user request or evidence of a breach.</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History:</a:t>
            </a:r>
            <a:r>
              <a:rPr lang="en-US" b="0" i="0">
                <a:solidFill>
                  <a:srgbClr val="6D6F71"/>
                </a:solidFill>
                <a:highlight>
                  <a:srgbClr val="FFFFFF"/>
                </a:highlight>
                <a:latin typeface="Arial"/>
                <a:ea typeface="Arial"/>
                <a:cs typeface="Arial"/>
                <a:sym typeface="Arial"/>
              </a:rPr>
              <a:t> To avoid the reuse of potentially compromised credentials, users should not reuse their last 10 passwords.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85" name="Google Shape;385;p2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p2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14000"/>
              </a:lnSpc>
              <a:spcBef>
                <a:spcPts val="0"/>
              </a:spcBef>
              <a:spcAft>
                <a:spcPts val="0"/>
              </a:spcAft>
              <a:buSzPts val="2200"/>
              <a:buNone/>
            </a:pPr>
            <a:r>
              <a:rPr lang="en-US" sz="1200" b="1">
                <a:solidFill>
                  <a:srgbClr val="3F3F3F"/>
                </a:solidFill>
                <a:latin typeface="Open Sans"/>
                <a:ea typeface="Open Sans"/>
                <a:cs typeface="Open Sans"/>
                <a:sym typeface="Open Sans"/>
              </a:rPr>
              <a:t>Lockout Policy: </a:t>
            </a:r>
            <a:r>
              <a:rPr lang="en-US" sz="1200">
                <a:solidFill>
                  <a:srgbClr val="3F3F3F"/>
                </a:solidFill>
                <a:latin typeface="Open Sans"/>
                <a:ea typeface="Open Sans"/>
                <a:cs typeface="Open Sans"/>
                <a:sym typeface="Open Sans"/>
              </a:rPr>
              <a:t>Following a series of unsuccessful login attempts, accounts should be temporarily locked to prevent brute-force attacks.</a:t>
            </a:r>
            <a:endParaRPr/>
          </a:p>
          <a:p>
            <a:pPr marL="457200" lvl="0" indent="-228600" algn="l" rtl="0">
              <a:lnSpc>
                <a:spcPct val="114000"/>
              </a:lnSpc>
              <a:spcBef>
                <a:spcPts val="0"/>
              </a:spcBef>
              <a:spcAft>
                <a:spcPts val="0"/>
              </a:spcAft>
              <a:buSzPts val="2200"/>
              <a:buNone/>
            </a:pPr>
            <a:r>
              <a:rPr lang="en-US" sz="1200" b="1">
                <a:solidFill>
                  <a:srgbClr val="3F3F3F"/>
                </a:solidFill>
                <a:latin typeface="Open Sans"/>
                <a:ea typeface="Open Sans"/>
                <a:cs typeface="Open Sans"/>
                <a:sym typeface="Open Sans"/>
              </a:rPr>
              <a:t> </a:t>
            </a: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SzPts val="2200"/>
              <a:buNone/>
            </a:pPr>
            <a:r>
              <a:rPr lang="en-US" sz="1200" b="1">
                <a:solidFill>
                  <a:srgbClr val="3F3F3F"/>
                </a:solidFill>
                <a:latin typeface="Open Sans"/>
                <a:ea typeface="Open Sans"/>
                <a:cs typeface="Open Sans"/>
                <a:sym typeface="Open Sans"/>
              </a:rPr>
              <a:t>Two-Factor Authentication: </a:t>
            </a:r>
            <a:r>
              <a:rPr lang="en-US" sz="1200">
                <a:solidFill>
                  <a:srgbClr val="3F3F3F"/>
                </a:solidFill>
                <a:latin typeface="Open Sans"/>
                <a:ea typeface="Open Sans"/>
                <a:cs typeface="Open Sans"/>
                <a:sym typeface="Open Sans"/>
              </a:rPr>
              <a:t>A second verification method should be used along with the password for enhanced security.</a:t>
            </a:r>
            <a:endParaRPr/>
          </a:p>
          <a:p>
            <a:pPr marL="457200" lvl="0" indent="-228600" algn="l" rtl="0">
              <a:lnSpc>
                <a:spcPct val="114000"/>
              </a:lnSpc>
              <a:spcBef>
                <a:spcPts val="0"/>
              </a:spcBef>
              <a:spcAft>
                <a:spcPts val="0"/>
              </a:spcAft>
              <a:buSzPts val="2200"/>
              <a:buNone/>
            </a:pPr>
            <a:r>
              <a:rPr lang="en-US" sz="1200" b="1">
                <a:solidFill>
                  <a:srgbClr val="3F3F3F"/>
                </a:solidFill>
                <a:latin typeface="Open Sans"/>
                <a:ea typeface="Open Sans"/>
                <a:cs typeface="Open Sans"/>
                <a:sym typeface="Open Sans"/>
              </a:rPr>
              <a:t> </a:t>
            </a: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Salting: </a:t>
            </a:r>
            <a:r>
              <a:rPr lang="en-US" sz="1200">
                <a:solidFill>
                  <a:srgbClr val="3F3F3F"/>
                </a:solidFill>
                <a:latin typeface="Open Sans"/>
                <a:ea typeface="Open Sans"/>
                <a:cs typeface="Open Sans"/>
                <a:sym typeface="Open Sans"/>
              </a:rPr>
              <a:t>When storing passwords using cryptographic hashes, adding a unique salt to each password prevents attackers from using precomputed tables (rainbow tables) to crack the hashes.</a:t>
            </a:r>
            <a:r>
              <a:rPr lang="en-US" sz="1200" b="1">
                <a:solidFill>
                  <a:srgbClr val="3F3F3F"/>
                </a:solidFill>
                <a:latin typeface="Open Sans"/>
                <a:ea typeface="Open Sans"/>
                <a:cs typeface="Open Sans"/>
                <a:sym typeface="Open Sans"/>
              </a:rPr>
              <a:t> </a:t>
            </a: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Secure Storage: </a:t>
            </a:r>
            <a:r>
              <a:rPr lang="en-US" sz="1200">
                <a:solidFill>
                  <a:srgbClr val="3F3F3F"/>
                </a:solidFill>
                <a:latin typeface="Open Sans"/>
                <a:ea typeface="Open Sans"/>
                <a:cs typeface="Open Sans"/>
                <a:sym typeface="Open Sans"/>
              </a:rPr>
              <a:t>It's best to use a secure password manager to store and manage passwords and avoid insecure practices like writing them down.</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Minimum length:</a:t>
            </a:r>
            <a:r>
              <a:rPr lang="en-US" b="0" i="0">
                <a:solidFill>
                  <a:srgbClr val="6D6F71"/>
                </a:solidFill>
                <a:highlight>
                  <a:srgbClr val="FFFFFF"/>
                </a:highlight>
                <a:latin typeface="Arial"/>
                <a:ea typeface="Arial"/>
                <a:cs typeface="Arial"/>
                <a:sym typeface="Arial"/>
              </a:rPr>
              <a:t> Passwords must be at least 12 characters long to resist attacks.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Complexity:</a:t>
            </a:r>
            <a:r>
              <a:rPr lang="en-US" b="0" i="0">
                <a:solidFill>
                  <a:srgbClr val="6D6F71"/>
                </a:solidFill>
                <a:highlight>
                  <a:srgbClr val="FFFFFF"/>
                </a:highlight>
                <a:latin typeface="Arial"/>
                <a:ea typeface="Arial"/>
                <a:cs typeface="Arial"/>
                <a:sym typeface="Arial"/>
              </a:rPr>
              <a:t> Passwords should include a mix of uppercase and lowercase letters, numbers, and special characters, providing sufficient complexity to resist attacks.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Expiration:</a:t>
            </a:r>
            <a:r>
              <a:rPr lang="en-US" b="0" i="0">
                <a:solidFill>
                  <a:srgbClr val="6D6F71"/>
                </a:solidFill>
                <a:highlight>
                  <a:srgbClr val="FFFFFF"/>
                </a:highlight>
                <a:latin typeface="Arial"/>
                <a:ea typeface="Arial"/>
                <a:cs typeface="Arial"/>
                <a:sym typeface="Arial"/>
              </a:rPr>
              <a:t> Passwords must be changed at regular intervals, though NIST SP 800-63B advises against arbitrary periodic changes unless there is a user request or evidence of a breach.</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History:</a:t>
            </a:r>
            <a:r>
              <a:rPr lang="en-US" b="0" i="0">
                <a:solidFill>
                  <a:srgbClr val="6D6F71"/>
                </a:solidFill>
                <a:highlight>
                  <a:srgbClr val="FFFFFF"/>
                </a:highlight>
                <a:latin typeface="Arial"/>
                <a:ea typeface="Arial"/>
                <a:cs typeface="Arial"/>
                <a:sym typeface="Arial"/>
              </a:rPr>
              <a:t> To avoid the reuse of potentially compromised credentials, users should not reuse their last 10 passwords.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03" name="Google Shape;403;p2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2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Access control standards are essential for defining who can access what within an organization's digital ecosystem.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They ensure that only authorized individuals can access specific resources, maintaining data security. Implementation of the principle of least privilege limits the potential for insider and external threats, reducing the attack surface.</a:t>
            </a:r>
            <a:endParaRPr/>
          </a:p>
          <a:p>
            <a:pPr marL="0" lvl="0" indent="0" algn="l" rtl="0">
              <a:lnSpc>
                <a:spcPct val="100000"/>
              </a:lnSpc>
              <a:spcBef>
                <a:spcPts val="0"/>
              </a:spcBef>
              <a:spcAft>
                <a:spcPts val="0"/>
              </a:spcAft>
              <a:buSzPts val="1400"/>
              <a:buNone/>
            </a:pPr>
            <a:endParaRPr/>
          </a:p>
        </p:txBody>
      </p:sp>
      <p:sp>
        <p:nvSpPr>
          <p:cNvPr id="425" name="Google Shape;425;p2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Summarize the points given on the slide and set an expectation about learning these pointers in this lesson.</a:t>
            </a:r>
            <a:endParaRPr/>
          </a:p>
          <a:p>
            <a:pPr marL="0" lvl="0" indent="0" algn="l" rtl="0">
              <a:lnSpc>
                <a:spcPct val="100000"/>
              </a:lnSpc>
              <a:spcBef>
                <a:spcPts val="0"/>
              </a:spcBef>
              <a:spcAft>
                <a:spcPts val="0"/>
              </a:spcAft>
              <a:buSzPts val="1400"/>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2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Minimum length:</a:t>
            </a:r>
            <a:r>
              <a:rPr lang="en-US" b="0" i="0">
                <a:solidFill>
                  <a:srgbClr val="6D6F71"/>
                </a:solidFill>
                <a:highlight>
                  <a:srgbClr val="FFFFFF"/>
                </a:highlight>
                <a:latin typeface="Arial"/>
                <a:ea typeface="Arial"/>
                <a:cs typeface="Arial"/>
                <a:sym typeface="Arial"/>
              </a:rPr>
              <a:t> Passwords must be at least 12 characters long to resist attacks.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Complexity:</a:t>
            </a:r>
            <a:r>
              <a:rPr lang="en-US" b="0" i="0">
                <a:solidFill>
                  <a:srgbClr val="6D6F71"/>
                </a:solidFill>
                <a:highlight>
                  <a:srgbClr val="FFFFFF"/>
                </a:highlight>
                <a:latin typeface="Arial"/>
                <a:ea typeface="Arial"/>
                <a:cs typeface="Arial"/>
                <a:sym typeface="Arial"/>
              </a:rPr>
              <a:t> Passwords should include a mix of uppercase and lowercase letters, numbers, and special characters, providing sufficient complexity to resist attacks.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Expiration:</a:t>
            </a:r>
            <a:r>
              <a:rPr lang="en-US" b="0" i="0">
                <a:solidFill>
                  <a:srgbClr val="6D6F71"/>
                </a:solidFill>
                <a:highlight>
                  <a:srgbClr val="FFFFFF"/>
                </a:highlight>
                <a:latin typeface="Arial"/>
                <a:ea typeface="Arial"/>
                <a:cs typeface="Arial"/>
                <a:sym typeface="Arial"/>
              </a:rPr>
              <a:t> Passwords must be changed at regular intervals, though NIST SP 800-63B advises against arbitrary periodic changes unless there is a user request or evidence of a breach.</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History:</a:t>
            </a:r>
            <a:r>
              <a:rPr lang="en-US" b="0" i="0">
                <a:solidFill>
                  <a:srgbClr val="6D6F71"/>
                </a:solidFill>
                <a:highlight>
                  <a:srgbClr val="FFFFFF"/>
                </a:highlight>
                <a:latin typeface="Arial"/>
                <a:ea typeface="Arial"/>
                <a:cs typeface="Arial"/>
                <a:sym typeface="Arial"/>
              </a:rPr>
              <a:t> To avoid the reuse of potentially compromised credentials, users should not reuse their last 10 passwords.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5" name="Google Shape;435;p2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Audit Trail: </a:t>
            </a:r>
            <a:r>
              <a:rPr lang="en-US" sz="1200">
                <a:solidFill>
                  <a:srgbClr val="3F3F3F"/>
                </a:solidFill>
                <a:latin typeface="Open Sans"/>
                <a:ea typeface="Open Sans"/>
                <a:cs typeface="Open Sans"/>
                <a:sym typeface="Open Sans"/>
              </a:rPr>
              <a:t>Any access control system needs an audit trail that lists every event that happens on a server and identifies who carried out the action and when. </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Authentication Protocol:</a:t>
            </a:r>
            <a:r>
              <a:rPr lang="en-US" sz="1600" b="0" i="0">
                <a:solidFill>
                  <a:srgbClr val="222222"/>
                </a:solidFill>
                <a:highlight>
                  <a:srgbClr val="FFFFFF"/>
                </a:highlight>
                <a:latin typeface="Arial"/>
                <a:ea typeface="Arial"/>
                <a:cs typeface="Arial"/>
                <a:sym typeface="Arial"/>
              </a:rPr>
              <a:t> </a:t>
            </a:r>
            <a:r>
              <a:rPr lang="en-US" sz="1200">
                <a:solidFill>
                  <a:srgbClr val="3F3F3F"/>
                </a:solidFill>
                <a:latin typeface="Open Sans"/>
                <a:ea typeface="Open Sans"/>
                <a:cs typeface="Open Sans"/>
                <a:sym typeface="Open Sans"/>
              </a:rPr>
              <a:t>Authentication protocols vary but can include SSH keys for Linux, Kerberos on a Microsoft environment, OAuth for internet-based authentication, and SAML for third-party authentication.</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Access Control Types: </a:t>
            </a:r>
            <a:r>
              <a:rPr lang="en-US" sz="1200">
                <a:solidFill>
                  <a:srgbClr val="3F3F3F"/>
                </a:solidFill>
                <a:latin typeface="Open Sans"/>
                <a:ea typeface="Open Sans"/>
                <a:cs typeface="Open Sans"/>
                <a:sym typeface="Open Sans"/>
              </a:rPr>
              <a:t>Defines the way by which accesses are assigned to subjects or users. Ex Role based access control, Mandatory access control etc</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Conditional Access Control: </a:t>
            </a:r>
            <a:r>
              <a:rPr lang="en-US" sz="1200">
                <a:solidFill>
                  <a:srgbClr val="3F3F3F"/>
                </a:solidFill>
                <a:latin typeface="Open Sans"/>
                <a:ea typeface="Open Sans"/>
                <a:cs typeface="Open Sans"/>
                <a:sym typeface="Open Sans"/>
              </a:rPr>
              <a:t>A Conditional Access policy is a cloud-based access control that regulates user access to resources, enhancing security and ensuring compliance.</a:t>
            </a:r>
            <a:r>
              <a:rPr lang="en-US" sz="1600" b="0" i="0">
                <a:solidFill>
                  <a:srgbClr val="222222"/>
                </a:solidFill>
                <a:highlight>
                  <a:srgbClr val="FFFFFF"/>
                </a:highlight>
                <a:latin typeface="Arial"/>
                <a:ea typeface="Arial"/>
                <a:cs typeface="Arial"/>
                <a:sym typeface="Arial"/>
              </a:rPr>
              <a:t>.</a:t>
            </a: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14000"/>
              </a:lnSpc>
              <a:spcBef>
                <a:spcPts val="0"/>
              </a:spcBef>
              <a:spcAft>
                <a:spcPts val="0"/>
              </a:spcAft>
              <a:buSzPts val="2200"/>
              <a:buNone/>
            </a:pPr>
            <a:r>
              <a:rPr lang="en-US" sz="1200" b="1">
                <a:solidFill>
                  <a:srgbClr val="3F3F3F"/>
                </a:solidFill>
                <a:latin typeface="Open Sans"/>
                <a:ea typeface="Open Sans"/>
                <a:cs typeface="Open Sans"/>
                <a:sym typeface="Open Sans"/>
              </a:rPr>
              <a:t>Lockout Policy: </a:t>
            </a:r>
            <a:r>
              <a:rPr lang="en-US" sz="1200">
                <a:solidFill>
                  <a:srgbClr val="3F3F3F"/>
                </a:solidFill>
                <a:latin typeface="Open Sans"/>
                <a:ea typeface="Open Sans"/>
                <a:cs typeface="Open Sans"/>
                <a:sym typeface="Open Sans"/>
              </a:rPr>
              <a:t>Following a series of unsuccessful login attempts, accounts should be temporarily locked to prevent brute-force attacks.</a:t>
            </a:r>
            <a:endParaRPr/>
          </a:p>
          <a:p>
            <a:pPr marL="457200" lvl="0" indent="-228600" algn="l" rtl="0">
              <a:lnSpc>
                <a:spcPct val="114000"/>
              </a:lnSpc>
              <a:spcBef>
                <a:spcPts val="0"/>
              </a:spcBef>
              <a:spcAft>
                <a:spcPts val="0"/>
              </a:spcAft>
              <a:buSzPts val="2200"/>
              <a:buNone/>
            </a:pPr>
            <a:r>
              <a:rPr lang="en-US" sz="1200" b="1">
                <a:solidFill>
                  <a:srgbClr val="3F3F3F"/>
                </a:solidFill>
                <a:latin typeface="Open Sans"/>
                <a:ea typeface="Open Sans"/>
                <a:cs typeface="Open Sans"/>
                <a:sym typeface="Open Sans"/>
              </a:rPr>
              <a:t> </a:t>
            </a: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SzPts val="2200"/>
              <a:buNone/>
            </a:pPr>
            <a:r>
              <a:rPr lang="en-US" sz="1200" b="1">
                <a:solidFill>
                  <a:srgbClr val="3F3F3F"/>
                </a:solidFill>
                <a:latin typeface="Open Sans"/>
                <a:ea typeface="Open Sans"/>
                <a:cs typeface="Open Sans"/>
                <a:sym typeface="Open Sans"/>
              </a:rPr>
              <a:t>Two-Factor Authentication: </a:t>
            </a:r>
            <a:r>
              <a:rPr lang="en-US" sz="1200">
                <a:solidFill>
                  <a:srgbClr val="3F3F3F"/>
                </a:solidFill>
                <a:latin typeface="Open Sans"/>
                <a:ea typeface="Open Sans"/>
                <a:cs typeface="Open Sans"/>
                <a:sym typeface="Open Sans"/>
              </a:rPr>
              <a:t>A second verification method should be used along with the password for enhanced security.</a:t>
            </a:r>
            <a:endParaRPr/>
          </a:p>
          <a:p>
            <a:pPr marL="457200" lvl="0" indent="-228600" algn="l" rtl="0">
              <a:lnSpc>
                <a:spcPct val="114000"/>
              </a:lnSpc>
              <a:spcBef>
                <a:spcPts val="0"/>
              </a:spcBef>
              <a:spcAft>
                <a:spcPts val="0"/>
              </a:spcAft>
              <a:buSzPts val="2200"/>
              <a:buNone/>
            </a:pPr>
            <a:r>
              <a:rPr lang="en-US" sz="1200" b="1">
                <a:solidFill>
                  <a:srgbClr val="3F3F3F"/>
                </a:solidFill>
                <a:latin typeface="Open Sans"/>
                <a:ea typeface="Open Sans"/>
                <a:cs typeface="Open Sans"/>
                <a:sym typeface="Open Sans"/>
              </a:rPr>
              <a:t> </a:t>
            </a: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Salting: </a:t>
            </a:r>
            <a:r>
              <a:rPr lang="en-US" sz="1200">
                <a:solidFill>
                  <a:srgbClr val="3F3F3F"/>
                </a:solidFill>
                <a:latin typeface="Open Sans"/>
                <a:ea typeface="Open Sans"/>
                <a:cs typeface="Open Sans"/>
                <a:sym typeface="Open Sans"/>
              </a:rPr>
              <a:t>When storing passwords using cryptographic hashes, adding a unique salt to each password prevents attackers from using precomputed tables (rainbow tables) to crack the hashes.</a:t>
            </a:r>
            <a:r>
              <a:rPr lang="en-US" sz="1200" b="1">
                <a:solidFill>
                  <a:srgbClr val="3F3F3F"/>
                </a:solidFill>
                <a:latin typeface="Open Sans"/>
                <a:ea typeface="Open Sans"/>
                <a:cs typeface="Open Sans"/>
                <a:sym typeface="Open Sans"/>
              </a:rPr>
              <a:t> </a:t>
            </a: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Secure Storage: </a:t>
            </a:r>
            <a:r>
              <a:rPr lang="en-US" sz="1200">
                <a:solidFill>
                  <a:srgbClr val="3F3F3F"/>
                </a:solidFill>
                <a:latin typeface="Open Sans"/>
                <a:ea typeface="Open Sans"/>
                <a:cs typeface="Open Sans"/>
                <a:sym typeface="Open Sans"/>
              </a:rPr>
              <a:t>It's best to use a secure password manager to store and manage passwords and avoid insecure practices like writing them down.</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Minimum length:</a:t>
            </a:r>
            <a:r>
              <a:rPr lang="en-US" b="0" i="0">
                <a:solidFill>
                  <a:srgbClr val="6D6F71"/>
                </a:solidFill>
                <a:highlight>
                  <a:srgbClr val="FFFFFF"/>
                </a:highlight>
                <a:latin typeface="Arial"/>
                <a:ea typeface="Arial"/>
                <a:cs typeface="Arial"/>
                <a:sym typeface="Arial"/>
              </a:rPr>
              <a:t> Passwords must be at least 12 characters long to resist attacks.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Complexity:</a:t>
            </a:r>
            <a:r>
              <a:rPr lang="en-US" b="0" i="0">
                <a:solidFill>
                  <a:srgbClr val="6D6F71"/>
                </a:solidFill>
                <a:highlight>
                  <a:srgbClr val="FFFFFF"/>
                </a:highlight>
                <a:latin typeface="Arial"/>
                <a:ea typeface="Arial"/>
                <a:cs typeface="Arial"/>
                <a:sym typeface="Arial"/>
              </a:rPr>
              <a:t> Passwords should include a mix of uppercase and lowercase letters, numbers, and special characters, providing sufficient complexity to resist attacks.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Expiration:</a:t>
            </a:r>
            <a:r>
              <a:rPr lang="en-US" b="0" i="0">
                <a:solidFill>
                  <a:srgbClr val="6D6F71"/>
                </a:solidFill>
                <a:highlight>
                  <a:srgbClr val="FFFFFF"/>
                </a:highlight>
                <a:latin typeface="Arial"/>
                <a:ea typeface="Arial"/>
                <a:cs typeface="Arial"/>
                <a:sym typeface="Arial"/>
              </a:rPr>
              <a:t> Passwords must be changed at regular intervals, though NIST SP 800-63B advises against arbitrary periodic changes unless there is a user request or evidence of a breach.</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History:</a:t>
            </a:r>
            <a:r>
              <a:rPr lang="en-US" b="0" i="0">
                <a:solidFill>
                  <a:srgbClr val="6D6F71"/>
                </a:solidFill>
                <a:highlight>
                  <a:srgbClr val="FFFFFF"/>
                </a:highlight>
                <a:latin typeface="Arial"/>
                <a:ea typeface="Arial"/>
                <a:cs typeface="Arial"/>
                <a:sym typeface="Arial"/>
              </a:rPr>
              <a:t> To avoid the reuse of potentially compromised credentials, users should not reuse their last 10 passwords.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53" name="Google Shape;453;p2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SzPts val="1400"/>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Physical security standards protect an organization's tangible assets, including buildings, hardware, and personnel.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They are crucial as robust cybersecurity can be rendered ineffective by physical access compromise.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Physical security includes secure building access, surveillance systems, and safeguarding hardware.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Effective security governance integrates physical security measures into the overall security strategy due to the severe repercussions of breaches.</a:t>
            </a:r>
            <a:endParaRPr/>
          </a:p>
          <a:p>
            <a:pPr marL="0" lvl="0" indent="0" algn="l" rtl="0">
              <a:lnSpc>
                <a:spcPct val="100000"/>
              </a:lnSpc>
              <a:spcBef>
                <a:spcPts val="0"/>
              </a:spcBef>
              <a:spcAft>
                <a:spcPts val="0"/>
              </a:spcAft>
              <a:buSzPts val="1400"/>
              <a:buNone/>
            </a:pPr>
            <a:endParaRPr/>
          </a:p>
        </p:txBody>
      </p:sp>
      <p:sp>
        <p:nvSpPr>
          <p:cNvPr id="471" name="Google Shape;471;p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2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Facility Access : </a:t>
            </a:r>
            <a:r>
              <a:rPr lang="en-US" sz="1200">
                <a:solidFill>
                  <a:srgbClr val="3F3F3F"/>
                </a:solidFill>
                <a:latin typeface="Open Sans"/>
                <a:ea typeface="Open Sans"/>
                <a:cs typeface="Open Sans"/>
                <a:sym typeface="Open Sans"/>
              </a:rPr>
              <a:t>Guidelines should specify who can enter the premises and specific areas using access cards, biometric scans, or staffed security desks</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Visitor Management : </a:t>
            </a:r>
            <a:r>
              <a:rPr lang="en-US" sz="1200">
                <a:solidFill>
                  <a:srgbClr val="3F3F3F"/>
                </a:solidFill>
                <a:latin typeface="Open Sans"/>
                <a:ea typeface="Open Sans"/>
                <a:cs typeface="Open Sans"/>
                <a:sym typeface="Open Sans"/>
              </a:rPr>
              <a:t>An organization should specify procedures for admitting and tracking visitors, perhaps by requiring them to sign in and be escorted by an employee</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Surveillance: </a:t>
            </a:r>
            <a:r>
              <a:rPr lang="en-US" sz="1200">
                <a:solidFill>
                  <a:srgbClr val="3F3F3F"/>
                </a:solidFill>
                <a:latin typeface="Open Sans"/>
                <a:ea typeface="Open Sans"/>
                <a:cs typeface="Open Sans"/>
                <a:sym typeface="Open Sans"/>
              </a:rPr>
              <a:t>Surveillance equipment may be used to monitor and record activity. Standards should specify device placement and footage storage and review.</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Equipment Security: </a:t>
            </a:r>
            <a:r>
              <a:rPr lang="en-US" sz="1200">
                <a:solidFill>
                  <a:srgbClr val="3F3F3F"/>
                </a:solidFill>
                <a:latin typeface="Open Sans"/>
                <a:ea typeface="Open Sans"/>
                <a:cs typeface="Open Sans"/>
                <a:sym typeface="Open Sans"/>
              </a:rPr>
              <a:t>Measures should be implemented to secure servers, workstations, and other hardware against theft or tampering.</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83" name="Google Shape;483;p2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2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Environmental Control: </a:t>
            </a:r>
            <a:r>
              <a:rPr lang="en-US" sz="1200">
                <a:solidFill>
                  <a:srgbClr val="3F3F3F"/>
                </a:solidFill>
                <a:latin typeface="Open Sans"/>
                <a:ea typeface="Open Sans"/>
                <a:cs typeface="Open Sans"/>
                <a:sym typeface="Open Sans"/>
              </a:rPr>
              <a:t>An organization may install fire suppression, climate control, and entry alarms to protect hardware and data from environmental risks.</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Emergency Response:</a:t>
            </a:r>
            <a:r>
              <a:rPr lang="en-US" sz="1600" b="0" i="0">
                <a:solidFill>
                  <a:srgbClr val="222222"/>
                </a:solidFill>
                <a:highlight>
                  <a:srgbClr val="FFFFFF"/>
                </a:highlight>
                <a:latin typeface="Arial"/>
                <a:ea typeface="Arial"/>
                <a:cs typeface="Arial"/>
                <a:sym typeface="Arial"/>
              </a:rPr>
              <a:t> </a:t>
            </a:r>
            <a:r>
              <a:rPr lang="en-US" sz="1200">
                <a:solidFill>
                  <a:srgbClr val="3F3F3F"/>
                </a:solidFill>
                <a:latin typeface="Open Sans"/>
                <a:ea typeface="Open Sans"/>
                <a:cs typeface="Open Sans"/>
                <a:sym typeface="Open Sans"/>
              </a:rPr>
              <a:t>An organization may implement guidelines for responding to various emergencies, such as fires, floods, or active shooter situations.</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Guards: </a:t>
            </a:r>
            <a:r>
              <a:rPr lang="en-US" sz="1200">
                <a:solidFill>
                  <a:srgbClr val="3F3F3F"/>
                </a:solidFill>
                <a:latin typeface="Open Sans"/>
                <a:ea typeface="Open Sans"/>
                <a:cs typeface="Open Sans"/>
                <a:sym typeface="Open Sans"/>
              </a:rPr>
              <a:t>Trained personnel monitor and safeguard physical premises, providing a visible deterrent and responding to security incidents</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Security Policies: </a:t>
            </a:r>
            <a:r>
              <a:rPr lang="en-US" sz="1200">
                <a:solidFill>
                  <a:srgbClr val="3F3F3F"/>
                </a:solidFill>
                <a:latin typeface="Open Sans"/>
                <a:ea typeface="Open Sans"/>
                <a:cs typeface="Open Sans"/>
                <a:sym typeface="Open Sans"/>
              </a:rPr>
              <a:t>Clear guidelines for staff on things like password management, visitor access, and reporting suspicious activity.</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01" name="Google Shape;501;p2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2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Encryption standards are crucial for ensuring data confidentiality and integrity within an organization, both in transit and at rest.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Adhering to these standards helps protect against unauthorized access and data breaches, strengthening overall security</a:t>
            </a:r>
            <a:endParaRPr/>
          </a:p>
        </p:txBody>
      </p:sp>
      <p:sp>
        <p:nvSpPr>
          <p:cNvPr id="519" name="Google Shape;519;p2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p2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Data Classification: </a:t>
            </a:r>
            <a:r>
              <a:rPr lang="en-US" sz="1200">
                <a:solidFill>
                  <a:srgbClr val="3F3F3F"/>
                </a:solidFill>
                <a:latin typeface="Open Sans"/>
                <a:ea typeface="Open Sans"/>
                <a:cs typeface="Open Sans"/>
                <a:sym typeface="Open Sans"/>
              </a:rPr>
              <a:t>Encryption standards may specify data that require high-level encryption, such as personally identifiable information (PII), financial records, and proprietary research.</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Encryption algorithms: </a:t>
            </a:r>
            <a:r>
              <a:rPr lang="en-US" sz="1200">
                <a:solidFill>
                  <a:srgbClr val="3F3F3F"/>
                </a:solidFill>
                <a:latin typeface="Open Sans"/>
                <a:ea typeface="Open Sans"/>
                <a:cs typeface="Open Sans"/>
                <a:sym typeface="Open Sans"/>
              </a:rPr>
              <a:t>Encryption standards specify approved algorithms such as AES and RSA for their proven security and efficiency.</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Key Management: </a:t>
            </a:r>
            <a:r>
              <a:rPr lang="en-US" sz="1200">
                <a:solidFill>
                  <a:srgbClr val="3F3F3F"/>
                </a:solidFill>
                <a:latin typeface="Open Sans"/>
                <a:ea typeface="Open Sans"/>
                <a:cs typeface="Open Sans"/>
                <a:sym typeface="Open Sans"/>
              </a:rPr>
              <a:t>Encryption standards may include guidelines for managing cryptographic keys securely using hardware security modules (HSMs) or key management services.</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29" name="Google Shape;529;p2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2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Data in transit:</a:t>
            </a:r>
            <a:r>
              <a:rPr lang="en-US" b="0" i="0">
                <a:solidFill>
                  <a:srgbClr val="6D6F71"/>
                </a:solidFill>
                <a:highlight>
                  <a:srgbClr val="FFFFFF"/>
                </a:highlight>
                <a:latin typeface="Arial"/>
                <a:ea typeface="Arial"/>
                <a:cs typeface="Arial"/>
                <a:sym typeface="Arial"/>
              </a:rPr>
              <a:t> Encryption standards may address encrypting data as it moves across networks. This often involves using protocols like HTTPS for web traffic and TLS (Transport Layer Security) for email and other types of communication.</a:t>
            </a:r>
            <a:endParaRPr/>
          </a:p>
          <a:p>
            <a:pPr marL="457200" lvl="0" indent="-228600" algn="l" rtl="0">
              <a:lnSpc>
                <a:spcPct val="100000"/>
              </a:lnSpc>
              <a:spcBef>
                <a:spcPts val="0"/>
              </a:spcBef>
              <a:spcAft>
                <a:spcPts val="0"/>
              </a:spcAft>
              <a:buSzPts val="1400"/>
              <a:buFont typeface="Arial"/>
              <a:buChar char="•"/>
            </a:pPr>
            <a:r>
              <a:rPr lang="en-US" b="1" i="0">
                <a:solidFill>
                  <a:srgbClr val="6D6F71"/>
                </a:solidFill>
                <a:highlight>
                  <a:srgbClr val="FFFFFF"/>
                </a:highlight>
                <a:latin typeface="Arial"/>
                <a:ea typeface="Arial"/>
                <a:cs typeface="Arial"/>
                <a:sym typeface="Arial"/>
              </a:rPr>
              <a:t>Data at rest:</a:t>
            </a:r>
            <a:r>
              <a:rPr lang="en-US" b="0" i="0">
                <a:solidFill>
                  <a:srgbClr val="6D6F71"/>
                </a:solidFill>
                <a:highlight>
                  <a:srgbClr val="FFFFFF"/>
                </a:highlight>
                <a:latin typeface="Arial"/>
                <a:ea typeface="Arial"/>
                <a:cs typeface="Arial"/>
                <a:sym typeface="Arial"/>
              </a:rPr>
              <a:t> Encryption standards may include requirements for encrypting data stored on various media types, such as hard drives, databases, and cloud storage. Disk encryption solutions like BitLocker or FileVault may be recommended for this purpose.</a:t>
            </a:r>
            <a:endParaRPr/>
          </a:p>
          <a:p>
            <a:pPr marL="457200" marR="0" lvl="0" indent="-228600" algn="l" rtl="0">
              <a:lnSpc>
                <a:spcPct val="100000"/>
              </a:lnSpc>
              <a:spcBef>
                <a:spcPts val="0"/>
              </a:spcBef>
              <a:spcAft>
                <a:spcPts val="0"/>
              </a:spcAft>
              <a:buClr>
                <a:srgbClr val="000000"/>
              </a:buClr>
              <a:buSzPts val="1400"/>
              <a:buFont typeface="Arial"/>
              <a:buNone/>
            </a:pPr>
            <a:r>
              <a:rPr lang="en-US" b="1" i="0">
                <a:solidFill>
                  <a:srgbClr val="6D6F71"/>
                </a:solidFill>
                <a:highlight>
                  <a:srgbClr val="FFFFFF"/>
                </a:highlight>
                <a:latin typeface="Arial"/>
                <a:ea typeface="Arial"/>
                <a:cs typeface="Arial"/>
                <a:sym typeface="Arial"/>
              </a:rPr>
              <a:t>Compliance and auditing:</a:t>
            </a:r>
            <a:r>
              <a:rPr lang="en-US" b="0" i="0">
                <a:solidFill>
                  <a:srgbClr val="6D6F71"/>
                </a:solidFill>
                <a:highlight>
                  <a:srgbClr val="FFFFFF"/>
                </a:highlight>
                <a:latin typeface="Arial"/>
                <a:ea typeface="Arial"/>
                <a:cs typeface="Arial"/>
                <a:sym typeface="Arial"/>
              </a:rPr>
              <a:t> Encryption standards may include procedures for regularly reviewing and auditing the organization’s encryption practices to ensure that they meet internal and external standards, such as GDPR or HIPAA.</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45" name="Google Shape;545;p2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2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p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2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Procedures are a set of documented steps or guidelines designed to standardize and streamline processes within an organization.</a:t>
            </a: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It provide clarity and consistency in how tasks are performed, decisions are made, and changes are implemented.</a:t>
            </a: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Procedures serve as a roadmap for day-to-day operations, ensuring that all activities align with the organization’s security objectives.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It must be reviewed and modified </a:t>
            </a:r>
            <a:r>
              <a:rPr lang="en-US" sz="1200">
                <a:solidFill>
                  <a:srgbClr val="3F3F3F"/>
                </a:solidFill>
                <a:latin typeface="Open Sans"/>
                <a:ea typeface="Open Sans"/>
                <a:cs typeface="Open Sans"/>
                <a:sym typeface="Open Sans"/>
              </a:rPr>
              <a:t>more frequently based on technology change</a:t>
            </a:r>
            <a:endParaRPr/>
          </a:p>
          <a:p>
            <a:pPr marL="0" marR="0" lvl="0" indent="0" algn="l" rtl="0">
              <a:lnSpc>
                <a:spcPct val="100000"/>
              </a:lnSpc>
              <a:spcBef>
                <a:spcPts val="0"/>
              </a:spcBef>
              <a:spcAft>
                <a:spcPts val="0"/>
              </a:spcAft>
              <a:buClr>
                <a:srgbClr val="000000"/>
              </a:buClr>
              <a:buSzPts val="1400"/>
              <a:buFont typeface="Arial"/>
              <a:buNone/>
            </a:pPr>
            <a:r>
              <a:rPr lang="en-US" sz="900">
                <a:solidFill>
                  <a:srgbClr val="3F3F3F"/>
                </a:solidFill>
                <a:latin typeface="Open Sans"/>
                <a:ea typeface="Open Sans"/>
                <a:cs typeface="Open Sans"/>
                <a:sym typeface="Open Sans"/>
              </a:rPr>
              <a:t>Procedures are often written in a step-by-step format and may include flowcharts or diagrams for clarity</a:t>
            </a:r>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Standards are established requirements or rules that describe the specific methods and practices to be followed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Characteristics of Standards are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They offer more detailed guidance than policies, explaining how to implement high-level guidelines operationally</a:t>
            </a: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Standards ensure consistent and aligned security practices with industry best practices and regulatory requirements.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It must be reviewed and modified periodically or when policy related to standard changes</a:t>
            </a:r>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rgbClr val="3F3F3F"/>
                </a:solidFill>
                <a:latin typeface="Open Sans"/>
                <a:ea typeface="Open Sans"/>
                <a:cs typeface="Open Sans"/>
                <a:sym typeface="Open Sans"/>
              </a:rPr>
              <a:t>It must support </a:t>
            </a:r>
            <a:r>
              <a:rPr lang="en-US" sz="900">
                <a:solidFill>
                  <a:srgbClr val="3F3F3F"/>
                </a:solidFill>
                <a:latin typeface="Open Sans"/>
                <a:ea typeface="Open Sans"/>
                <a:cs typeface="Open Sans"/>
                <a:sym typeface="Open Sans"/>
              </a:rPr>
              <a:t>security policy and objectives of Organization</a:t>
            </a: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565" name="Google Shape;565;p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Change Management Procedures</a:t>
            </a:r>
            <a:endParaRPr/>
          </a:p>
          <a:p>
            <a:pPr marL="0" lvl="0" indent="0" algn="l" rtl="0">
              <a:lnSpc>
                <a:spcPct val="100000"/>
              </a:lnSpc>
              <a:spcBef>
                <a:spcPts val="0"/>
              </a:spcBef>
              <a:spcAft>
                <a:spcPts val="0"/>
              </a:spcAft>
              <a:buSzPts val="1400"/>
              <a:buNone/>
            </a:pPr>
            <a:endParaRPr/>
          </a:p>
          <a:p>
            <a:pPr marL="914400" lvl="1"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Change management procedures outline the steps and protocols for initiating, evaluating, implementing, and monitoring changes within an organization. Change management procedures are crucial for mitigating risks associated with system alterations, software updates, and new technology implementation. They ensure proper introduction, control, and coordination of changes.</a:t>
            </a:r>
            <a:endParaRPr/>
          </a:p>
          <a:p>
            <a:pPr marL="914400" lvl="1"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914400" lvl="1"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Playbooks-</a:t>
            </a:r>
            <a:r>
              <a:rPr lang="en-US" b="0" i="0">
                <a:solidFill>
                  <a:srgbClr val="222222"/>
                </a:solidFill>
                <a:highlight>
                  <a:srgbClr val="FFFFFF"/>
                </a:highlight>
                <a:latin typeface="Arial"/>
                <a:ea typeface="Arial"/>
                <a:cs typeface="Arial"/>
                <a:sym typeface="Arial"/>
              </a:rPr>
              <a:t>laybooks are a subset of procedures that are often used in specific contexts such as sales, marketing, disaster recovery, or incident response. They are comprehensive guides that outline actions, strategies, and contingencies for various scenarios. Playbooks equip teams with predefined responses to complex situations to ensure consistency and effective decision-making.</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605" name="Google Shape;605;p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i="1" u="sng">
                <a:solidFill>
                  <a:srgbClr val="D3002D"/>
                </a:solidFill>
                <a:highlight>
                  <a:srgbClr val="FFFFFF"/>
                </a:highlight>
                <a:latin typeface="Arial"/>
                <a:ea typeface="Arial"/>
                <a:cs typeface="Arial"/>
                <a:sym typeface="Arial"/>
              </a:rPr>
              <a:t>Onboarding</a:t>
            </a:r>
            <a:r>
              <a:rPr lang="en-US" b="0" i="0">
                <a:solidFill>
                  <a:srgbClr val="3D3B49"/>
                </a:solidFill>
                <a:highlight>
                  <a:srgbClr val="FFFFFF"/>
                </a:highlight>
                <a:latin typeface="Arial"/>
                <a:ea typeface="Arial"/>
                <a:cs typeface="Arial"/>
                <a:sym typeface="Arial"/>
              </a:rPr>
              <a:t> is the process of adding a new employee to an organization and to its identity and access management system. This process incorporates user training, formal meetings, lectures, and human resources employee handbooks and videos. Depending on the organization, it may also include background checks and social media analysis. It can also be implemented when a person changes roles within an organization. Onboarding is a socialization technique that is used to ultimately provide better job performance and higher job satisfaction.</a:t>
            </a:r>
            <a:endParaRPr/>
          </a:p>
          <a:p>
            <a:pPr marL="0" lvl="0" indent="0" algn="l" rtl="0">
              <a:lnSpc>
                <a:spcPct val="100000"/>
              </a:lnSpc>
              <a:spcBef>
                <a:spcPts val="0"/>
              </a:spcBef>
              <a:spcAft>
                <a:spcPts val="0"/>
              </a:spcAft>
              <a:buSzPts val="1400"/>
              <a:buNone/>
            </a:pPr>
            <a:endParaRPr/>
          </a:p>
          <a:p>
            <a:pPr marL="914400" lvl="1" indent="-228600" algn="l" rtl="0">
              <a:lnSpc>
                <a:spcPct val="100000"/>
              </a:lnSpc>
              <a:spcBef>
                <a:spcPts val="0"/>
              </a:spcBef>
              <a:spcAft>
                <a:spcPts val="0"/>
              </a:spcAft>
              <a:buSzPts val="2200"/>
              <a:buNone/>
            </a:pPr>
            <a:r>
              <a:rPr lang="en-US"/>
              <a:t>Offboarding-</a:t>
            </a:r>
            <a:r>
              <a:rPr lang="en-US" sz="1200">
                <a:solidFill>
                  <a:srgbClr val="3F3F3F"/>
                </a:solidFill>
                <a:latin typeface="Open Sans"/>
                <a:ea typeface="Open Sans"/>
                <a:cs typeface="Open Sans"/>
                <a:sym typeface="Open Sans"/>
              </a:rPr>
              <a:t>When someone leaves the company, HR conducts offboarding procedures to ensure a dignified exit. </a:t>
            </a:r>
            <a:endParaRPr/>
          </a:p>
          <a:p>
            <a:pPr marL="914400" lvl="1"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914400" lvl="1"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This includes tasks such as returning equipment, revoking access, and conducting exit interviews to protect data and maintain security. </a:t>
            </a:r>
            <a:endParaRPr/>
          </a:p>
          <a:p>
            <a:pPr marL="914400" lvl="1"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914400" lvl="1"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These procedures are carried out when a person changes roles or leaves the organization.</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625" name="Google Shape;625;p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2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5" name="Google Shape;645;p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Guideline is a principle or instruction that helps people decide what to do or how to act in a particular situation.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Characteristics:</a:t>
            </a: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Guidelines are discretionary in nature</a:t>
            </a: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Guidelines provide a suggested course of action while allowing flexibility based on specific circumstances.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It must be reviewed </a:t>
            </a:r>
            <a:r>
              <a:rPr lang="en-US" sz="1200">
                <a:solidFill>
                  <a:srgbClr val="3F3F3F"/>
                </a:solidFill>
                <a:latin typeface="Open Sans"/>
                <a:ea typeface="Open Sans"/>
                <a:cs typeface="Open Sans"/>
                <a:sym typeface="Open Sans"/>
              </a:rPr>
              <a:t>Periodic or as needed per requirements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It must support </a:t>
            </a:r>
            <a:r>
              <a:rPr lang="en-US" sz="1200">
                <a:solidFill>
                  <a:srgbClr val="3F3F3F"/>
                </a:solidFill>
                <a:latin typeface="Open Sans"/>
                <a:ea typeface="Open Sans"/>
                <a:cs typeface="Open Sans"/>
                <a:sym typeface="Open Sans"/>
              </a:rPr>
              <a:t>security policy and objectives of Organization</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650" name="Google Shape;650;p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2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Examples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Email Security guideline</a:t>
            </a:r>
            <a:r>
              <a:rPr lang="en-US" sz="1200">
                <a:solidFill>
                  <a:srgbClr val="3F3F3F"/>
                </a:solidFill>
                <a:latin typeface="Open Sans"/>
                <a:ea typeface="Open Sans"/>
                <a:cs typeface="Open Sans"/>
                <a:sym typeface="Open Sans"/>
              </a:rPr>
              <a:t>- Remember to be cautious of phishing scams, avoid clicking on any suspicious links or attachments, and report any potential phishing attempts. Suspicious emails.</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Password guidelines</a:t>
            </a:r>
            <a:r>
              <a:rPr lang="en-US" sz="1200">
                <a:solidFill>
                  <a:srgbClr val="3F3F3F"/>
                </a:solidFill>
                <a:latin typeface="Open Sans"/>
                <a:ea typeface="Open Sans"/>
                <a:cs typeface="Open Sans"/>
                <a:sym typeface="Open Sans"/>
              </a:rPr>
              <a:t>: Creating strong passwords, using password managers, and not sharing passwords</a:t>
            </a:r>
            <a:r>
              <a:rPr lang="en-US" sz="1200" b="1">
                <a:solidFill>
                  <a:srgbClr val="3F3F3F"/>
                </a:solidFill>
                <a:latin typeface="Open Sans"/>
                <a:ea typeface="Open Sans"/>
                <a:cs typeface="Open Sans"/>
                <a:sym typeface="Open Sans"/>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Software Updates</a:t>
            </a:r>
            <a:r>
              <a:rPr lang="en-US" sz="1200">
                <a:solidFill>
                  <a:srgbClr val="3F3F3F"/>
                </a:solidFill>
                <a:latin typeface="Open Sans"/>
                <a:ea typeface="Open Sans"/>
                <a:cs typeface="Open Sans"/>
                <a:sym typeface="Open Sans"/>
              </a:rPr>
              <a:t>: Keeping software and operating systems updated with the latest security patches.</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91" name="Google Shape;691;p2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p2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Explain the summary, it has already been discussed earlier in details</a:t>
            </a:r>
            <a:endParaRPr/>
          </a:p>
        </p:txBody>
      </p:sp>
      <p:sp>
        <p:nvSpPr>
          <p:cNvPr id="707" name="Google Shape;707;p2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2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Explain the summary mentioned in slides</a:t>
            </a:r>
            <a:endParaRPr/>
          </a:p>
        </p:txBody>
      </p:sp>
      <p:sp>
        <p:nvSpPr>
          <p:cNvPr id="740" name="Google Shape;740;p2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2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7" name="Google Shape;747;p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2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r>
              <a:rPr lang="en-US" b="0" i="0">
                <a:solidFill>
                  <a:srgbClr val="1C1C1C"/>
                </a:solidFill>
                <a:highlight>
                  <a:srgbClr val="FFFFFF"/>
                </a:highlight>
                <a:latin typeface="Inter"/>
                <a:ea typeface="Inter"/>
                <a:cs typeface="Inter"/>
                <a:sym typeface="Inter"/>
              </a:rPr>
              <a:t>External factors significantly shape an organization's compliance, operations, and strategic decisions, ensuring adherence to laws, industry standards, and global trends. These factors dictate minimum compliance requirements and include legal obligations and industry-specific guidelines, influencing an organization's success and risk management in an interconnected world. Understanding these influences is crucial for effective security measures and compliance with external standards and laws.</a:t>
            </a:r>
            <a:endParaRPr/>
          </a:p>
        </p:txBody>
      </p:sp>
      <p:sp>
        <p:nvSpPr>
          <p:cNvPr id="753" name="Google Shape;753;p2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2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External factors to be considered are listed here. The details are covered in the next 2 slides.</a:t>
            </a:r>
            <a:endParaRPr/>
          </a:p>
        </p:txBody>
      </p:sp>
      <p:sp>
        <p:nvSpPr>
          <p:cNvPr id="763" name="Google Shape;763;p2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Open Sans SemiBold"/>
                <a:ea typeface="Open Sans SemiBold"/>
                <a:cs typeface="Open Sans SemiBold"/>
                <a:sym typeface="Open Sans SemiBold"/>
              </a:rPr>
              <a:t>Information Security Management:</a:t>
            </a:r>
            <a:endParaRPr/>
          </a:p>
          <a:p>
            <a:pPr marL="342900" marR="0" lvl="0" indent="-342900" algn="l" rtl="0">
              <a:lnSpc>
                <a:spcPct val="10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Information Security Management describes the controls that an organization needs to implement to ensure that it is sensibly protecting the confidentiality, availability, and integrity of assets from threats and vulnerabilities. </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It also includes information risk management which is a process that involves the assessment of the risks an organization must deal with in order to manage and protect the assets, as well as the dissemination of other risks to all appropriate stakeholders.</a:t>
            </a:r>
            <a:endParaRPr/>
          </a:p>
          <a:p>
            <a:pPr marL="0" marR="0" lvl="0" indent="0" algn="l" rtl="0">
              <a:lnSpc>
                <a:spcPct val="100000"/>
              </a:lnSpc>
              <a:spcBef>
                <a:spcPts val="0"/>
              </a:spcBef>
              <a:spcAft>
                <a:spcPts val="0"/>
              </a:spcAft>
              <a:buClr>
                <a:srgbClr val="000000"/>
              </a:buClr>
              <a:buSzPts val="2200"/>
              <a:buFont typeface="Arial"/>
              <a:buNone/>
            </a:pPr>
            <a:endParaRPr sz="1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It should be developed after careful assessment and evaluation of org assets and security objectives and goals of an organization.</a:t>
            </a:r>
            <a:endParaRPr sz="1200">
              <a:solidFill>
                <a:srgbClr val="3F3F3F"/>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Arial"/>
              <a:buNone/>
            </a:pP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Open Sans SemiBold"/>
              <a:ea typeface="Open Sans SemiBold"/>
              <a:cs typeface="Open Sans SemiBold"/>
              <a:sym typeface="Open Sans SemiBold"/>
            </a:endParaRPr>
          </a:p>
        </p:txBody>
      </p:sp>
      <p:sp>
        <p:nvSpPr>
          <p:cNvPr id="125" name="Google Shape;125;p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400"/>
              <a:buFont typeface="Arial"/>
              <a:buNone/>
            </a:pPr>
            <a:r>
              <a:rPr lang="en-US" sz="1200" i="0" u="none" strike="noStrike" cap="none">
                <a:solidFill>
                  <a:srgbClr val="3F3F3F"/>
                </a:solidFill>
                <a:latin typeface="Open Sans SemiBold"/>
                <a:ea typeface="Open Sans SemiBold"/>
                <a:cs typeface="Open Sans SemiBold"/>
                <a:sym typeface="Open Sans SemiBold"/>
              </a:rPr>
              <a:t>Regulatory-</a:t>
            </a:r>
            <a:r>
              <a:rPr lang="en-US" sz="1200">
                <a:solidFill>
                  <a:srgbClr val="3F3F3F"/>
                </a:solidFill>
                <a:latin typeface="Open Sans"/>
                <a:ea typeface="Open Sans"/>
                <a:cs typeface="Open Sans"/>
                <a:sym typeface="Open Sans"/>
              </a:rPr>
              <a:t>Governments and regulatory bodies enact laws and regulations to ensure fair practices, protect consumers, and maintain industry standards. Staying compliant with these regulations is essential to avoiding legal consequences and maintaining public trust</a:t>
            </a:r>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i="0" u="none" strike="noStrike" cap="none">
                <a:solidFill>
                  <a:srgbClr val="3F3F3F"/>
                </a:solidFill>
                <a:latin typeface="Open Sans"/>
                <a:ea typeface="Open Sans"/>
                <a:cs typeface="Open Sans"/>
                <a:sym typeface="Open Sans"/>
              </a:rPr>
              <a:t>Legal-</a:t>
            </a:r>
            <a:r>
              <a:rPr lang="en-US" sz="1200">
                <a:solidFill>
                  <a:srgbClr val="3F3F3F"/>
                </a:solidFill>
                <a:latin typeface="Open Sans"/>
                <a:ea typeface="Open Sans"/>
                <a:cs typeface="Open Sans"/>
                <a:sym typeface="Open Sans"/>
              </a:rPr>
              <a:t>Legal factors cover regulatory compliance, contracts, intellectual property, liability, and litigation. Organizations need strong legal strategies, including effective contract management and risk mitigation, to ensure ethical and lawful operations..</a:t>
            </a: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3F3F3F"/>
              </a:solidFill>
              <a:latin typeface="Open Sans SemiBold"/>
              <a:ea typeface="Open Sans SemiBold"/>
              <a:cs typeface="Open Sans SemiBold"/>
              <a:sym typeface="Open Sans SemiBold"/>
            </a:endParaRPr>
          </a:p>
        </p:txBody>
      </p:sp>
      <p:sp>
        <p:nvSpPr>
          <p:cNvPr id="787" name="Google Shape;78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2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i="0" u="none" strike="noStrike" cap="none">
                <a:solidFill>
                  <a:srgbClr val="3F3F3F"/>
                </a:solidFill>
                <a:latin typeface="Open Sans"/>
                <a:ea typeface="Open Sans"/>
                <a:cs typeface="Open Sans"/>
                <a:sym typeface="Open Sans"/>
              </a:rPr>
              <a:t>Industry-</a:t>
            </a:r>
            <a:r>
              <a:rPr lang="en-US" sz="1200">
                <a:solidFill>
                  <a:srgbClr val="3F3F3F"/>
                </a:solidFill>
                <a:latin typeface="Open Sans"/>
                <a:ea typeface="Open Sans"/>
                <a:cs typeface="Open Sans"/>
                <a:sym typeface="Open Sans"/>
              </a:rPr>
              <a:t>Industries rapidly evolve due to technology, consumer trends, and competition. Organizations must stay abreast of industry dynamics, embrace innovation, and adapt to changing market conditions to remain relevant and competitive.</a:t>
            </a:r>
            <a:endParaRPr sz="120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400"/>
              <a:buFont typeface="Arial"/>
              <a:buNone/>
            </a:pPr>
            <a:r>
              <a:rPr lang="en-US" sz="1200" i="0" u="none" strike="noStrike" cap="none">
                <a:solidFill>
                  <a:srgbClr val="3F3F3F"/>
                </a:solidFill>
                <a:latin typeface="Open Sans SemiBold"/>
                <a:ea typeface="Open Sans SemiBold"/>
                <a:cs typeface="Open Sans SemiBold"/>
                <a:sym typeface="Open Sans SemiBold"/>
              </a:rPr>
              <a:t>National:</a:t>
            </a:r>
            <a:r>
              <a:rPr lang="en-US" sz="1200" i="0" u="none" strike="noStrike" cap="none">
                <a:solidFill>
                  <a:srgbClr val="3F3F3F"/>
                </a:solidFill>
                <a:latin typeface="Open Sans"/>
                <a:ea typeface="Open Sans"/>
                <a:cs typeface="Open Sans"/>
                <a:sym typeface="Open Sans"/>
              </a:rPr>
              <a:t> </a:t>
            </a:r>
            <a:r>
              <a:rPr lang="en-US" sz="1200">
                <a:solidFill>
                  <a:srgbClr val="3F3F3F"/>
                </a:solidFill>
                <a:latin typeface="Open Sans"/>
                <a:ea typeface="Open Sans"/>
                <a:cs typeface="Open Sans"/>
                <a:sym typeface="Open Sans"/>
              </a:rPr>
              <a:t>National factors involve an organization’s interactions within the country of operation. National policies, economic trends, and geopolitical stability can significantly impact business operations. Organizations must align their strategies with national priorities . Eg DPDP</a:t>
            </a:r>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3F3F3F"/>
              </a:solidFill>
              <a:latin typeface="Open Sans SemiBold"/>
              <a:ea typeface="Open Sans SemiBold"/>
              <a:cs typeface="Open Sans SemiBold"/>
              <a:sym typeface="Open Sans SemiBold"/>
            </a:endParaRPr>
          </a:p>
        </p:txBody>
      </p:sp>
      <p:sp>
        <p:nvSpPr>
          <p:cNvPr id="810" name="Google Shape;810;p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2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Local: Local or regional considerations involve the specific rules, regulations, or cultural norms that apply to a particular geographic area. For example, a healthcare provider in the United States must comply with HIPAA, while a similar institution in Europe would need to adhere to GDPR</a:t>
            </a: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Global: Organizations must address global challenges related to international trade, geopolitical intricacies, and cross-border compliance requirements. A global perspective is crucial to seize opportunities and skillfully manage risks in an increasingly interconnected business environment.</a:t>
            </a: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3F3F3F"/>
              </a:solidFill>
              <a:latin typeface="Open Sans SemiBold"/>
              <a:ea typeface="Open Sans SemiBold"/>
              <a:cs typeface="Open Sans SemiBold"/>
              <a:sym typeface="Open Sans SemiBold"/>
            </a:endParaRPr>
          </a:p>
        </p:txBody>
      </p:sp>
      <p:sp>
        <p:nvSpPr>
          <p:cNvPr id="832" name="Google Shape;832;p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4" name="Google Shape;854;p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 name="Google Shape;859;p2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Monitoring and revising security measures is crucial for ensuring their effectiveness and alignment with evolving threats. </a:t>
            </a:r>
            <a:endParaRPr/>
          </a:p>
          <a:p>
            <a:pPr marL="457200" lvl="0" indent="-22860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Continuous monitoring involves regular review of logs and analysis of performance metrics, often facilitated by SIEM systems. </a:t>
            </a:r>
            <a:endParaRPr/>
          </a:p>
          <a:p>
            <a:pPr marL="457200" lvl="0" indent="-22860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Successful monitoring and revision require a well-defined process, including regular review intervals, clear revision criteria, and a defined workflow for implementing changes. </a:t>
            </a:r>
            <a:endParaRPr/>
          </a:p>
          <a:p>
            <a:pPr marL="457200" lvl="0" indent="-22860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This ensures your security governance framework remains agile, allowing for quick adaptation to new challenges or opportunities</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860" name="Google Shape;860;p2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9" name="Google Shape;869;p2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latin typeface="Arial"/>
                <a:ea typeface="Arial"/>
                <a:cs typeface="Arial"/>
                <a:sym typeface="Arial"/>
              </a:rPr>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Regular Audits and Assessment-</a:t>
            </a:r>
            <a:r>
              <a:rPr lang="en-US" sz="1200">
                <a:solidFill>
                  <a:srgbClr val="3F3F3F"/>
                </a:solidFill>
                <a:latin typeface="Open Sans"/>
                <a:ea typeface="Open Sans"/>
                <a:cs typeface="Open Sans"/>
                <a:sym typeface="Open Sans"/>
              </a:rPr>
              <a:t>Regular audits, inspections, and assessments help organizations maintain compliance and identify vulnerabilities, ensuring their controls align with current requirements</a:t>
            </a:r>
            <a:endParaRPr/>
          </a:p>
          <a:p>
            <a:pPr marL="0" lvl="0" indent="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Policy and Procedure Revision-Organizations must update cybersecurity policies to address new threats triggered by compliance reports, technological advancements, changing business processes, identified risks, or evolving legal requirements. Staying abreast of the latest standards and frameworks is essential.</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8" name="Google Shape;888;p2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latin typeface="Arial"/>
                <a:ea typeface="Arial"/>
                <a:cs typeface="Arial"/>
                <a:sym typeface="Arial"/>
              </a:rPr>
              <a:t>Trainer Notes:</a:t>
            </a:r>
            <a:endParaRPr/>
          </a:p>
          <a:p>
            <a:pPr marL="0" lvl="0" indent="0" algn="l" rtl="0">
              <a:lnSpc>
                <a:spcPct val="100000"/>
              </a:lnSpc>
              <a:spcBef>
                <a:spcPts val="0"/>
              </a:spcBef>
              <a:spcAft>
                <a:spcPts val="0"/>
              </a:spcAft>
              <a:buSzPts val="1400"/>
              <a:buNone/>
            </a:pPr>
            <a:endParaRPr sz="1400">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a:latin typeface="Arial"/>
                <a:ea typeface="Arial"/>
                <a:cs typeface="Arial"/>
                <a:sym typeface="Arial"/>
              </a:rPr>
              <a:t>Legal Changes: </a:t>
            </a:r>
            <a:r>
              <a:rPr lang="en-US" sz="1400">
                <a:solidFill>
                  <a:srgbClr val="3F3F3F"/>
                </a:solidFill>
                <a:latin typeface="Open Sans"/>
                <a:ea typeface="Open Sans"/>
                <a:cs typeface="Open Sans"/>
                <a:sym typeface="Open Sans"/>
              </a:rPr>
              <a:t>Organizations must stay vigilant about changes in cybersecurity laws at all levels to ensure compliance and mitigate risks.</a:t>
            </a:r>
            <a:endParaRPr sz="14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400">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a:latin typeface="Arial"/>
                <a:ea typeface="Arial"/>
                <a:cs typeface="Arial"/>
                <a:sym typeface="Arial"/>
              </a:rPr>
              <a:t>Cyclical and Proactive Approach: </a:t>
            </a:r>
            <a:r>
              <a:rPr lang="en-US" sz="1400">
                <a:solidFill>
                  <a:srgbClr val="3F3F3F"/>
                </a:solidFill>
                <a:latin typeface="Open Sans"/>
                <a:ea typeface="Open Sans"/>
                <a:cs typeface="Open Sans"/>
                <a:sym typeface="Open Sans"/>
              </a:rPr>
              <a:t>Continuous monitoring and revision in cybersecurity governance are crucial, forming a loop of assessment, adaptation, and enhancement. Proactive strategies help organizations anticipate threats, assess readiness, and make necessary adjustments in advance.</a:t>
            </a:r>
            <a:endParaRPr sz="14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400">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2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2" name="Google Shape;902;p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p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Data Owners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Data owner role is crucial and carries significant weight.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 owner is typically a senior executive or department head who is responsible for a specific system or data set in the organization.</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Data owners are crucial in managing and securing data within an organization.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They are responsible for safeguarding data, enforcing proper usage policies, and ensuring responsible handling of data.</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908" name="Google Shape;908;p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3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Data Classification: </a:t>
            </a:r>
            <a:r>
              <a:rPr lang="en-US" sz="1200">
                <a:solidFill>
                  <a:srgbClr val="3F3F3F"/>
                </a:solidFill>
                <a:latin typeface="Open Sans"/>
                <a:ea typeface="Open Sans"/>
                <a:cs typeface="Open Sans"/>
                <a:sym typeface="Open Sans"/>
              </a:rPr>
              <a:t>Classifying data based on its sensitivity (confidential, public, etc.) helps determine appropriate security measures.</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Access Controls: </a:t>
            </a:r>
            <a:r>
              <a:rPr lang="en-US" sz="1200">
                <a:solidFill>
                  <a:srgbClr val="3F3F3F"/>
                </a:solidFill>
                <a:latin typeface="Open Sans"/>
                <a:ea typeface="Open Sans"/>
                <a:cs typeface="Open Sans"/>
                <a:sym typeface="Open Sans"/>
              </a:rPr>
              <a:t>Defining who can access the data and what level of access they have (read-only, edit, etc.) is crucial</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Security Policies: </a:t>
            </a:r>
            <a:r>
              <a:rPr lang="en-US" sz="1200">
                <a:solidFill>
                  <a:srgbClr val="3F3F3F"/>
                </a:solidFill>
                <a:latin typeface="Open Sans"/>
                <a:ea typeface="Open Sans"/>
                <a:cs typeface="Open Sans"/>
                <a:sym typeface="Open Sans"/>
              </a:rPr>
              <a:t>Implementing and enforcing policies to protect data from unauthorized access, modification, or deletion</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Data Accuracy: </a:t>
            </a:r>
            <a:r>
              <a:rPr lang="en-US" sz="1200">
                <a:solidFill>
                  <a:srgbClr val="3F3F3F"/>
                </a:solidFill>
                <a:latin typeface="Open Sans"/>
                <a:ea typeface="Open Sans"/>
                <a:cs typeface="Open Sans"/>
                <a:sym typeface="Open Sans"/>
              </a:rPr>
              <a:t>Ensuring the data is accurate, complete, and up-to-date is essential for reliable decision-making..</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920" name="Google Shape;920;p3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Security Plan Components- These components are discussed in details in further slides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34" name="Google Shape;134;p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3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Data Lifecycle Management: </a:t>
            </a:r>
            <a:r>
              <a:rPr lang="en-US" sz="1200">
                <a:solidFill>
                  <a:srgbClr val="3F3F3F"/>
                </a:solidFill>
                <a:latin typeface="Open Sans"/>
                <a:ea typeface="Open Sans"/>
                <a:cs typeface="Open Sans"/>
                <a:sym typeface="Open Sans"/>
              </a:rPr>
              <a:t>Establishing processes for data creation, storage, usage, archiving, and deletion throughout its lifecycle</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Compliance:</a:t>
            </a:r>
            <a:r>
              <a:rPr lang="en-US" sz="1600" b="0" i="0">
                <a:solidFill>
                  <a:srgbClr val="222222"/>
                </a:solidFill>
                <a:highlight>
                  <a:srgbClr val="FFFFFF"/>
                </a:highlight>
                <a:latin typeface="Arial"/>
                <a:ea typeface="Arial"/>
                <a:cs typeface="Arial"/>
                <a:sym typeface="Arial"/>
              </a:rPr>
              <a:t> </a:t>
            </a:r>
            <a:r>
              <a:rPr lang="en-US" sz="1200">
                <a:solidFill>
                  <a:srgbClr val="3F3F3F"/>
                </a:solidFill>
                <a:latin typeface="Open Sans"/>
                <a:ea typeface="Open Sans"/>
                <a:cs typeface="Open Sans"/>
                <a:sym typeface="Open Sans"/>
              </a:rPr>
              <a:t>Understanding and adhering to relevant data privacy regulations (e.g., GDPR, CCPA) to avoid legal issues</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Data Sharing agreements: </a:t>
            </a:r>
            <a:r>
              <a:rPr lang="en-US" sz="1200">
                <a:solidFill>
                  <a:srgbClr val="3F3F3F"/>
                </a:solidFill>
                <a:latin typeface="Open Sans"/>
                <a:ea typeface="Open Sans"/>
                <a:cs typeface="Open Sans"/>
                <a:sym typeface="Open Sans"/>
              </a:rPr>
              <a:t>Defining clear terms for sharing data with third parties, if applicable.</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Data Governance: </a:t>
            </a:r>
            <a:r>
              <a:rPr lang="en-US" sz="1200">
                <a:solidFill>
                  <a:srgbClr val="3F3F3F"/>
                </a:solidFill>
                <a:latin typeface="Open Sans"/>
                <a:ea typeface="Open Sans"/>
                <a:cs typeface="Open Sans"/>
                <a:sym typeface="Open Sans"/>
              </a:rPr>
              <a:t>collaborating with data governance teams to ensure data is used responsibly and ethically</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939" name="Google Shape;939;p3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Data Owners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Data owner role is crucial and carries significant weight.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 owner is typically a senior executive or department head who is responsible for a specific system or data set in the organization.</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Data owners are crucial in managing and securing data within an organization.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They are responsible for safeguarding data, enforcing proper usage policies, and ensuring responsible handling of data.</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958" name="Google Shape;958;p3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p3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Data stewards are dedicated to maintaining data quality, diligently identifying and rectifying errors and inconsistencies.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They also maintain detailed records and metadata, making data understandable and accessible to users.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Beyond quality, they classify data based on sensitivity and collaborate with data custodians to implement the necessary controls for compliance</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970" name="Google Shape;970;p3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p3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Controllers determine how and why to process personal data, unlike owners who have overarching responsibility for systems or data.</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 role of a controller in an organization’s governance structure is crucial for data management and protection.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Controllers are responsible for deciding how to process personal data and for ensuring compliance with data protection regulations.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They write policies for data collection and processing, ensuring transparency and data protection.</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982" name="Google Shape;982;p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p3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 data processor must handle and process the data on behalf of data controllers.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They must adhere to the predetermined instructions and policies set by the controllers and ensure the sanctity of data subject rights and regulatory compliance. </a:t>
            </a:r>
            <a:endParaRPr/>
          </a:p>
          <a:p>
            <a:pPr marL="457200" lvl="0" indent="-228600" algn="l" rtl="0">
              <a:lnSpc>
                <a:spcPct val="114000"/>
              </a:lnSpc>
              <a:spcBef>
                <a:spcPts val="0"/>
              </a:spcBef>
              <a:spcAft>
                <a:spcPts val="0"/>
              </a:spcAft>
              <a:buClr>
                <a:srgbClr val="3F3F3F"/>
              </a:buClr>
              <a:buSzPts val="20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They must maintain a record and audit trail for every transaction during data processing so that the auditor can ensure compliance</a:t>
            </a:r>
            <a:endParaRPr/>
          </a:p>
        </p:txBody>
      </p:sp>
      <p:sp>
        <p:nvSpPr>
          <p:cNvPr id="992" name="Google Shape;992;p3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3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3" name="Google Shape;1003;p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3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What is Governance</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Governance is the combination of processes and structures implemented by the board in order to inform, direct, manage and monitor the activities of the organization toward the achievement of its objectives.” – Institute of Internal Auditor</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008" name="Google Shape;1008;p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3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 name="Google Shape;1018;p3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Information security (infosec) governance is the framework of policies, processes, and structures an organisation implements to manage and protect its information assets. </a:t>
            </a:r>
            <a:endParaRPr/>
          </a:p>
          <a:p>
            <a:pPr marL="457200" lvl="0" indent="-228600" algn="l" rtl="0">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It's essentially the overarching strategy that guides how seriously an organization takes information security and how it achieves its security goals.</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1019" name="Google Shape;1019;p3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Information Security Governance is intended to guarantee</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Risks are reduced</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Appropriate information verifying that security activities are being performed</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Information security investments are appropriately directed</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The executive management can determine program effectiveness</a:t>
            </a:r>
            <a:endParaRPr sz="900" b="0" i="0" u="none" strike="noStrike" cap="none">
              <a:solidFill>
                <a:srgbClr val="000000"/>
              </a:solidFill>
              <a:latin typeface="Arial"/>
              <a:ea typeface="Arial"/>
              <a:cs typeface="Arial"/>
              <a:sym typeface="Arial"/>
            </a:endParaRPr>
          </a:p>
          <a:p>
            <a:pPr marL="171450" lvl="0" indent="-82550" algn="l" rtl="0">
              <a:lnSpc>
                <a:spcPct val="100000"/>
              </a:lnSpc>
              <a:spcBef>
                <a:spcPts val="0"/>
              </a:spcBef>
              <a:spcAft>
                <a:spcPts val="0"/>
              </a:spcAft>
              <a:buSzPts val="1400"/>
              <a:buFont typeface="Arial"/>
              <a:buNone/>
            </a:pPr>
            <a:endParaRPr/>
          </a:p>
        </p:txBody>
      </p:sp>
      <p:sp>
        <p:nvSpPr>
          <p:cNvPr id="1030" name="Google Shape;103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3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Details are provided in the upcoming slides</a:t>
            </a:r>
            <a:endParaRPr/>
          </a:p>
        </p:txBody>
      </p:sp>
      <p:sp>
        <p:nvSpPr>
          <p:cNvPr id="1063" name="Google Shape;1063;p3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i="0" u="none" strike="noStrike" cap="none">
                <a:solidFill>
                  <a:srgbClr val="FFFFFF"/>
                </a:solidFill>
                <a:latin typeface="Open Sans SemiBold"/>
                <a:ea typeface="Open Sans SemiBold"/>
                <a:cs typeface="Open Sans SemiBold"/>
                <a:sym typeface="Open Sans SemiBold"/>
              </a:rPr>
              <a:t>Forensic Disk Controller</a:t>
            </a:r>
            <a:endParaRPr sz="1200" i="0" u="none" strike="noStrike" cap="none">
              <a:solidFill>
                <a:srgbClr val="FFFFFF"/>
              </a:solidFill>
              <a:latin typeface="Open Sans SemiBold"/>
              <a:ea typeface="Open Sans SemiBold"/>
              <a:cs typeface="Open Sans SemiBold"/>
              <a:sym typeface="Open Sans SemiBold"/>
            </a:endParaRPr>
          </a:p>
          <a:p>
            <a:pPr marL="228600" marR="0" lvl="1" indent="-228600" algn="l" rtl="0">
              <a:lnSpc>
                <a:spcPct val="115000"/>
              </a:lnSpc>
              <a:spcBef>
                <a:spcPts val="0"/>
              </a:spcBef>
              <a:spcAft>
                <a:spcPts val="0"/>
              </a:spcAft>
              <a:buClr>
                <a:srgbClr val="000000"/>
              </a:buClr>
              <a:buSzPts val="2000"/>
              <a:buFont typeface="Calibri"/>
              <a:buChar char="•"/>
            </a:pPr>
            <a:r>
              <a:rPr lang="en-US" sz="1200" b="0" i="0" u="none" strike="noStrike" cap="none">
                <a:solidFill>
                  <a:srgbClr val="3F3F3F"/>
                </a:solidFill>
                <a:latin typeface="Open Sans"/>
                <a:ea typeface="Open Sans"/>
                <a:cs typeface="Open Sans"/>
                <a:sym typeface="Open Sans"/>
              </a:rPr>
              <a:t>A forensic disk controller or a hardware write-block device is a specialized type of computer hard disk controller made for the purpose of gaining read-only access to computer hard drives without the risk of damaging the drive's contents.</a:t>
            </a:r>
            <a:endParaRPr sz="100" b="0" i="0" u="none" strike="noStrike" cap="none">
              <a:solidFill>
                <a:srgbClr val="3F3F3F"/>
              </a:solidFill>
              <a:latin typeface="Open Sans"/>
              <a:ea typeface="Open Sans"/>
              <a:cs typeface="Open Sans"/>
              <a:sym typeface="Open Sans"/>
            </a:endParaRPr>
          </a:p>
          <a:p>
            <a:pPr marL="228600" marR="0" lvl="1" indent="-228600" algn="l" rtl="0">
              <a:lnSpc>
                <a:spcPct val="115000"/>
              </a:lnSpc>
              <a:spcBef>
                <a:spcPts val="300"/>
              </a:spcBef>
              <a:spcAft>
                <a:spcPts val="0"/>
              </a:spcAft>
              <a:buClr>
                <a:srgbClr val="000000"/>
              </a:buClr>
              <a:buSzPts val="2000"/>
              <a:buFont typeface="Calibri"/>
              <a:buChar char="•"/>
            </a:pPr>
            <a:r>
              <a:rPr lang="en-US" sz="1200" b="0" i="0" u="none" strike="noStrike" cap="none">
                <a:solidFill>
                  <a:srgbClr val="3F3F3F"/>
                </a:solidFill>
                <a:latin typeface="Open Sans"/>
                <a:ea typeface="Open Sans"/>
                <a:cs typeface="Open Sans"/>
                <a:sym typeface="Open Sans"/>
              </a:rPr>
              <a:t>The device is named forensic disk controller because its most common application is used in investigations where a computer hard drive may contain evidence.</a:t>
            </a:r>
            <a:endParaRPr/>
          </a:p>
          <a:p>
            <a:pPr marL="228600" marR="0" lvl="1" indent="-101600" algn="l" rtl="0">
              <a:lnSpc>
                <a:spcPct val="115000"/>
              </a:lnSpc>
              <a:spcBef>
                <a:spcPts val="300"/>
              </a:spcBef>
              <a:spcAft>
                <a:spcPts val="0"/>
              </a:spcAft>
              <a:buClr>
                <a:srgbClr val="000000"/>
              </a:buClr>
              <a:buSzPts val="2000"/>
              <a:buFont typeface="Calibri"/>
              <a:buNone/>
            </a:pPr>
            <a:endParaRPr sz="1200" b="0" i="0" u="none" strike="noStrike" cap="none">
              <a:solidFill>
                <a:srgbClr val="3F3F3F"/>
              </a:solidFill>
              <a:latin typeface="Open Sans"/>
              <a:ea typeface="Open Sans"/>
              <a:cs typeface="Open Sans"/>
              <a:sym typeface="Open Sans"/>
            </a:endParaRPr>
          </a:p>
          <a:p>
            <a:pPr marL="0" marR="0" lvl="1" indent="0" algn="l" rtl="0">
              <a:lnSpc>
                <a:spcPct val="115000"/>
              </a:lnSpc>
              <a:spcBef>
                <a:spcPts val="300"/>
              </a:spcBef>
              <a:spcAft>
                <a:spcPts val="0"/>
              </a:spcAft>
              <a:buClr>
                <a:srgbClr val="000000"/>
              </a:buClr>
              <a:buSzPts val="2000"/>
              <a:buFont typeface="Calibri"/>
              <a:buNone/>
            </a:pPr>
            <a:r>
              <a:rPr lang="en-US" sz="1200" b="1" i="0" u="none" strike="noStrike" cap="none">
                <a:solidFill>
                  <a:srgbClr val="FFFFFF"/>
                </a:solidFill>
                <a:latin typeface="Open Sans SemiBold"/>
                <a:ea typeface="Open Sans SemiBold"/>
                <a:cs typeface="Open Sans SemiBold"/>
                <a:sym typeface="Open Sans SemiBold"/>
              </a:rPr>
              <a:t>Functions of a Forensic</a:t>
            </a:r>
            <a:r>
              <a:rPr lang="en-US" sz="1200" b="0" i="0" u="none" strike="noStrike" cap="none">
                <a:solidFill>
                  <a:schemeClr val="dk1"/>
                </a:solidFill>
                <a:latin typeface="Open Sans SemiBold"/>
                <a:ea typeface="Open Sans SemiBold"/>
                <a:cs typeface="Open Sans SemiBold"/>
                <a:sym typeface="Open Sans SemiBold"/>
              </a:rPr>
              <a:t> </a:t>
            </a:r>
            <a:r>
              <a:rPr lang="en-US" sz="1200" b="1" i="0" u="none" strike="noStrike" cap="none">
                <a:solidFill>
                  <a:srgbClr val="FFFFFF"/>
                </a:solidFill>
                <a:latin typeface="Open Sans SemiBold"/>
                <a:ea typeface="Open Sans SemiBold"/>
                <a:cs typeface="Open Sans SemiBold"/>
                <a:sym typeface="Open Sans SemiBold"/>
              </a:rPr>
              <a:t>Disk Controller</a:t>
            </a:r>
            <a:endParaRPr sz="1200" b="0" i="0" u="none" strike="noStrike" cap="none">
              <a:solidFill>
                <a:srgbClr val="FFFFFF"/>
              </a:solidFill>
              <a:latin typeface="Open Sans SemiBold"/>
              <a:ea typeface="Open Sans SemiBold"/>
              <a:cs typeface="Open Sans SemiBold"/>
              <a:sym typeface="Open Sans SemiBold"/>
            </a:endParaRPr>
          </a:p>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A hardware write-block (HWB) device </a:t>
            </a:r>
            <a:r>
              <a:rPr lang="en-US" sz="1200">
                <a:solidFill>
                  <a:srgbClr val="3F3F3F"/>
                </a:solidFill>
                <a:latin typeface="Open Sans"/>
                <a:ea typeface="Open Sans"/>
                <a:cs typeface="Open Sans"/>
                <a:sym typeface="Open Sans"/>
              </a:rPr>
              <a:t>will </a:t>
            </a:r>
            <a:r>
              <a:rPr lang="en-US" sz="1200" b="0" i="0" u="none" strike="noStrike" cap="none">
                <a:solidFill>
                  <a:srgbClr val="3F3F3F"/>
                </a:solidFill>
                <a:latin typeface="Open Sans"/>
                <a:ea typeface="Open Sans"/>
                <a:cs typeface="Open Sans"/>
                <a:sym typeface="Open Sans"/>
              </a:rPr>
              <a:t>not transmit a command to a protected storage device that modifies the data on the storage device.</a:t>
            </a:r>
            <a:endParaRPr sz="100"/>
          </a:p>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An HWB device </a:t>
            </a:r>
            <a:r>
              <a:rPr lang="en-US" sz="1200">
                <a:solidFill>
                  <a:srgbClr val="3F3F3F"/>
                </a:solidFill>
                <a:latin typeface="Open Sans"/>
                <a:ea typeface="Open Sans"/>
                <a:cs typeface="Open Sans"/>
                <a:sym typeface="Open Sans"/>
              </a:rPr>
              <a:t>will </a:t>
            </a:r>
            <a:r>
              <a:rPr lang="en-US" sz="1200" b="0" i="0" u="none" strike="noStrike" cap="none">
                <a:solidFill>
                  <a:srgbClr val="3F3F3F"/>
                </a:solidFill>
                <a:latin typeface="Open Sans"/>
                <a:ea typeface="Open Sans"/>
                <a:cs typeface="Open Sans"/>
                <a:sym typeface="Open Sans"/>
              </a:rPr>
              <a:t>return the data requested by a read operation.</a:t>
            </a:r>
            <a:endParaRPr sz="100"/>
          </a:p>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An HWB device </a:t>
            </a:r>
            <a:r>
              <a:rPr lang="en-US" sz="1200">
                <a:solidFill>
                  <a:srgbClr val="3F3F3F"/>
                </a:solidFill>
                <a:latin typeface="Open Sans"/>
                <a:ea typeface="Open Sans"/>
                <a:cs typeface="Open Sans"/>
                <a:sym typeface="Open Sans"/>
              </a:rPr>
              <a:t>will </a:t>
            </a:r>
            <a:r>
              <a:rPr lang="en-US" sz="1200" b="0" i="0" u="none" strike="noStrike" cap="none">
                <a:solidFill>
                  <a:srgbClr val="3F3F3F"/>
                </a:solidFill>
                <a:latin typeface="Open Sans"/>
                <a:ea typeface="Open Sans"/>
                <a:cs typeface="Open Sans"/>
                <a:sym typeface="Open Sans"/>
              </a:rPr>
              <a:t>return without modification any access-significant information requested from the drive.</a:t>
            </a:r>
            <a:endParaRPr sz="100"/>
          </a:p>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Any error condition reported by the storage device to the HWB device </a:t>
            </a:r>
            <a:r>
              <a:rPr lang="en-US" sz="1200">
                <a:solidFill>
                  <a:srgbClr val="3F3F3F"/>
                </a:solidFill>
                <a:latin typeface="Open Sans"/>
                <a:ea typeface="Open Sans"/>
                <a:cs typeface="Open Sans"/>
                <a:sym typeface="Open Sans"/>
              </a:rPr>
              <a:t>will </a:t>
            </a:r>
            <a:r>
              <a:rPr lang="en-US" sz="1200" b="0" i="0" u="none" strike="noStrike" cap="none">
                <a:solidFill>
                  <a:srgbClr val="3F3F3F"/>
                </a:solidFill>
                <a:latin typeface="Open Sans"/>
                <a:ea typeface="Open Sans"/>
                <a:cs typeface="Open Sans"/>
                <a:sym typeface="Open Sans"/>
              </a:rPr>
              <a:t>be reported to the host.</a:t>
            </a:r>
            <a:endParaRPr/>
          </a:p>
          <a:p>
            <a:pPr marL="0" lvl="0" indent="0" algn="l" rtl="0">
              <a:lnSpc>
                <a:spcPct val="100000"/>
              </a:lnSpc>
              <a:spcBef>
                <a:spcPts val="0"/>
              </a:spcBef>
              <a:spcAft>
                <a:spcPts val="0"/>
              </a:spcAft>
              <a:buSzPts val="1400"/>
              <a:buNone/>
            </a:pPr>
            <a:endParaRPr/>
          </a:p>
        </p:txBody>
      </p:sp>
      <p:sp>
        <p:nvSpPr>
          <p:cNvPr id="174" name="Google Shape;174;p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4" name="Google Shape;1084;p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00000"/>
              </a:lnSpc>
              <a:spcBef>
                <a:spcPts val="0"/>
              </a:spcBef>
              <a:spcAft>
                <a:spcPts val="0"/>
              </a:spcAft>
              <a:buSzPts val="2200"/>
              <a:buNone/>
            </a:pPr>
            <a:r>
              <a:rPr lang="en-US" sz="1050">
                <a:latin typeface="Calibri"/>
                <a:ea typeface="Calibri"/>
                <a:cs typeface="Calibri"/>
                <a:sym typeface="Calibri"/>
              </a:rPr>
              <a:t> </a:t>
            </a:r>
            <a:r>
              <a:rPr lang="en-US" sz="1200">
                <a:solidFill>
                  <a:srgbClr val="3F3F3F"/>
                </a:solidFill>
                <a:latin typeface="Open Sans"/>
                <a:ea typeface="Open Sans"/>
                <a:cs typeface="Open Sans"/>
                <a:sym typeface="Open Sans"/>
              </a:rPr>
              <a:t>The board establishes the organization’s security direction and approves policies to align with business goals.</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The board often has final approval for important security initiatives and spending, such as new security technology.</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The board is responsible for risk management at the highest level, ensuring that the organization's risk tolerance is clearly defined and adhered to. </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It also has a fiduciary duty to stakeholders to protect assets and data, and to ensure compliance with regulatory frameworks..</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1085" name="Google Shape;1085;p3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p3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00000"/>
              </a:lnSpc>
              <a:spcBef>
                <a:spcPts val="0"/>
              </a:spcBef>
              <a:spcAft>
                <a:spcPts val="0"/>
              </a:spcAft>
              <a:buSzPts val="2200"/>
              <a:buNone/>
            </a:pPr>
            <a:r>
              <a:rPr lang="en-US" sz="1050">
                <a:latin typeface="Calibri"/>
                <a:ea typeface="Calibri"/>
                <a:cs typeface="Calibri"/>
                <a:sym typeface="Calibri"/>
              </a:rPr>
              <a:t> </a:t>
            </a:r>
            <a:r>
              <a:rPr lang="en-US" sz="1200">
                <a:solidFill>
                  <a:srgbClr val="3F3F3F"/>
                </a:solidFill>
                <a:latin typeface="Open Sans"/>
                <a:ea typeface="Open Sans"/>
                <a:cs typeface="Open Sans"/>
                <a:sym typeface="Open Sans"/>
              </a:rPr>
              <a:t>A committee is a specialized body within an organization that focuses on specific security or operational needs, dealing with tactical and operational aspects of governance, unlike a board, which operates at a strategic level.</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The primary role of a committee is to oversee a specific security initiative or program, such as ensuring that data handling and storage practices align with GDPR requirements.</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Another key function of a committee is to act as an advisory body to the board or senior management. </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It would conduct in-depth analyses of specific issues, such as emerging threats or regulatory changes, and present its findings and recommendations for action.</a:t>
            </a:r>
            <a:endParaRPr/>
          </a:p>
          <a:p>
            <a:pPr marL="457200" lvl="0" indent="-228600" algn="l" rtl="0">
              <a:lnSpc>
                <a:spcPct val="100000"/>
              </a:lnSpc>
              <a:spcBef>
                <a:spcPts val="0"/>
              </a:spcBef>
              <a:spcAft>
                <a:spcPts val="0"/>
              </a:spcAft>
              <a:buSzPts val="2200"/>
              <a:buNone/>
            </a:pPr>
            <a:endParaRPr/>
          </a:p>
        </p:txBody>
      </p:sp>
      <p:sp>
        <p:nvSpPr>
          <p:cNvPr id="1094" name="Google Shape;1094;p3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p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00000"/>
              </a:lnSpc>
              <a:spcBef>
                <a:spcPts val="0"/>
              </a:spcBef>
              <a:spcAft>
                <a:spcPts val="0"/>
              </a:spcAft>
              <a:buSzPts val="2200"/>
              <a:buNone/>
            </a:pPr>
            <a:r>
              <a:rPr lang="en-US" sz="1050">
                <a:latin typeface="Calibri"/>
                <a:ea typeface="Calibri"/>
                <a:cs typeface="Calibri"/>
                <a:sym typeface="Calibri"/>
              </a:rPr>
              <a:t> </a:t>
            </a:r>
            <a:r>
              <a:rPr lang="en-US" sz="1200">
                <a:solidFill>
                  <a:srgbClr val="3F3F3F"/>
                </a:solidFill>
                <a:latin typeface="Open Sans"/>
                <a:ea typeface="Open Sans"/>
                <a:cs typeface="Open Sans"/>
                <a:sym typeface="Open Sans"/>
              </a:rPr>
              <a:t>A committee is a specialized body within an organization that focuses on specific security or operational needs, dealing with tactical and operational aspects of governance, unlike a board, which operates at a strategic level.</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The primary role of a committee is to oversee a specific security initiative or program, such as ensuring that data handling and storage practices align with GDPR requirements.</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Another key function of a committee is to act as an advisory body to the board or senior management. </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It would conduct in-depth analyses of specific issues, such as emerging threats or regulatory changes, and present its findings and recommendations for action.</a:t>
            </a:r>
            <a:endParaRPr/>
          </a:p>
          <a:p>
            <a:pPr marL="457200" lvl="0" indent="-228600" algn="l" rtl="0">
              <a:lnSpc>
                <a:spcPct val="100000"/>
              </a:lnSpc>
              <a:spcBef>
                <a:spcPts val="0"/>
              </a:spcBef>
              <a:spcAft>
                <a:spcPts val="0"/>
              </a:spcAft>
              <a:buSzPts val="2200"/>
              <a:buNone/>
            </a:pPr>
            <a:endParaRPr/>
          </a:p>
        </p:txBody>
      </p:sp>
      <p:sp>
        <p:nvSpPr>
          <p:cNvPr id="1104" name="Google Shape;1104;p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2" name="Google Shape;1112;p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00000"/>
              </a:lnSpc>
              <a:spcBef>
                <a:spcPts val="0"/>
              </a:spcBef>
              <a:spcAft>
                <a:spcPts val="0"/>
              </a:spcAft>
              <a:buSzPts val="2200"/>
              <a:buNone/>
            </a:pPr>
            <a:r>
              <a:rPr lang="en-US" sz="1050">
                <a:latin typeface="Calibri"/>
                <a:ea typeface="Calibri"/>
                <a:cs typeface="Calibri"/>
                <a:sym typeface="Calibri"/>
              </a:rPr>
              <a:t> </a:t>
            </a:r>
            <a:r>
              <a:rPr lang="en-US" sz="1200">
                <a:solidFill>
                  <a:srgbClr val="3F3F3F"/>
                </a:solidFill>
                <a:latin typeface="Open Sans"/>
                <a:ea typeface="Open Sans"/>
                <a:cs typeface="Open Sans"/>
                <a:sym typeface="Open Sans"/>
              </a:rPr>
              <a:t>A committee is a specialized body within an organization that focuses on specific security or operational needs, dealing with tactical and operational aspects of governance, unlike a board, which operates at a strategic level.</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The primary role of a committee is to oversee a specific security initiative or program, such as ensuring that data handling and storage practices align with GDPR requirements.</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Another key function of a committee is to act as an advisory body to the board or senior management. </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It would conduct in-depth analyses of specific issues, such as emerging threats or regulatory changes, and present its findings and recommendations for action.</a:t>
            </a:r>
            <a:endParaRPr/>
          </a:p>
          <a:p>
            <a:pPr marL="457200" lvl="0" indent="-228600" algn="l" rtl="0">
              <a:lnSpc>
                <a:spcPct val="100000"/>
              </a:lnSpc>
              <a:spcBef>
                <a:spcPts val="0"/>
              </a:spcBef>
              <a:spcAft>
                <a:spcPts val="0"/>
              </a:spcAft>
              <a:buSzPts val="2200"/>
              <a:buNone/>
            </a:pPr>
            <a:endParaRPr/>
          </a:p>
        </p:txBody>
      </p:sp>
      <p:sp>
        <p:nvSpPr>
          <p:cNvPr id="1113" name="Google Shape;1113;p3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endParaRPr/>
          </a:p>
          <a:p>
            <a:pPr marL="0" lvl="0" indent="0" algn="l" rtl="0">
              <a:lnSpc>
                <a:spcPct val="100000"/>
              </a:lnSpc>
              <a:spcBef>
                <a:spcPts val="0"/>
              </a:spcBef>
              <a:spcAft>
                <a:spcPts val="0"/>
              </a:spcAft>
              <a:buClr>
                <a:schemeClr val="dk1"/>
              </a:buClr>
              <a:buSzPts val="1100"/>
              <a:buFont typeface="Arial"/>
              <a:buNone/>
            </a:pPr>
            <a:endParaRPr/>
          </a:p>
          <a:p>
            <a:pPr marL="457200" lvl="0" indent="-228600" algn="l" rtl="0">
              <a:lnSpc>
                <a:spcPct val="100000"/>
              </a:lnSpc>
              <a:spcBef>
                <a:spcPts val="0"/>
              </a:spcBef>
              <a:spcAft>
                <a:spcPts val="0"/>
              </a:spcAft>
              <a:buSzPts val="2200"/>
              <a:buNone/>
            </a:pPr>
            <a:r>
              <a:rPr lang="en-US" sz="1050">
                <a:latin typeface="Calibri"/>
                <a:ea typeface="Calibri"/>
                <a:cs typeface="Calibri"/>
                <a:sym typeface="Calibri"/>
              </a:rPr>
              <a:t> </a:t>
            </a:r>
            <a:r>
              <a:rPr lang="en-US" sz="1200">
                <a:solidFill>
                  <a:srgbClr val="3F3F3F"/>
                </a:solidFill>
                <a:latin typeface="Open Sans"/>
                <a:ea typeface="Open Sans"/>
                <a:cs typeface="Open Sans"/>
                <a:sym typeface="Open Sans"/>
              </a:rPr>
              <a:t>Decentralized governance distributes decision-making authority within an organization, allowing localized control to accommodate diverse needs and locations. </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While fostering innovation, it can lead to inconsistencies. </a:t>
            </a:r>
            <a:endParaRPr/>
          </a:p>
          <a:p>
            <a:pPr marL="457200" lvl="0" indent="-228600" algn="l" rtl="0">
              <a:lnSpc>
                <a:spcPct val="100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00000"/>
              </a:lnSpc>
              <a:spcBef>
                <a:spcPts val="0"/>
              </a:spcBef>
              <a:spcAft>
                <a:spcPts val="0"/>
              </a:spcAft>
              <a:buSzPts val="2200"/>
              <a:buNone/>
            </a:pPr>
            <a:r>
              <a:rPr lang="en-US" sz="1200">
                <a:solidFill>
                  <a:srgbClr val="3F3F3F"/>
                </a:solidFill>
                <a:latin typeface="Open Sans"/>
                <a:ea typeface="Open Sans"/>
                <a:cs typeface="Open Sans"/>
                <a:sym typeface="Open Sans"/>
              </a:rPr>
              <a:t>Some organizations use a hybrid approach, combining centralized and decentralized elements</a:t>
            </a:r>
            <a:endParaRPr/>
          </a:p>
        </p:txBody>
      </p:sp>
      <p:sp>
        <p:nvSpPr>
          <p:cNvPr id="1122" name="Google Shape;1122;p3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The major focus of governance is on:</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Risk Management</a:t>
            </a:r>
            <a:r>
              <a:rPr lang="en-US" sz="1200">
                <a:solidFill>
                  <a:srgbClr val="3F3F3F"/>
                </a:solidFill>
                <a:latin typeface="Open Sans"/>
                <a:ea typeface="Open Sans"/>
                <a:cs typeface="Open Sans"/>
                <a:sym typeface="Open Sans"/>
              </a:rPr>
              <a:t>: Resource management in information security governance involves efficiently allocating and utilizing personnel, technology, and financial resources to achieve security objectives and maximize the return on security investments.</a:t>
            </a:r>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Resource Management: </a:t>
            </a:r>
            <a:r>
              <a:rPr lang="en-US" sz="1200">
                <a:solidFill>
                  <a:srgbClr val="3F3F3F"/>
                </a:solidFill>
                <a:latin typeface="Open Sans"/>
                <a:ea typeface="Open Sans"/>
                <a:cs typeface="Open Sans"/>
                <a:sym typeface="Open Sans"/>
              </a:rPr>
              <a:t>Resource management in information security governance involves efficiently allocating and utilizing personnel, technology, and financial resources to achieve security objectives and maximize the return on security investments.</a:t>
            </a:r>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Performance Measurement</a:t>
            </a:r>
            <a:r>
              <a:rPr lang="en-US" sz="1200">
                <a:solidFill>
                  <a:srgbClr val="3F3F3F"/>
                </a:solidFill>
                <a:latin typeface="Open Sans"/>
                <a:ea typeface="Open Sans"/>
                <a:cs typeface="Open Sans"/>
                <a:sym typeface="Open Sans"/>
              </a:rPr>
              <a:t>: Performance measurement in information security governance is crucial for assessing the effectiveness and efficiency of security initiatives. It involves establishing key performance indicators (KPIs) to monitor security performance against defined objectives</a:t>
            </a:r>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Strategic Alignment</a:t>
            </a:r>
            <a:r>
              <a:rPr lang="en-US" sz="1200">
                <a:solidFill>
                  <a:srgbClr val="3F3F3F"/>
                </a:solidFill>
                <a:latin typeface="Open Sans"/>
                <a:ea typeface="Open Sans"/>
                <a:cs typeface="Open Sans"/>
                <a:sym typeface="Open Sans"/>
              </a:rPr>
              <a:t>: Security actions must align with an organization's business objectives. This strategic alignment in information security governance ensures that security efforts directly support the organization's overall business objectives.</a:t>
            </a:r>
            <a:endParaRPr/>
          </a:p>
          <a:p>
            <a:pPr marL="0" marR="0" lvl="0" indent="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b="1">
                <a:solidFill>
                  <a:srgbClr val="3F3F3F"/>
                </a:solidFill>
                <a:latin typeface="Open Sans"/>
                <a:ea typeface="Open Sans"/>
                <a:cs typeface="Open Sans"/>
                <a:sym typeface="Open Sans"/>
              </a:rPr>
              <a:t>Value Delivery</a:t>
            </a:r>
            <a:r>
              <a:rPr lang="en-US" sz="1200">
                <a:solidFill>
                  <a:srgbClr val="3F3F3F"/>
                </a:solidFill>
                <a:latin typeface="Open Sans"/>
                <a:ea typeface="Open Sans"/>
                <a:cs typeface="Open Sans"/>
                <a:sym typeface="Open Sans"/>
              </a:rPr>
              <a:t>: It is the process of ensuring that security investments align with and contribute to the overall business objectives, demonstrating tangible benefits such as reduced risk, improved efficiency, and increased revenue.</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131" name="Google Shape;113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Let’s understand </a:t>
            </a:r>
            <a:r>
              <a:rPr lang="en-US">
                <a:solidFill>
                  <a:srgbClr val="3F3F3F"/>
                </a:solidFill>
              </a:rPr>
              <a:t>Governance, Risk Management, and Compliance (GRC)</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GRC stands for Governance, Risk Management, and Compliance.</a:t>
            </a:r>
            <a:endParaRPr sz="900" b="0" i="0" u="none" strike="noStrike" cap="none">
              <a:solidFill>
                <a:srgbClr val="000000"/>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The GRC of every organization is different and varies based on the type of organization.</a:t>
            </a:r>
            <a:endParaRPr sz="900" b="0" i="0" u="none" strike="noStrike" cap="none">
              <a:solidFill>
                <a:srgbClr val="000000"/>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It depends on an organization’s mission (business), size, industry, culture, and legal regulations.</a:t>
            </a:r>
            <a:endParaRPr sz="1200" b="0" i="0" u="none" strike="noStrike" cap="none">
              <a:solidFill>
                <a:srgbClr val="000000"/>
              </a:solidFill>
              <a:latin typeface="Open Sans"/>
              <a:ea typeface="Open Sans"/>
              <a:cs typeface="Open Sans"/>
              <a:sym typeface="Open Sans"/>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Ultimate responsibility of GRC program is to protect</a:t>
            </a:r>
            <a:endParaRPr sz="9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SzPts val="1400"/>
              <a:buNone/>
            </a:pPr>
            <a:r>
              <a:rPr lang="en-US" sz="1200" b="0" i="0" u="none" strike="noStrike" cap="none">
                <a:solidFill>
                  <a:srgbClr val="3F3F3F"/>
                </a:solidFill>
                <a:latin typeface="Open Sans"/>
                <a:ea typeface="Open Sans"/>
                <a:cs typeface="Open Sans"/>
                <a:sym typeface="Open Sans"/>
              </a:rPr>
              <a:t>their assets and operations, including their IT infrastructure and information.</a:t>
            </a:r>
            <a:endParaRPr sz="900" b="0" i="0" u="none" strike="noStrike" cap="none">
              <a:solidFill>
                <a:srgbClr val="000000"/>
              </a:solidFill>
              <a:latin typeface="Open Sans"/>
              <a:ea typeface="Open Sans"/>
              <a:cs typeface="Open Sans"/>
              <a:sym typeface="Open Sans"/>
            </a:endParaRPr>
          </a:p>
          <a:p>
            <a:pPr marL="171450" lvl="0" indent="-82550" algn="l" rtl="0">
              <a:lnSpc>
                <a:spcPct val="100000"/>
              </a:lnSpc>
              <a:spcBef>
                <a:spcPts val="0"/>
              </a:spcBef>
              <a:spcAft>
                <a:spcPts val="0"/>
              </a:spcAft>
              <a:buSzPts val="1400"/>
              <a:buFont typeface="Arial"/>
              <a:buNone/>
            </a:pPr>
            <a:endParaRPr/>
          </a:p>
        </p:txBody>
      </p:sp>
      <p:sp>
        <p:nvSpPr>
          <p:cNvPr id="1167" name="Google Shape;116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What is Governance?</a:t>
            </a: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rgbClr val="3F3F3F"/>
                </a:solidFill>
                <a:latin typeface="Open Sans"/>
                <a:ea typeface="Open Sans"/>
                <a:cs typeface="Open Sans"/>
                <a:sym typeface="Open Sans"/>
              </a:rPr>
              <a:t>Governance</a:t>
            </a:r>
            <a:r>
              <a:rPr lang="en-US" sz="1200" b="0" i="0" u="none" strike="noStrike" cap="none">
                <a:solidFill>
                  <a:srgbClr val="3F3F3F"/>
                </a:solidFill>
                <a:latin typeface="Open Sans"/>
                <a:ea typeface="Open Sans"/>
                <a:cs typeface="Open Sans"/>
                <a:sym typeface="Open Sans"/>
              </a:rPr>
              <a:t> is the responsibility of the board of directors and senior management of the organization.</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b="1"/>
              <a:t>Governance</a:t>
            </a:r>
            <a:r>
              <a:rPr lang="en-US"/>
              <a:t> is the set of responsibilities and practices exercised by the board and executive management to provide strategic direction, ensure objectives are achieved, ascertain that risks are managed appropriately, and verify that the enterprise’s resources are used responsibly.</a:t>
            </a:r>
            <a:endParaRPr sz="1200" b="0" i="0" u="none" strike="noStrike" cap="none">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208" name="Google Shape;120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3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Verify that the organization’s resources are being used responsibly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Ascertain whether risk is being managed appropriately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Provide strategic direction</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Ensure that objectives are achieved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SemiBold"/>
                <a:ea typeface="Open Sans SemiBold"/>
                <a:cs typeface="Open Sans SemiBold"/>
                <a:sym typeface="Open Sans SemiBold"/>
              </a:rPr>
              <a:t>A governance program has several goals</a:t>
            </a:r>
            <a:endParaRPr sz="900" b="0" i="0" u="none" strike="noStrike" cap="none">
              <a:solidFill>
                <a:srgbClr val="000000"/>
              </a:solidFill>
              <a:latin typeface="Open Sans SemiBold"/>
              <a:ea typeface="Open Sans SemiBold"/>
              <a:cs typeface="Open Sans SemiBold"/>
              <a:sym typeface="Open Sans SemiBold"/>
            </a:endParaRPr>
          </a:p>
          <a:p>
            <a:pPr marL="0" lvl="0" indent="0" algn="l" rtl="0">
              <a:lnSpc>
                <a:spcPct val="100000"/>
              </a:lnSpc>
              <a:spcBef>
                <a:spcPts val="0"/>
              </a:spcBef>
              <a:spcAft>
                <a:spcPts val="0"/>
              </a:spcAft>
              <a:buSzPts val="1400"/>
              <a:buFont typeface="Arial"/>
              <a:buNone/>
            </a:pPr>
            <a:endParaRPr/>
          </a:p>
        </p:txBody>
      </p:sp>
      <p:sp>
        <p:nvSpPr>
          <p:cNvPr id="1222" name="Google Shape;1222;p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Risk Management: </a:t>
            </a:r>
            <a:endParaRPr/>
          </a:p>
          <a:p>
            <a:pPr marL="457200" marR="0" lvl="0" indent="-368300" algn="l" rtl="0">
              <a:lnSpc>
                <a:spcPct val="114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Risk Management is the process by which an organization manages risk to acceptable levels. </a:t>
            </a:r>
            <a:endParaRPr sz="900" b="0" i="0" u="none" strike="noStrike" cap="none">
              <a:solidFill>
                <a:srgbClr val="000000"/>
              </a:solidFill>
              <a:latin typeface="Arial"/>
              <a:ea typeface="Arial"/>
              <a:cs typeface="Arial"/>
              <a:sym typeface="Arial"/>
            </a:endParaRPr>
          </a:p>
          <a:p>
            <a:pPr marL="457200" marR="0" lvl="0" indent="-228600" algn="l" rtl="0">
              <a:lnSpc>
                <a:spcPct val="114000"/>
              </a:lnSpc>
              <a:spcBef>
                <a:spcPts val="0"/>
              </a:spcBef>
              <a:spcAft>
                <a:spcPts val="0"/>
              </a:spcAft>
              <a:buClr>
                <a:srgbClr val="3F3F3F"/>
              </a:buClr>
              <a:buSzPts val="2200"/>
              <a:buFont typeface="Arial"/>
              <a:buNone/>
            </a:pPr>
            <a:endParaRPr sz="1000" b="0" i="0" u="none" strike="noStrike" cap="none">
              <a:solidFill>
                <a:srgbClr val="3F3F3F"/>
              </a:solidFill>
              <a:latin typeface="Open Sans"/>
              <a:ea typeface="Open Sans"/>
              <a:cs typeface="Open Sans"/>
              <a:sym typeface="Open Sans"/>
            </a:endParaRPr>
          </a:p>
          <a:p>
            <a:pPr marL="457200" marR="0" lvl="0" indent="-368300" algn="l" rtl="0">
              <a:lnSpc>
                <a:spcPct val="114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It requires the development and implementation of internal controls to manage and mitigate risk throughout the organization, including financial and investment risk, physical risk, and cyber risk.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Compliance:</a:t>
            </a:r>
            <a:endParaRPr/>
          </a:p>
          <a:p>
            <a:pPr marL="457200" marR="0" lvl="0" indent="-368300" algn="l" rtl="0">
              <a:lnSpc>
                <a:spcPct val="114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Compliance is the act of adhering to, and the ability to demonstrate adherence to, mandated requirements defined by laws and regulations. </a:t>
            </a:r>
            <a:endParaRPr sz="900" b="0" i="0" u="none" strike="noStrike" cap="none">
              <a:solidFill>
                <a:srgbClr val="000000"/>
              </a:solidFill>
              <a:latin typeface="Arial"/>
              <a:ea typeface="Arial"/>
              <a:cs typeface="Arial"/>
              <a:sym typeface="Arial"/>
            </a:endParaRPr>
          </a:p>
          <a:p>
            <a:pPr marL="457200" marR="0" lvl="0" indent="-228600" algn="l" rtl="0">
              <a:lnSpc>
                <a:spcPct val="114000"/>
              </a:lnSpc>
              <a:spcBef>
                <a:spcPts val="0"/>
              </a:spcBef>
              <a:spcAft>
                <a:spcPts val="0"/>
              </a:spcAft>
              <a:buClr>
                <a:srgbClr val="3F3F3F"/>
              </a:buClr>
              <a:buSzPts val="2200"/>
              <a:buFont typeface="Arial"/>
              <a:buNone/>
            </a:pPr>
            <a:endParaRPr sz="1000" b="0" i="0" u="none" strike="noStrike" cap="none">
              <a:solidFill>
                <a:srgbClr val="3F3F3F"/>
              </a:solidFill>
              <a:latin typeface="Open Sans"/>
              <a:ea typeface="Open Sans"/>
              <a:cs typeface="Open Sans"/>
              <a:sym typeface="Open Sans"/>
            </a:endParaRPr>
          </a:p>
          <a:p>
            <a:pPr marL="457200" marR="0" lvl="0" indent="-368300" algn="l" rtl="0">
              <a:lnSpc>
                <a:spcPct val="114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It also includes voluntary requirements resulting from contractual obligations and internal policies.</a:t>
            </a:r>
            <a:endParaRPr/>
          </a:p>
          <a:p>
            <a:pPr marL="0" lvl="0" indent="0" algn="l" rtl="0">
              <a:lnSpc>
                <a:spcPct val="100000"/>
              </a:lnSpc>
              <a:spcBef>
                <a:spcPts val="0"/>
              </a:spcBef>
              <a:spcAft>
                <a:spcPts val="0"/>
              </a:spcAft>
              <a:buSzPts val="1400"/>
              <a:buNone/>
            </a:pPr>
            <a:endParaRPr/>
          </a:p>
        </p:txBody>
      </p:sp>
      <p:sp>
        <p:nvSpPr>
          <p:cNvPr id="1302" name="Google Shape;130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2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Strategic Plan:</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Long term plan</a:t>
            </a:r>
            <a:endParaRPr/>
          </a:p>
          <a:p>
            <a:pPr marL="457200" lvl="0" indent="-22860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Defines with goals of entire organization as a whole in mind</a:t>
            </a:r>
            <a:endParaRPr/>
          </a:p>
          <a:p>
            <a:pPr marL="457200" lvl="0" indent="-22860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Useful for at least 5 years. Reviewed annually</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Tactical Plan :</a:t>
            </a:r>
            <a:endParaRPr/>
          </a:p>
          <a:p>
            <a:pPr marL="457200" marR="0" lvl="0" indent="-228600" algn="l" rtl="0">
              <a:lnSpc>
                <a:spcPct val="100000"/>
              </a:lnSpc>
              <a:spcBef>
                <a:spcPts val="0"/>
              </a:spcBef>
              <a:spcAft>
                <a:spcPts val="0"/>
              </a:spcAft>
              <a:buClr>
                <a:srgbClr val="000000"/>
              </a:buClr>
              <a:buSzPts val="1400"/>
              <a:buFont typeface="Arial"/>
              <a:buNone/>
            </a:pPr>
            <a:endParaRPr/>
          </a:p>
          <a:p>
            <a:pPr marL="0" marR="0" lvl="0" indent="-88900" algn="l" rtl="0">
              <a:lnSpc>
                <a:spcPct val="100000"/>
              </a:lnSpc>
              <a:spcBef>
                <a:spcPts val="0"/>
              </a:spcBef>
              <a:spcAft>
                <a:spcPts val="0"/>
              </a:spcAft>
              <a:buSzPts val="1400"/>
              <a:buFont typeface="Arial"/>
              <a:buChar char="•"/>
            </a:pPr>
            <a:r>
              <a:rPr lang="en-US" sz="1200" b="0" i="0" u="none" strike="noStrike" cap="none">
                <a:solidFill>
                  <a:schemeClr val="dk1"/>
                </a:solidFill>
                <a:latin typeface="Open Sans"/>
                <a:ea typeface="Open Sans"/>
                <a:cs typeface="Open Sans"/>
                <a:sym typeface="Open Sans"/>
              </a:rPr>
              <a:t>Tactics are means needed to activate a strategy.</a:t>
            </a:r>
            <a:endParaRPr/>
          </a:p>
          <a:p>
            <a:pPr marL="0" marR="0" lvl="0" indent="-88900" algn="l" rtl="0">
              <a:lnSpc>
                <a:spcPct val="100000"/>
              </a:lnSpc>
              <a:spcBef>
                <a:spcPts val="0"/>
              </a:spcBef>
              <a:spcAft>
                <a:spcPts val="0"/>
              </a:spcAft>
              <a:buSzPts val="1400"/>
              <a:buFont typeface="Arial"/>
              <a:buChar char="•"/>
            </a:pPr>
            <a:r>
              <a:rPr lang="en-US" sz="1200" b="0" i="0" u="none" strike="noStrike" cap="none">
                <a:solidFill>
                  <a:schemeClr val="dk1"/>
                </a:solidFill>
                <a:latin typeface="Open Sans"/>
                <a:ea typeface="Open Sans"/>
                <a:cs typeface="Open Sans"/>
                <a:sym typeface="Open Sans"/>
              </a:rPr>
              <a:t>Mid-term plan developed to provide more detailed goal</a:t>
            </a:r>
            <a:endParaRPr/>
          </a:p>
          <a:p>
            <a:pPr marL="0" marR="0" lvl="0" indent="-88900" algn="l" rtl="0">
              <a:lnSpc>
                <a:spcPct val="100000"/>
              </a:lnSpc>
              <a:spcBef>
                <a:spcPts val="0"/>
              </a:spcBef>
              <a:spcAft>
                <a:spcPts val="0"/>
              </a:spcAft>
              <a:buSzPts val="1400"/>
              <a:buFont typeface="Arial"/>
              <a:buChar char="•"/>
            </a:pPr>
            <a:r>
              <a:rPr lang="en-US" sz="1200" b="0" i="0" u="none" strike="noStrike" cap="none">
                <a:solidFill>
                  <a:schemeClr val="dk1"/>
                </a:solidFill>
                <a:latin typeface="Open Sans"/>
                <a:ea typeface="Open Sans"/>
                <a:cs typeface="Open Sans"/>
                <a:sym typeface="Open Sans"/>
              </a:rPr>
              <a:t>Usually for a year or two and technology oriented</a:t>
            </a:r>
            <a:endParaRPr/>
          </a:p>
          <a:p>
            <a:pPr marL="0" marR="0" lvl="0" indent="-88900" algn="l" rtl="0">
              <a:lnSpc>
                <a:spcPct val="100000"/>
              </a:lnSpc>
              <a:spcBef>
                <a:spcPts val="0"/>
              </a:spcBef>
              <a:spcAft>
                <a:spcPts val="0"/>
              </a:spcAft>
              <a:buSzPts val="1400"/>
              <a:buFont typeface="Arial"/>
              <a:buChar char="•"/>
            </a:pPr>
            <a:r>
              <a:rPr lang="en-US" sz="1200" b="0" i="0" u="none" strike="noStrike" cap="none">
                <a:solidFill>
                  <a:schemeClr val="dk1"/>
                </a:solidFill>
                <a:latin typeface="Open Sans"/>
                <a:ea typeface="Open Sans"/>
                <a:cs typeface="Open Sans"/>
                <a:sym typeface="Open Sans"/>
              </a:rPr>
              <a:t>Ex: Project plans, acquisition plan, budget plan, hiring plan</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Operational Plan </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00000"/>
              </a:lnSpc>
              <a:spcBef>
                <a:spcPts val="0"/>
              </a:spcBef>
              <a:spcAft>
                <a:spcPts val="0"/>
              </a:spcAft>
              <a:buSzPts val="1400"/>
              <a:buNone/>
            </a:pPr>
            <a:r>
              <a:rPr lang="en-US" sz="1200" b="0" i="0" u="none" strike="noStrike" cap="none">
                <a:solidFill>
                  <a:schemeClr val="dk1"/>
                </a:solidFill>
                <a:latin typeface="Open Sans"/>
                <a:ea typeface="Open Sans"/>
                <a:cs typeface="Open Sans"/>
                <a:sym typeface="Open Sans"/>
              </a:rPr>
              <a:t>Short-term plan and specific results expected from dept, workgroups.</a:t>
            </a:r>
            <a:endParaRPr/>
          </a:p>
          <a:p>
            <a:pPr marL="457200" lvl="0" indent="-228600" algn="l" rtl="0">
              <a:lnSpc>
                <a:spcPct val="100000"/>
              </a:lnSpc>
              <a:spcBef>
                <a:spcPts val="0"/>
              </a:spcBef>
              <a:spcAft>
                <a:spcPts val="0"/>
              </a:spcAft>
              <a:buSzPts val="1400"/>
              <a:buNone/>
            </a:pPr>
            <a:r>
              <a:rPr lang="en-US" sz="1200" b="0" i="0" u="none" strike="noStrike" cap="none">
                <a:solidFill>
                  <a:schemeClr val="dk1"/>
                </a:solidFill>
                <a:latin typeface="Open Sans"/>
                <a:ea typeface="Open Sans"/>
                <a:cs typeface="Open Sans"/>
                <a:sym typeface="Open Sans"/>
              </a:rPr>
              <a:t>Highly-detailed plan</a:t>
            </a:r>
            <a:endParaRPr/>
          </a:p>
          <a:p>
            <a:pPr marL="457200" lvl="0" indent="-228600" algn="l" rtl="0">
              <a:lnSpc>
                <a:spcPct val="100000"/>
              </a:lnSpc>
              <a:spcBef>
                <a:spcPts val="0"/>
              </a:spcBef>
              <a:spcAft>
                <a:spcPts val="0"/>
              </a:spcAft>
              <a:buSzPts val="1400"/>
              <a:buNone/>
            </a:pPr>
            <a:r>
              <a:rPr lang="en-US" sz="1200" b="0" i="0" u="none" strike="noStrike" cap="none">
                <a:solidFill>
                  <a:schemeClr val="dk1"/>
                </a:solidFill>
                <a:latin typeface="Open Sans"/>
                <a:ea typeface="Open Sans"/>
                <a:cs typeface="Open Sans"/>
                <a:sym typeface="Open Sans"/>
              </a:rPr>
              <a:t>Must be updated often (monthly, quarterly)</a:t>
            </a:r>
            <a:endParaRPr/>
          </a:p>
          <a:p>
            <a:pPr marL="457200" lvl="0" indent="-228600" algn="l" rtl="0">
              <a:lnSpc>
                <a:spcPct val="100000"/>
              </a:lnSpc>
              <a:spcBef>
                <a:spcPts val="0"/>
              </a:spcBef>
              <a:spcAft>
                <a:spcPts val="0"/>
              </a:spcAft>
              <a:buSzPts val="1400"/>
              <a:buNone/>
            </a:pPr>
            <a:r>
              <a:rPr lang="en-US" sz="1200" b="0" i="0" u="none" strike="noStrike" cap="none">
                <a:solidFill>
                  <a:schemeClr val="dk1"/>
                </a:solidFill>
                <a:latin typeface="Open Sans"/>
                <a:ea typeface="Open Sans"/>
                <a:cs typeface="Open Sans"/>
                <a:sym typeface="Open Sans"/>
              </a:rPr>
              <a:t>Eg: resource allotment, budgetary allocation, training plans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93" name="Google Shape;193;p2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3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0" name="Google Shape;1320;p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p3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definitions given on the slide.</a:t>
            </a:r>
            <a:endParaRPr/>
          </a:p>
        </p:txBody>
      </p:sp>
      <p:sp>
        <p:nvSpPr>
          <p:cNvPr id="1325" name="Google Shape;1325;p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3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Go through the scenario and ask the given question to the learners.</a:t>
            </a:r>
            <a:endParaRPr/>
          </a:p>
        </p:txBody>
      </p:sp>
      <p:sp>
        <p:nvSpPr>
          <p:cNvPr id="1374" name="Google Shape;1374;p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3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answer given on the slide.</a:t>
            </a:r>
            <a:endParaRPr/>
          </a:p>
          <a:p>
            <a:pPr marL="0" lvl="0" indent="0" algn="l" rtl="0">
              <a:lnSpc>
                <a:spcPct val="100000"/>
              </a:lnSpc>
              <a:spcBef>
                <a:spcPts val="0"/>
              </a:spcBef>
              <a:spcAft>
                <a:spcPts val="0"/>
              </a:spcAft>
              <a:buSzPts val="1400"/>
              <a:buNone/>
            </a:pPr>
            <a:endParaRPr/>
          </a:p>
        </p:txBody>
      </p:sp>
      <p:sp>
        <p:nvSpPr>
          <p:cNvPr id="1388" name="Google Shape;1388;p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2" name="Google Shape;1402;p3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Risk Assessment:</a:t>
            </a:r>
            <a:endParaRPr/>
          </a:p>
          <a:p>
            <a:pPr marL="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sym typeface="Open Sans"/>
              </a:rPr>
              <a:t>Risk assessment is a systematic and structured process where the organization identifies, analyzes, and evaluates risks associated with potential threats and vulnerabilities to make informed decisions and prioritize resource allocation effectively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403" name="Google Shape;1403;p3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types of Risks; explained in details in next slide</a:t>
            </a:r>
            <a:endParaRPr/>
          </a:p>
        </p:txBody>
      </p:sp>
      <p:sp>
        <p:nvSpPr>
          <p:cNvPr id="1417" name="Google Shape;1417;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3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Types of Risk Assessment:</a:t>
            </a:r>
            <a:endParaRPr/>
          </a:p>
          <a:p>
            <a:pPr marL="457200" marR="0" lvl="0" indent="-228600" algn="l" rtl="0">
              <a:lnSpc>
                <a:spcPct val="100000"/>
              </a:lnSpc>
              <a:spcBef>
                <a:spcPts val="0"/>
              </a:spcBef>
              <a:spcAft>
                <a:spcPts val="0"/>
              </a:spcAft>
              <a:buClr>
                <a:srgbClr val="000000"/>
              </a:buClr>
              <a:buSzPts val="1400"/>
              <a:buFont typeface="Arial"/>
              <a:buNone/>
            </a:pPr>
            <a:endParaRPr/>
          </a:p>
          <a:p>
            <a:pPr marL="0" marR="0" lvl="0" indent="0" algn="l" rtl="0">
              <a:lnSpc>
                <a:spcPct val="114000"/>
              </a:lnSpc>
              <a:spcBef>
                <a:spcPts val="0"/>
              </a:spcBef>
              <a:spcAft>
                <a:spcPts val="0"/>
              </a:spcAft>
              <a:buClr>
                <a:srgbClr val="000000"/>
              </a:buClr>
              <a:buSzPts val="2200"/>
              <a:buFont typeface="Arial"/>
              <a:buNone/>
            </a:pPr>
            <a:r>
              <a:rPr lang="en-US" sz="1200" b="1" i="0" u="none" strike="noStrike" cap="none">
                <a:solidFill>
                  <a:srgbClr val="3F3F3F"/>
                </a:solidFill>
                <a:latin typeface="Open Sans"/>
                <a:ea typeface="Open Sans"/>
                <a:cs typeface="Open Sans"/>
                <a:sym typeface="Open Sans"/>
              </a:rPr>
              <a:t>Ad hoc risk assessments</a:t>
            </a:r>
            <a:endParaRPr sz="1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r>
              <a:rPr lang="en-US" sz="1200">
                <a:solidFill>
                  <a:srgbClr val="3F3F3F"/>
                </a:solidFill>
                <a:latin typeface="Open Sans"/>
                <a:ea typeface="Open Sans"/>
                <a:cs typeface="Open Sans"/>
                <a:sym typeface="Open Sans"/>
              </a:rPr>
              <a:t>Ad hoc assessments are sporadic and arise in response to specific events or perceived threats. This type of assessment is tailored to focus on the immediate dangers and is characterized by its flexibility and swift implementation</a:t>
            </a:r>
            <a:endParaRPr/>
          </a:p>
          <a:p>
            <a:pPr marL="0" marR="0" lvl="0" indent="0" algn="l" rtl="0">
              <a:lnSpc>
                <a:spcPct val="114000"/>
              </a:lnSpc>
              <a:spcBef>
                <a:spcPts val="0"/>
              </a:spcBef>
              <a:spcAft>
                <a:spcPts val="0"/>
              </a:spcAft>
              <a:buClr>
                <a:srgbClr val="000000"/>
              </a:buClr>
              <a:buSzPts val="2200"/>
              <a:buFont typeface="Arial"/>
              <a:buNone/>
            </a:pPr>
            <a:endParaRPr sz="1200">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r>
              <a:rPr lang="en-US" sz="1200" b="1">
                <a:solidFill>
                  <a:srgbClr val="3F3F3F"/>
                </a:solidFill>
                <a:latin typeface="Open Sans"/>
                <a:ea typeface="Open Sans"/>
                <a:cs typeface="Open Sans"/>
                <a:sym typeface="Open Sans"/>
              </a:rPr>
              <a:t>Recurring risk assessments</a:t>
            </a:r>
            <a:endParaRPr sz="1200" b="0" i="0" u="none" strike="noStrike" cap="none">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SzPts val="2200"/>
              <a:buNone/>
            </a:pPr>
            <a:r>
              <a:rPr lang="en-US" sz="1200">
                <a:solidFill>
                  <a:srgbClr val="3F3F3F"/>
                </a:solidFill>
                <a:latin typeface="Open Sans"/>
                <a:ea typeface="Open Sans"/>
                <a:cs typeface="Open Sans"/>
                <a:sym typeface="Open Sans"/>
              </a:rPr>
              <a:t>Recurring assessments are routine and scheduled to occur at predetermined intervals. This approach ensures that the organization’s security posture is regularly monitored, evolving threats are detected, and changes in the environment or operations are addressed</a:t>
            </a:r>
            <a:endParaRPr/>
          </a:p>
          <a:p>
            <a:pPr marL="0" marR="0" lvl="0" indent="0" algn="l" rtl="0">
              <a:lnSpc>
                <a:spcPct val="114000"/>
              </a:lnSpc>
              <a:spcBef>
                <a:spcPts val="0"/>
              </a:spcBef>
              <a:spcAft>
                <a:spcPts val="0"/>
              </a:spcAft>
              <a:buClr>
                <a:srgbClr val="000000"/>
              </a:buClr>
              <a:buSzPts val="2200"/>
              <a:buFont typeface="Arial"/>
              <a:buNone/>
            </a:pPr>
            <a:endParaRPr/>
          </a:p>
        </p:txBody>
      </p:sp>
      <p:sp>
        <p:nvSpPr>
          <p:cNvPr id="1444" name="Google Shape;1444;p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p3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Types of Risk Assessment</a:t>
            </a:r>
            <a:endParaRPr/>
          </a:p>
          <a:p>
            <a:pPr marL="457200" marR="0" lvl="0" indent="-228600" algn="l" rtl="0">
              <a:lnSpc>
                <a:spcPct val="100000"/>
              </a:lnSpc>
              <a:spcBef>
                <a:spcPts val="0"/>
              </a:spcBef>
              <a:spcAft>
                <a:spcPts val="0"/>
              </a:spcAft>
              <a:buClr>
                <a:srgbClr val="000000"/>
              </a:buClr>
              <a:buSzPts val="1400"/>
              <a:buFont typeface="Arial"/>
              <a:buNone/>
            </a:pPr>
            <a:endParaRPr/>
          </a:p>
          <a:p>
            <a:pPr marL="0" marR="0" lvl="0" indent="0" algn="l" rtl="0">
              <a:lnSpc>
                <a:spcPct val="114000"/>
              </a:lnSpc>
              <a:spcBef>
                <a:spcPts val="0"/>
              </a:spcBef>
              <a:spcAft>
                <a:spcPts val="0"/>
              </a:spcAft>
              <a:buClr>
                <a:srgbClr val="000000"/>
              </a:buClr>
              <a:buSzPts val="2200"/>
              <a:buFont typeface="Arial"/>
              <a:buNone/>
            </a:pPr>
            <a:r>
              <a:rPr lang="en-US" sz="1200" b="1" i="0" u="none" strike="noStrike" cap="none">
                <a:solidFill>
                  <a:srgbClr val="3F3F3F"/>
                </a:solidFill>
                <a:latin typeface="Open Sans"/>
                <a:ea typeface="Open Sans"/>
                <a:cs typeface="Open Sans"/>
                <a:sym typeface="Open Sans"/>
              </a:rPr>
              <a:t>One-time risk assessment</a:t>
            </a:r>
            <a:endParaRPr sz="1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r>
              <a:rPr lang="en-US" sz="1200">
                <a:solidFill>
                  <a:srgbClr val="3F3F3F"/>
                </a:solidFill>
                <a:latin typeface="Open Sans"/>
                <a:ea typeface="Open Sans"/>
                <a:cs typeface="Open Sans"/>
                <a:sym typeface="Open Sans"/>
              </a:rPr>
              <a:t>One-time assessments are conducted for specific scenarios or projects, often at the inception of a new venture, system implementation, or organizational change.</a:t>
            </a:r>
            <a:endParaRPr/>
          </a:p>
          <a:p>
            <a:pPr marL="0" marR="0" lvl="0" indent="0" algn="l" rtl="0">
              <a:lnSpc>
                <a:spcPct val="114000"/>
              </a:lnSpc>
              <a:spcBef>
                <a:spcPts val="0"/>
              </a:spcBef>
              <a:spcAft>
                <a:spcPts val="0"/>
              </a:spcAft>
              <a:buClr>
                <a:srgbClr val="000000"/>
              </a:buClr>
              <a:buSzPts val="2200"/>
              <a:buFont typeface="Arial"/>
              <a:buNone/>
            </a:pPr>
            <a:endParaRPr sz="1200">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r>
              <a:rPr lang="en-US" sz="1200" b="1">
                <a:solidFill>
                  <a:srgbClr val="3F3F3F"/>
                </a:solidFill>
                <a:latin typeface="Open Sans"/>
                <a:ea typeface="Open Sans"/>
                <a:cs typeface="Open Sans"/>
                <a:sym typeface="Open Sans"/>
              </a:rPr>
              <a:t>Continuous risk Assessments</a:t>
            </a:r>
            <a:endParaRPr sz="1200" b="0" i="0" u="none" strike="noStrike" cap="none">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SzPts val="2200"/>
              <a:buNone/>
            </a:pPr>
            <a:r>
              <a:rPr lang="en-US" sz="1200">
                <a:solidFill>
                  <a:srgbClr val="3F3F3F"/>
                </a:solidFill>
                <a:latin typeface="Open Sans"/>
                <a:ea typeface="Open Sans"/>
                <a:cs typeface="Open Sans"/>
                <a:sym typeface="Open Sans"/>
              </a:rPr>
              <a:t>Continuous risk assessment goes above and beyond the periodic nature of recurring assessments. It is characterised by real-time monitoring and risk analysis. This dynamic approach integrates risk assessment seamlessly into the organization’s daily operations, allowing for instantaneous detection and response to threats as they arise. </a:t>
            </a:r>
            <a:endParaRPr/>
          </a:p>
          <a:p>
            <a:pPr marL="0" marR="0" lvl="0" indent="0" algn="l" rtl="0">
              <a:lnSpc>
                <a:spcPct val="114000"/>
              </a:lnSpc>
              <a:spcBef>
                <a:spcPts val="0"/>
              </a:spcBef>
              <a:spcAft>
                <a:spcPts val="0"/>
              </a:spcAft>
              <a:buClr>
                <a:srgbClr val="000000"/>
              </a:buClr>
              <a:buSzPts val="2200"/>
              <a:buFont typeface="Arial"/>
              <a:buNone/>
            </a:pPr>
            <a:endParaRPr/>
          </a:p>
        </p:txBody>
      </p:sp>
      <p:sp>
        <p:nvSpPr>
          <p:cNvPr id="1457" name="Google Shape;1457;p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3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Information Risk Management is the process of identifying and assessing risk, reducing it to an acceptable level, and implementing the right mechanisms to maintain it at that level.</a:t>
            </a:r>
            <a:endParaRPr sz="9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For a risk to exit, there should be threat event i.e worm outbreak, followed by determining the impact and frequency of threat event which help in calculating the risk.Once risk is calculated, we will look at different mitigation methods , followed by annualized cost of control and ensuring that cost of control doesn’t exceed cost of asset</a:t>
            </a:r>
            <a:br>
              <a:rPr lang="en-US"/>
            </a:br>
            <a:endParaRPr/>
          </a:p>
        </p:txBody>
      </p:sp>
      <p:sp>
        <p:nvSpPr>
          <p:cNvPr id="1470" name="Google Shape;1470;p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None/>
            </a:pPr>
            <a:r>
              <a:rPr lang="en-US" sz="1200" b="0" i="0" u="none" strike="noStrike">
                <a:solidFill>
                  <a:srgbClr val="000000"/>
                </a:solidFill>
                <a:latin typeface="Calibri"/>
                <a:ea typeface="Calibri"/>
                <a:cs typeface="Calibri"/>
                <a:sym typeface="Calibri"/>
              </a:rPr>
              <a:t>Trainer Notes:</a:t>
            </a:r>
            <a:endParaRPr/>
          </a:p>
          <a:p>
            <a:pPr marL="228600" lvl="0" indent="-228600" algn="l" rtl="0">
              <a:lnSpc>
                <a:spcPct val="100000"/>
              </a:lnSpc>
              <a:spcBef>
                <a:spcPts val="0"/>
              </a:spcBef>
              <a:spcAft>
                <a:spcPts val="0"/>
              </a:spcAft>
              <a:buSzPts val="1400"/>
              <a:buNone/>
            </a:pPr>
            <a:r>
              <a:rPr lang="en-US" sz="1200" b="0" i="0" u="none" strike="noStrike">
                <a:solidFill>
                  <a:srgbClr val="000000"/>
                </a:solidFill>
                <a:latin typeface="Calibri"/>
                <a:ea typeface="Calibri"/>
                <a:cs typeface="Calibri"/>
                <a:sym typeface="Calibri"/>
              </a:rPr>
              <a:t>IT risk management is a cyclical process. </a:t>
            </a:r>
            <a:endParaRPr b="0"/>
          </a:p>
          <a:p>
            <a:pPr marL="228600" lvl="0" indent="-228600" algn="l" rtl="0">
              <a:lnSpc>
                <a:spcPct val="100000"/>
              </a:lnSpc>
              <a:spcBef>
                <a:spcPts val="0"/>
              </a:spcBef>
              <a:spcAft>
                <a:spcPts val="0"/>
              </a:spcAft>
              <a:buSzPts val="1400"/>
              <a:buNone/>
            </a:pPr>
            <a:r>
              <a:rPr lang="en-US" sz="1200" b="0" i="0" u="none" strike="noStrike">
                <a:solidFill>
                  <a:srgbClr val="000000"/>
                </a:solidFill>
                <a:latin typeface="Calibri"/>
                <a:ea typeface="Calibri"/>
                <a:cs typeface="Calibri"/>
                <a:sym typeface="Calibri"/>
              </a:rPr>
              <a:t>The first phase in the IT risk management process is IT risk identification, which includes determining the risk context and risk framework, and the process of identifying and</a:t>
            </a:r>
            <a:endParaRPr/>
          </a:p>
          <a:p>
            <a:pPr marL="228600" lvl="0" indent="-228600" algn="l" rtl="0">
              <a:lnSpc>
                <a:spcPct val="100000"/>
              </a:lnSpc>
              <a:spcBef>
                <a:spcPts val="0"/>
              </a:spcBef>
              <a:spcAft>
                <a:spcPts val="0"/>
              </a:spcAft>
              <a:buSzPts val="1400"/>
              <a:buNone/>
            </a:pPr>
            <a:r>
              <a:rPr lang="en-US" sz="1200" b="0" i="0" u="none" strike="noStrike">
                <a:solidFill>
                  <a:srgbClr val="000000"/>
                </a:solidFill>
                <a:latin typeface="Calibri"/>
                <a:ea typeface="Calibri"/>
                <a:cs typeface="Calibri"/>
                <a:sym typeface="Calibri"/>
              </a:rPr>
              <a:t>documenting risk. </a:t>
            </a:r>
            <a:endParaRPr b="0"/>
          </a:p>
          <a:p>
            <a:pPr marL="228600" lvl="0" indent="-228600" algn="l" rtl="0">
              <a:lnSpc>
                <a:spcPct val="100000"/>
              </a:lnSpc>
              <a:spcBef>
                <a:spcPts val="0"/>
              </a:spcBef>
              <a:spcAft>
                <a:spcPts val="0"/>
              </a:spcAft>
              <a:buSzPts val="1400"/>
              <a:buNone/>
            </a:pPr>
            <a:r>
              <a:rPr lang="en-US" sz="1200" b="0" i="0" u="none" strike="noStrike">
                <a:solidFill>
                  <a:srgbClr val="000000"/>
                </a:solidFill>
                <a:latin typeface="Calibri"/>
                <a:ea typeface="Calibri"/>
                <a:cs typeface="Calibri"/>
                <a:sym typeface="Calibri"/>
              </a:rPr>
              <a:t>The next phase is IT risk assessment, which includes assessing and prioritizing risk to provide management with the data needed for risk response and mitigation.</a:t>
            </a:r>
            <a:endParaRPr b="0"/>
          </a:p>
          <a:p>
            <a:pPr marL="228600" lvl="0" indent="-228600" algn="l" rtl="0">
              <a:lnSpc>
                <a:spcPct val="100000"/>
              </a:lnSpc>
              <a:spcBef>
                <a:spcPts val="0"/>
              </a:spcBef>
              <a:spcAft>
                <a:spcPts val="0"/>
              </a:spcAft>
              <a:buSzPts val="1400"/>
              <a:buNone/>
            </a:pPr>
            <a:r>
              <a:rPr lang="en-US" sz="1200" b="0" i="0" u="none" strike="noStrike">
                <a:solidFill>
                  <a:srgbClr val="000000"/>
                </a:solidFill>
                <a:latin typeface="Calibri"/>
                <a:ea typeface="Calibri"/>
                <a:cs typeface="Calibri"/>
                <a:sym typeface="Calibri"/>
              </a:rPr>
              <a:t>The third phase of the cycle is risk response and mitigation, which addresses how organizations respond once risk is determined, based on results of risk assessments.</a:t>
            </a:r>
            <a:endParaRPr b="0"/>
          </a:p>
          <a:p>
            <a:pPr marL="228600" lvl="0" indent="-228600" algn="l" rtl="0">
              <a:lnSpc>
                <a:spcPct val="100000"/>
              </a:lnSpc>
              <a:spcBef>
                <a:spcPts val="0"/>
              </a:spcBef>
              <a:spcAft>
                <a:spcPts val="0"/>
              </a:spcAft>
              <a:buSzPts val="1400"/>
              <a:buNone/>
            </a:pPr>
            <a:r>
              <a:rPr lang="en-US" sz="1200" b="0" i="0" u="none" strike="noStrike">
                <a:solidFill>
                  <a:srgbClr val="000000"/>
                </a:solidFill>
                <a:latin typeface="Calibri"/>
                <a:ea typeface="Calibri"/>
                <a:cs typeface="Calibri"/>
                <a:sym typeface="Calibri"/>
              </a:rPr>
              <a:t>The final phase is risk and control monitoring and reporting, which addresses how organizations monitor risk over time. </a:t>
            </a:r>
            <a:endParaRPr b="0"/>
          </a:p>
          <a:p>
            <a:pPr marL="228600" lvl="0" indent="-228600" algn="l" rtl="0">
              <a:lnSpc>
                <a:spcPct val="100000"/>
              </a:lnSpc>
              <a:spcBef>
                <a:spcPts val="0"/>
              </a:spcBef>
              <a:spcAft>
                <a:spcPts val="0"/>
              </a:spcAft>
              <a:buSzPts val="1400"/>
              <a:buNone/>
            </a:pPr>
            <a:r>
              <a:rPr lang="en-US" sz="1200" b="0" i="0" u="none" strike="noStrike">
                <a:solidFill>
                  <a:srgbClr val="000000"/>
                </a:solidFill>
                <a:latin typeface="Calibri"/>
                <a:ea typeface="Calibri"/>
                <a:cs typeface="Calibri"/>
                <a:sym typeface="Calibri"/>
              </a:rPr>
              <a:t>This cycle is repeated as the risk environment changes due to internal or external factors. </a:t>
            </a:r>
            <a:endParaRPr b="0"/>
          </a:p>
          <a:p>
            <a:pPr marL="0" lvl="0" indent="0" algn="l" rtl="0">
              <a:lnSpc>
                <a:spcPct val="100000"/>
              </a:lnSpc>
              <a:spcBef>
                <a:spcPts val="0"/>
              </a:spcBef>
              <a:spcAft>
                <a:spcPts val="0"/>
              </a:spcAft>
              <a:buSzPts val="1400"/>
              <a:buNone/>
            </a:pPr>
            <a:endParaRPr/>
          </a:p>
        </p:txBody>
      </p:sp>
      <p:sp>
        <p:nvSpPr>
          <p:cNvPr id="1506" name="Google Shape;1506;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3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342900" marR="0" lvl="1" indent="-342900" algn="l" rtl="0">
              <a:lnSpc>
                <a:spcPct val="90000"/>
              </a:lnSpc>
              <a:spcBef>
                <a:spcPts val="0"/>
              </a:spcBef>
              <a:spcAft>
                <a:spcPts val="0"/>
              </a:spcAft>
              <a:buClr>
                <a:srgbClr val="000000"/>
              </a:buClr>
              <a:buSzPts val="2000"/>
              <a:buFont typeface="Arial"/>
              <a:buChar char="•"/>
            </a:pPr>
            <a:r>
              <a:rPr lang="en-US" sz="1200" b="0" i="0" u="none" strike="noStrike" cap="none">
                <a:solidFill>
                  <a:srgbClr val="3F3F3F"/>
                </a:solidFill>
                <a:latin typeface="Open Sans"/>
                <a:ea typeface="Open Sans"/>
                <a:cs typeface="Open Sans"/>
                <a:sym typeface="Open Sans"/>
              </a:rPr>
              <a:t>An investigation is a systematic, minute, and thorough attempt to learn the facts about something complex or hidden. It is often formal and official.</a:t>
            </a:r>
            <a:endParaRPr/>
          </a:p>
          <a:p>
            <a:pPr marL="342900" marR="0" lvl="1" indent="-342900" algn="l" rtl="0">
              <a:lnSpc>
                <a:spcPct val="90000"/>
              </a:lnSpc>
              <a:spcBef>
                <a:spcPts val="0"/>
              </a:spcBef>
              <a:spcAft>
                <a:spcPts val="0"/>
              </a:spcAft>
              <a:buClr>
                <a:srgbClr val="000000"/>
              </a:buClr>
              <a:buSzPts val="2000"/>
              <a:buFont typeface="Arial"/>
              <a:buChar char="•"/>
            </a:pPr>
            <a:r>
              <a:rPr lang="en-US" sz="1200" b="0" i="0" u="none" strike="noStrike" cap="none">
                <a:solidFill>
                  <a:srgbClr val="3F3F3F"/>
                </a:solidFill>
                <a:latin typeface="Open Sans"/>
                <a:ea typeface="Open Sans"/>
                <a:cs typeface="Open Sans"/>
                <a:sym typeface="Open Sans"/>
              </a:rPr>
              <a:t>Example: Investigation of a bank failure</a:t>
            </a:r>
            <a:endParaRPr/>
          </a:p>
          <a:p>
            <a:pPr marL="342900" marR="0" lvl="1" indent="-342900" algn="l" rtl="0">
              <a:lnSpc>
                <a:spcPct val="90000"/>
              </a:lnSpc>
              <a:spcBef>
                <a:spcPts val="400"/>
              </a:spcBef>
              <a:spcAft>
                <a:spcPts val="0"/>
              </a:spcAft>
              <a:buClr>
                <a:srgbClr val="000000"/>
              </a:buClr>
              <a:buSzPts val="2000"/>
              <a:buFont typeface="Arial"/>
              <a:buChar char="•"/>
            </a:pPr>
            <a:r>
              <a:rPr lang="en-US" sz="1200" b="0" i="0" u="none" strike="noStrike" cap="none">
                <a:solidFill>
                  <a:srgbClr val="3F3F3F"/>
                </a:solidFill>
                <a:latin typeface="Open Sans"/>
                <a:ea typeface="Open Sans"/>
                <a:cs typeface="Open Sans"/>
                <a:sym typeface="Open Sans"/>
              </a:rPr>
              <a:t>Digital investigations involve investigations of all crimes conducted using computer and related technologies where the evidence exists in an electronic or a digital form or in a storage or on a wire.</a:t>
            </a:r>
            <a:endParaRPr/>
          </a:p>
          <a:p>
            <a:pPr marL="342900" marR="0" lvl="1" indent="-342900" algn="l" rtl="0">
              <a:lnSpc>
                <a:spcPct val="90000"/>
              </a:lnSpc>
              <a:spcBef>
                <a:spcPts val="400"/>
              </a:spcBef>
              <a:spcAft>
                <a:spcPts val="0"/>
              </a:spcAft>
              <a:buClr>
                <a:srgbClr val="000000"/>
              </a:buClr>
              <a:buSzPts val="2000"/>
              <a:buFont typeface="Arial"/>
              <a:buChar char="•"/>
            </a:pPr>
            <a:r>
              <a:rPr lang="en-US" sz="1200" b="0" i="0" u="none" strike="noStrike" cap="none">
                <a:solidFill>
                  <a:srgbClr val="3F3F3F"/>
                </a:solidFill>
                <a:latin typeface="Open Sans"/>
                <a:ea typeface="Open Sans"/>
                <a:cs typeface="Open Sans"/>
                <a:sym typeface="Open Sans"/>
              </a:rPr>
              <a:t>Investigation of computer crimes is also known as computer forensics.</a:t>
            </a:r>
            <a:endParaRPr/>
          </a:p>
          <a:p>
            <a:pPr marL="0" lvl="0" indent="0" algn="l" rtl="0">
              <a:lnSpc>
                <a:spcPct val="100000"/>
              </a:lnSpc>
              <a:spcBef>
                <a:spcPts val="0"/>
              </a:spcBef>
              <a:spcAft>
                <a:spcPts val="0"/>
              </a:spcAft>
              <a:buSzPts val="1400"/>
              <a:buNone/>
            </a:pPr>
            <a:endParaRPr/>
          </a:p>
        </p:txBody>
      </p:sp>
      <p:sp>
        <p:nvSpPr>
          <p:cNvPr id="1523" name="Google Shape;1523;p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3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endParaRPr/>
          </a:p>
          <a:p>
            <a:pPr marL="0" marR="0" lvl="0" indent="0" algn="l" rtl="0">
              <a:lnSpc>
                <a:spcPct val="114000"/>
              </a:lnSpc>
              <a:spcBef>
                <a:spcPts val="0"/>
              </a:spcBef>
              <a:spcAft>
                <a:spcPts val="0"/>
              </a:spcAft>
              <a:buClr>
                <a:srgbClr val="000000"/>
              </a:buClr>
              <a:buSzPts val="2200"/>
              <a:buFont typeface="Arial"/>
              <a:buNone/>
            </a:pPr>
            <a:r>
              <a:rPr lang="en-US"/>
              <a:t>Brainstroming-</a:t>
            </a:r>
            <a:r>
              <a:rPr lang="en-US" sz="1200" b="1">
                <a:solidFill>
                  <a:srgbClr val="3F3F3F"/>
                </a:solidFill>
                <a:latin typeface="Open Sans"/>
                <a:ea typeface="Open Sans"/>
                <a:cs typeface="Open Sans"/>
                <a:sym typeface="Open Sans"/>
              </a:rPr>
              <a:t>Continuous risk Assessments</a:t>
            </a:r>
            <a:endParaRPr sz="1200" b="0" i="0" u="none" strike="noStrike" cap="none">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SzPts val="2200"/>
              <a:buNone/>
            </a:pPr>
            <a:r>
              <a:rPr lang="en-US" sz="1200">
                <a:solidFill>
                  <a:srgbClr val="3F3F3F"/>
                </a:solidFill>
                <a:latin typeface="Open Sans"/>
                <a:ea typeface="Open Sans"/>
                <a:cs typeface="Open Sans"/>
                <a:sym typeface="Open Sans"/>
              </a:rPr>
              <a:t>Continuous risk assessment goes above and beyond the periodic nature of recurring assessments. It is characterised by real-time monitoring and risk analysis. This dynamic approach integrates risk assessment seamlessly into the organization’s daily operations, allowing for instantaneous detection and response to threats as they arise. </a:t>
            </a:r>
            <a:endParaRPr/>
          </a:p>
          <a:p>
            <a:pPr marL="457200" lvl="0" indent="-228600" algn="l" rtl="0">
              <a:lnSpc>
                <a:spcPct val="114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SzPts val="2200"/>
              <a:buNone/>
            </a:pPr>
            <a:r>
              <a:rPr lang="en-US" sz="1200">
                <a:solidFill>
                  <a:srgbClr val="3F3F3F"/>
                </a:solidFill>
                <a:latin typeface="Open Sans"/>
                <a:ea typeface="Open Sans"/>
                <a:cs typeface="Open Sans"/>
                <a:sym typeface="Open Sans"/>
              </a:rPr>
              <a:t>Interviews-</a:t>
            </a:r>
            <a:r>
              <a:rPr lang="en-US"/>
              <a:t>Interviews are a crucial component of the risk identification phase in a comprehensive risk assessment. They provide valuable insights into potential risks that might be overlooked through other methods like document analysis or brainstorming.</a:t>
            </a:r>
            <a:endParaRPr/>
          </a:p>
          <a:p>
            <a:pPr marL="457200" lvl="0" indent="-228600" algn="l" rtl="0">
              <a:lnSpc>
                <a:spcPct val="114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SzPts val="2200"/>
              <a:buNone/>
            </a:pPr>
            <a:r>
              <a:rPr lang="en-US" sz="1200">
                <a:solidFill>
                  <a:srgbClr val="3F3F3F"/>
                </a:solidFill>
                <a:latin typeface="Open Sans"/>
                <a:ea typeface="Open Sans"/>
                <a:cs typeface="Open Sans"/>
                <a:sym typeface="Open Sans"/>
              </a:rPr>
              <a:t>Questionnares-</a:t>
            </a:r>
            <a:r>
              <a:rPr lang="en-US"/>
              <a:t>Questionnaires are a structured approach to gathering information for risk identification. They provide a standardized method for collecting data from various stakeholders across an organization</a:t>
            </a:r>
            <a:r>
              <a:rPr lang="en-US" sz="1200">
                <a:solidFill>
                  <a:srgbClr val="3F3F3F"/>
                </a:solidFill>
                <a:latin typeface="Open Sans"/>
                <a:ea typeface="Open Sans"/>
                <a:cs typeface="Open Sans"/>
                <a:sym typeface="Open Sans"/>
              </a:rPr>
              <a:t>.</a:t>
            </a:r>
            <a:endParaRPr/>
          </a:p>
          <a:p>
            <a:pPr marL="457200" lvl="0" indent="-228600" algn="l" rtl="0">
              <a:lnSpc>
                <a:spcPct val="114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SzPts val="2200"/>
              <a:buNone/>
            </a:pPr>
            <a:r>
              <a:rPr lang="en-US" sz="1200">
                <a:solidFill>
                  <a:srgbClr val="3F3F3F"/>
                </a:solidFill>
                <a:latin typeface="Open Sans"/>
                <a:ea typeface="Open Sans"/>
                <a:cs typeface="Open Sans"/>
                <a:sym typeface="Open Sans"/>
              </a:rPr>
              <a:t>OEM- Original equipment Manufactures- OEM like cisco, macfee release updates about risk</a:t>
            </a:r>
            <a:endParaRPr/>
          </a:p>
          <a:p>
            <a:pPr marL="457200" lvl="0" indent="-228600" algn="l" rtl="0">
              <a:lnSpc>
                <a:spcPct val="114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SzPts val="2200"/>
              <a:buNone/>
            </a:pPr>
            <a:r>
              <a:rPr lang="en-US" sz="1200">
                <a:solidFill>
                  <a:srgbClr val="3F3F3F"/>
                </a:solidFill>
                <a:latin typeface="Open Sans"/>
                <a:ea typeface="Open Sans"/>
                <a:cs typeface="Open Sans"/>
                <a:sym typeface="Open Sans"/>
              </a:rPr>
              <a:t>Regular testing- Regular VA/PT can help in identification of risk</a:t>
            </a:r>
            <a:endParaRPr/>
          </a:p>
          <a:p>
            <a:pPr marL="457200" lvl="0" indent="-228600" algn="l" rtl="0">
              <a:lnSpc>
                <a:spcPct val="114000"/>
              </a:lnSpc>
              <a:spcBef>
                <a:spcPts val="0"/>
              </a:spcBef>
              <a:spcAft>
                <a:spcPts val="0"/>
              </a:spcAft>
              <a:buSzPts val="2200"/>
              <a:buNone/>
            </a:pPr>
            <a:endParaRPr sz="1200">
              <a:solidFill>
                <a:srgbClr val="3F3F3F"/>
              </a:solidFill>
              <a:latin typeface="Open Sans"/>
              <a:ea typeface="Open Sans"/>
              <a:cs typeface="Open Sans"/>
              <a:sym typeface="Open Sans"/>
            </a:endParaRPr>
          </a:p>
          <a:p>
            <a:pPr marL="457200" lvl="0" indent="-228600" algn="l" rtl="0">
              <a:lnSpc>
                <a:spcPct val="114000"/>
              </a:lnSpc>
              <a:spcBef>
                <a:spcPts val="0"/>
              </a:spcBef>
              <a:spcAft>
                <a:spcPts val="0"/>
              </a:spcAft>
              <a:buSzPts val="2200"/>
              <a:buNone/>
            </a:pPr>
            <a:r>
              <a:rPr lang="en-US" sz="1200">
                <a:solidFill>
                  <a:srgbClr val="3F3F3F"/>
                </a:solidFill>
                <a:latin typeface="Open Sans"/>
                <a:ea typeface="Open Sans"/>
                <a:cs typeface="Open Sans"/>
                <a:sym typeface="Open Sans"/>
              </a:rPr>
              <a:t>Subscription to blogs- by subscribing to blogs, technical forums can help in identification of risk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540" name="Google Shape;1540;p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3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Risk analysis is the analysis of the probability and consequences of each known risk. </a:t>
            </a:r>
            <a:endParaRPr sz="12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Risk analysis prioritizes risks and calculates the cost of safeguards.</a:t>
            </a:r>
            <a:endParaRPr sz="1200" b="0" i="0" u="none" strike="noStrike" cap="none">
              <a:solidFill>
                <a:schemeClr val="lt1"/>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It provides a cost/benefit comparison between cost of safeguards and cost of loss.</a:t>
            </a:r>
            <a:endParaRPr sz="12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It identifies and prioritizes the risk factors with great impact.</a:t>
            </a:r>
            <a:endParaRPr sz="12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It also integrates the security program objectives with the organization’s business objectives and requirements.</a:t>
            </a:r>
            <a:endParaRPr sz="12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569" name="Google Shape;1569;p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p3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Let’s understand the goals of risk analysis.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To balance the cost of countermeasure and the impact of threats</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To measure probability and the impact of latent threats</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To identify vulnerabilities and threats</a:t>
            </a:r>
            <a:endParaRPr sz="9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To identify organizational assets and their value</a:t>
            </a:r>
            <a:endParaRPr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655" name="Google Shape;1655;p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p3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The following issues should be considered when assigning values to an asset:</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Cost to acquire or develop the asset</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Cost to maintain and protect the asset</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Value of the asset to owners and users</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Value of the asset to adversaries</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Value of intellectual property that went into developing the information</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Price others are willing to pay for the asset</a:t>
            </a:r>
            <a:endParaRPr sz="9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Cost to replace the asset if lost or damaged</a:t>
            </a:r>
            <a:endParaRPr/>
          </a:p>
        </p:txBody>
      </p:sp>
      <p:sp>
        <p:nvSpPr>
          <p:cNvPr id="1680" name="Google Shape;1680;p3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p3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An organization needs to form a risk analysis team to analyze risks effectively. These are the stakeholders in a risk analysis team:</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Risk </a:t>
            </a:r>
            <a:r>
              <a:rPr lang="en-US" sz="1200">
                <a:solidFill>
                  <a:srgbClr val="3F3F3F"/>
                </a:solidFill>
                <a:latin typeface="Open Sans"/>
                <a:ea typeface="Open Sans"/>
                <a:cs typeface="Open Sans"/>
                <a:sym typeface="Open Sans"/>
              </a:rPr>
              <a:t>Manager</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System or Network Administrator</a:t>
            </a:r>
            <a:endParaRPr sz="12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System Business Owner</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System Technical Owner</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Executive Sponsor</a:t>
            </a:r>
            <a:endParaRPr sz="12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Information Security Officer</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692" name="Google Shape;1692;p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p3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The steps to perform risk analysis are:</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Asset and information value assignment</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Risk analysis and assessment</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Countermeasure selection and implementation</a:t>
            </a:r>
            <a:endParaRPr/>
          </a:p>
          <a:p>
            <a:pPr marL="0" lvl="0" indent="0" algn="l" rtl="0">
              <a:lnSpc>
                <a:spcPct val="100000"/>
              </a:lnSpc>
              <a:spcBef>
                <a:spcPts val="0"/>
              </a:spcBef>
              <a:spcAft>
                <a:spcPts val="0"/>
              </a:spcAft>
              <a:buSzPts val="1400"/>
              <a:buNone/>
            </a:pPr>
            <a:endParaRPr/>
          </a:p>
        </p:txBody>
      </p:sp>
      <p:sp>
        <p:nvSpPr>
          <p:cNvPr id="1721" name="Google Shape;1721;p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3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14300" lvl="1" indent="-114300" algn="l" rtl="0">
              <a:lnSpc>
                <a:spcPct val="90000"/>
              </a:lnSpc>
              <a:spcBef>
                <a:spcPts val="595"/>
              </a:spcBef>
              <a:spcAft>
                <a:spcPts val="0"/>
              </a:spcAft>
              <a:buClr>
                <a:schemeClr val="lt1"/>
              </a:buClr>
              <a:buSzPts val="1300"/>
              <a:buFont typeface="Calibri"/>
              <a:buChar char="•"/>
            </a:pPr>
            <a:r>
              <a:rPr lang="en-US"/>
              <a:t>Quantative-</a:t>
            </a:r>
            <a:r>
              <a:rPr lang="en-US" sz="1200">
                <a:solidFill>
                  <a:srgbClr val="3F3F3F"/>
                </a:solidFill>
                <a:latin typeface="Open Sans"/>
                <a:ea typeface="Open Sans"/>
                <a:cs typeface="Open Sans"/>
                <a:sym typeface="Open Sans"/>
              </a:rPr>
              <a:t>Uses risk calculations that attempt to predict the level of monetary losses and the percentage of chance for each type of threat </a:t>
            </a:r>
            <a:endParaRPr sz="1200">
              <a:solidFill>
                <a:srgbClr val="3F3F3F"/>
              </a:solidFill>
              <a:latin typeface="Open Sans"/>
              <a:ea typeface="Open Sans"/>
              <a:cs typeface="Open Sans"/>
              <a:sym typeface="Open Sans"/>
            </a:endParaRPr>
          </a:p>
          <a:p>
            <a:pPr marL="114300" lvl="1" indent="-114300" algn="l" rtl="0">
              <a:lnSpc>
                <a:spcPct val="90000"/>
              </a:lnSpc>
              <a:spcBef>
                <a:spcPts val="595"/>
              </a:spcBef>
              <a:spcAft>
                <a:spcPts val="0"/>
              </a:spcAft>
              <a:buClr>
                <a:schemeClr val="lt1"/>
              </a:buClr>
              <a:buSzPts val="1300"/>
              <a:buFont typeface="Calibri"/>
              <a:buChar char="•"/>
            </a:pPr>
            <a:r>
              <a:rPr lang="en-US" sz="1200">
                <a:solidFill>
                  <a:srgbClr val="3F3F3F"/>
                </a:solidFill>
                <a:latin typeface="Open Sans"/>
                <a:ea typeface="Open Sans"/>
                <a:cs typeface="Open Sans"/>
                <a:sym typeface="Open Sans"/>
              </a:rPr>
              <a:t>Is objective in nature</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a:p>
            <a:pPr marL="114300" lvl="1" indent="-114300" algn="l" rtl="0">
              <a:lnSpc>
                <a:spcPct val="90000"/>
              </a:lnSpc>
              <a:spcBef>
                <a:spcPts val="595"/>
              </a:spcBef>
              <a:spcAft>
                <a:spcPts val="0"/>
              </a:spcAft>
              <a:buClr>
                <a:schemeClr val="lt1"/>
              </a:buClr>
              <a:buSzPts val="1300"/>
              <a:buFont typeface="Calibri"/>
              <a:buChar char="•"/>
            </a:pPr>
            <a:r>
              <a:rPr lang="en-US"/>
              <a:t>Qualitative-</a:t>
            </a:r>
            <a:r>
              <a:rPr lang="en-US" sz="1200">
                <a:solidFill>
                  <a:srgbClr val="3F3F3F"/>
                </a:solidFill>
                <a:latin typeface="Open Sans"/>
                <a:ea typeface="Open Sans"/>
                <a:cs typeface="Open Sans"/>
                <a:sym typeface="Open Sans"/>
              </a:rPr>
              <a:t>Is situation and scenario based </a:t>
            </a:r>
            <a:endParaRPr sz="1200">
              <a:solidFill>
                <a:srgbClr val="3F3F3F"/>
              </a:solidFill>
              <a:latin typeface="Open Sans"/>
              <a:ea typeface="Open Sans"/>
              <a:cs typeface="Open Sans"/>
              <a:sym typeface="Open Sans"/>
            </a:endParaRPr>
          </a:p>
          <a:p>
            <a:pPr marL="114300" lvl="1" indent="-114300" algn="l" rtl="0">
              <a:lnSpc>
                <a:spcPct val="90000"/>
              </a:lnSpc>
              <a:spcBef>
                <a:spcPts val="595"/>
              </a:spcBef>
              <a:spcAft>
                <a:spcPts val="0"/>
              </a:spcAft>
              <a:buClr>
                <a:schemeClr val="lt1"/>
              </a:buClr>
              <a:buSzPts val="1300"/>
              <a:buFont typeface="Calibri"/>
              <a:buChar char="•"/>
            </a:pPr>
            <a:r>
              <a:rPr lang="en-US" sz="1200">
                <a:solidFill>
                  <a:srgbClr val="3F3F3F"/>
                </a:solidFill>
                <a:latin typeface="Open Sans"/>
                <a:ea typeface="Open Sans"/>
                <a:cs typeface="Open Sans"/>
                <a:sym typeface="Open Sans"/>
              </a:rPr>
              <a:t>Is subjective in nature </a:t>
            </a:r>
            <a:endParaRPr sz="1200">
              <a:solidFill>
                <a:srgbClr val="3F3F3F"/>
              </a:solidFill>
              <a:latin typeface="Open Sans"/>
              <a:ea typeface="Open Sans"/>
              <a:cs typeface="Open Sans"/>
              <a:sym typeface="Open Sans"/>
            </a:endParaRPr>
          </a:p>
          <a:p>
            <a:pPr marL="114300" lvl="1" indent="-114300" algn="l" rtl="0">
              <a:lnSpc>
                <a:spcPct val="90000"/>
              </a:lnSpc>
              <a:spcBef>
                <a:spcPts val="595"/>
              </a:spcBef>
              <a:spcAft>
                <a:spcPts val="0"/>
              </a:spcAft>
              <a:buClr>
                <a:schemeClr val="lt1"/>
              </a:buClr>
              <a:buSzPts val="1300"/>
              <a:buFont typeface="Calibri"/>
              <a:buChar char="•"/>
            </a:pPr>
            <a:r>
              <a:rPr lang="en-US" sz="1200">
                <a:solidFill>
                  <a:srgbClr val="3F3F3F"/>
                </a:solidFill>
                <a:latin typeface="Open Sans"/>
                <a:ea typeface="Open Sans"/>
                <a:cs typeface="Open Sans"/>
                <a:sym typeface="Open Sans"/>
              </a:rPr>
              <a:t>Does not assign numbers and monetary values to components and losses </a:t>
            </a:r>
            <a:endParaRPr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738" name="Google Shape;1738;p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sz="1200" b="0" i="0" u="none" strike="noStrike" cap="none">
                <a:solidFill>
                  <a:srgbClr val="3F3F3F"/>
                </a:solidFill>
                <a:latin typeface="Open Sans SemiBold"/>
                <a:ea typeface="Open Sans SemiBold"/>
                <a:cs typeface="Open Sans SemiBold"/>
                <a:sym typeface="Open Sans SemiBold"/>
              </a:rPr>
              <a:t>Asset</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Total value of assets</a:t>
            </a:r>
            <a:endParaRPr sz="12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200" b="0" i="0" u="none" strike="noStrike" cap="none">
                <a:solidFill>
                  <a:srgbClr val="3F3F3F"/>
                </a:solidFill>
                <a:latin typeface="Open Sans SemiBold"/>
                <a:ea typeface="Open Sans SemiBold"/>
                <a:cs typeface="Open Sans SemiBold"/>
                <a:sym typeface="Open Sans SemiBold"/>
              </a:rPr>
              <a:t>Exposure Factor:</a:t>
            </a:r>
            <a:endParaRPr/>
          </a:p>
          <a:p>
            <a:pPr marL="285750" marR="0" lvl="1" indent="-285750" algn="l" rtl="0">
              <a:lnSpc>
                <a:spcPct val="90000"/>
              </a:lnSpc>
              <a:spcBef>
                <a:spcPts val="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Percentage of loss the organization would suffer if a risk materializes</a:t>
            </a:r>
            <a:endParaRPr sz="1000" b="0" i="0" u="none" strike="noStrike" cap="none">
              <a:solidFill>
                <a:srgbClr val="3F3F3F"/>
              </a:solidFill>
              <a:latin typeface="Arial"/>
              <a:ea typeface="Arial"/>
              <a:cs typeface="Arial"/>
              <a:sym typeface="Arial"/>
            </a:endParaRPr>
          </a:p>
          <a:p>
            <a:pPr marL="285750" marR="0" lvl="1" indent="-285750" algn="l" rtl="0">
              <a:lnSpc>
                <a:spcPct val="90000"/>
              </a:lnSpc>
              <a:spcBef>
                <a:spcPts val="4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Also referred to as the loss potential</a:t>
            </a:r>
            <a:endParaRPr sz="12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200" b="0" i="0" u="none" strike="noStrike" cap="none">
                <a:solidFill>
                  <a:srgbClr val="3F3F3F"/>
                </a:solidFill>
                <a:latin typeface="Open Sans SemiBold"/>
                <a:ea typeface="Open Sans SemiBold"/>
                <a:cs typeface="Open Sans SemiBold"/>
                <a:sym typeface="Open Sans SemiBold"/>
              </a:rPr>
              <a:t>Single Loss Expectancy (SLE):</a:t>
            </a:r>
            <a:endParaRPr/>
          </a:p>
          <a:p>
            <a:pPr marL="285750" marR="0" lvl="1" indent="-285750" algn="l" rtl="0">
              <a:lnSpc>
                <a:spcPct val="90000"/>
              </a:lnSpc>
              <a:spcBef>
                <a:spcPts val="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Cost associated with a single-realized risk against a specific asset </a:t>
            </a:r>
            <a:endParaRPr/>
          </a:p>
          <a:p>
            <a:pPr marL="285750" marR="0" lvl="1" indent="-146050" algn="l" rtl="0">
              <a:lnSpc>
                <a:spcPct val="90000"/>
              </a:lnSpc>
              <a:spcBef>
                <a:spcPts val="0"/>
              </a:spcBef>
              <a:spcAft>
                <a:spcPts val="0"/>
              </a:spcAft>
              <a:buClr>
                <a:srgbClr val="3F3F3F"/>
              </a:buClr>
              <a:buSzPts val="2200"/>
              <a:buFont typeface="Calibri"/>
              <a:buNone/>
            </a:pPr>
            <a:endParaRPr sz="800" b="0" i="0" u="none" strike="noStrike" cap="none">
              <a:solidFill>
                <a:srgbClr val="3F3F3F"/>
              </a:solidFill>
              <a:latin typeface="Arial"/>
              <a:ea typeface="Arial"/>
              <a:cs typeface="Arial"/>
              <a:sym typeface="Arial"/>
            </a:endParaRPr>
          </a:p>
          <a:p>
            <a:pPr marL="285750" marR="0" lvl="1" indent="-285750" algn="l" rtl="0">
              <a:lnSpc>
                <a:spcPct val="90000"/>
              </a:lnSpc>
              <a:spcBef>
                <a:spcPts val="4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SLE = AV * EF</a:t>
            </a:r>
            <a:endParaRPr/>
          </a:p>
          <a:p>
            <a:pPr marL="285750" marR="0" lvl="1" indent="-146050" algn="l" rtl="0">
              <a:lnSpc>
                <a:spcPct val="90000"/>
              </a:lnSpc>
              <a:spcBef>
                <a:spcPts val="400"/>
              </a:spcBef>
              <a:spcAft>
                <a:spcPts val="0"/>
              </a:spcAft>
              <a:buClr>
                <a:srgbClr val="3F3F3F"/>
              </a:buClr>
              <a:buSzPts val="2200"/>
              <a:buFont typeface="Calibri"/>
              <a:buNone/>
            </a:pPr>
            <a:endParaRPr sz="800" b="0" i="0" u="none" strike="noStrike" cap="none">
              <a:solidFill>
                <a:srgbClr val="3F3F3F"/>
              </a:solidFill>
              <a:latin typeface="Arial"/>
              <a:ea typeface="Arial"/>
              <a:cs typeface="Arial"/>
              <a:sym typeface="Arial"/>
            </a:endParaRPr>
          </a:p>
          <a:p>
            <a:pPr marL="285750" marR="0" lvl="1" indent="-285750" algn="l" rtl="0">
              <a:lnSpc>
                <a:spcPct val="90000"/>
              </a:lnSpc>
              <a:spcBef>
                <a:spcPts val="4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It is calculated in dollars</a:t>
            </a:r>
            <a:endParaRPr sz="12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757" name="Google Shape;175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SemiBold"/>
                <a:ea typeface="Open Sans SemiBold"/>
                <a:cs typeface="Open Sans SemiBold"/>
                <a:sym typeface="Open Sans SemiBold"/>
              </a:rPr>
              <a:t>Annualized Rate of Occurrence (ARO): </a:t>
            </a:r>
            <a:endParaRPr/>
          </a:p>
          <a:p>
            <a:pPr marL="228600" marR="0" lvl="1" indent="-228600" algn="l" rtl="0">
              <a:lnSpc>
                <a:spcPct val="90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Frequency with which a specific threat will occur within a single year</a:t>
            </a:r>
            <a:endParaRPr/>
          </a:p>
          <a:p>
            <a:pPr marL="228600" marR="0" lvl="1" indent="-88900" algn="l" rtl="0">
              <a:lnSpc>
                <a:spcPct val="90000"/>
              </a:lnSpc>
              <a:spcBef>
                <a:spcPts val="0"/>
              </a:spcBef>
              <a:spcAft>
                <a:spcPts val="0"/>
              </a:spcAft>
              <a:buClr>
                <a:srgbClr val="3F3F3F"/>
              </a:buClr>
              <a:buSzPts val="2200"/>
              <a:buFont typeface="Open Sans"/>
              <a:buNone/>
            </a:pPr>
            <a:endParaRPr sz="800" b="0" i="0" u="none" strike="noStrike" cap="none">
              <a:solidFill>
                <a:srgbClr val="3F3F3F"/>
              </a:solidFill>
              <a:latin typeface="Open Sans"/>
              <a:ea typeface="Open Sans"/>
              <a:cs typeface="Open Sans"/>
              <a:sym typeface="Open Sans"/>
            </a:endParaRPr>
          </a:p>
          <a:p>
            <a:pPr marL="228600" marR="0" lvl="1" indent="-228600" algn="l" rtl="0">
              <a:lnSpc>
                <a:spcPct val="90000"/>
              </a:lnSpc>
              <a:spcBef>
                <a:spcPts val="3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Ranges from 0 (threat will not occur) to large numbers</a:t>
            </a:r>
            <a:endParaRPr/>
          </a:p>
          <a:p>
            <a:pPr marL="228600" marR="0" lvl="1" indent="-88900" algn="l" rtl="0">
              <a:lnSpc>
                <a:spcPct val="90000"/>
              </a:lnSpc>
              <a:spcBef>
                <a:spcPts val="300"/>
              </a:spcBef>
              <a:spcAft>
                <a:spcPts val="0"/>
              </a:spcAft>
              <a:buClr>
                <a:srgbClr val="3F3F3F"/>
              </a:buClr>
              <a:buSzPts val="2200"/>
              <a:buFont typeface="Open Sans"/>
              <a:buNone/>
            </a:pPr>
            <a:endParaRPr sz="800" b="0" i="0" u="none" strike="noStrike" cap="none">
              <a:solidFill>
                <a:srgbClr val="3F3F3F"/>
              </a:solidFill>
              <a:latin typeface="Open Sans"/>
              <a:ea typeface="Open Sans"/>
              <a:cs typeface="Open Sans"/>
              <a:sym typeface="Open Sans"/>
            </a:endParaRPr>
          </a:p>
          <a:p>
            <a:pPr marL="228600" marR="0" lvl="1" indent="-228600" algn="l" rtl="0">
              <a:lnSpc>
                <a:spcPct val="90000"/>
              </a:lnSpc>
              <a:spcBef>
                <a:spcPts val="3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Also known as probability determination</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3F3F3F"/>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SemiBold"/>
                <a:ea typeface="Open Sans SemiBold"/>
                <a:cs typeface="Open Sans SemiBold"/>
                <a:sym typeface="Open Sans SemiBold"/>
              </a:rPr>
              <a:t>Annualized Loss Expectancy (ALE):</a:t>
            </a:r>
            <a:endParaRPr/>
          </a:p>
          <a:p>
            <a:pPr marL="228600" marR="0" lvl="1" indent="-228600" algn="l" rtl="0">
              <a:lnSpc>
                <a:spcPct val="90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Possible yearly cost of all instances of a specific threat realized against a specific asset</a:t>
            </a:r>
            <a:endParaRPr/>
          </a:p>
          <a:p>
            <a:pPr marL="228600" marR="0" lvl="1" indent="-88900" algn="l" rtl="0">
              <a:lnSpc>
                <a:spcPct val="90000"/>
              </a:lnSpc>
              <a:spcBef>
                <a:spcPts val="0"/>
              </a:spcBef>
              <a:spcAft>
                <a:spcPts val="0"/>
              </a:spcAft>
              <a:buClr>
                <a:srgbClr val="3F3F3F"/>
              </a:buClr>
              <a:buSzPts val="2200"/>
              <a:buFont typeface="Open Sans"/>
              <a:buNone/>
            </a:pPr>
            <a:endParaRPr sz="1000" b="0" i="0" u="none" strike="noStrike" cap="none">
              <a:solidFill>
                <a:srgbClr val="3F3F3F"/>
              </a:solidFill>
              <a:latin typeface="Open Sans"/>
              <a:ea typeface="Open Sans"/>
              <a:cs typeface="Open Sans"/>
              <a:sym typeface="Open Sans"/>
            </a:endParaRPr>
          </a:p>
          <a:p>
            <a:pPr marL="228600" marR="0" lvl="1" indent="-228600" algn="l" rtl="0">
              <a:lnSpc>
                <a:spcPct val="90000"/>
              </a:lnSpc>
              <a:spcBef>
                <a:spcPts val="3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ALE = SLE * ARO</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SemiBold"/>
                <a:ea typeface="Open Sans SemiBold"/>
                <a:cs typeface="Open Sans SemiBold"/>
                <a:sym typeface="Open Sans SemiBold"/>
              </a:rPr>
              <a:t>Annual Cost of Safeguard (ACS)</a:t>
            </a:r>
            <a:endParaRPr/>
          </a:p>
          <a:p>
            <a:pPr marL="228600" marR="0" lvl="1" indent="-228600" algn="l" rtl="0">
              <a:lnSpc>
                <a:spcPct val="90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The cost associated in procuring, developing, and maintaining control against a potential threat</a:t>
            </a:r>
            <a:endParaRPr/>
          </a:p>
          <a:p>
            <a:pPr marL="228600" marR="0" lvl="1" indent="-88900" algn="l" rtl="0">
              <a:lnSpc>
                <a:spcPct val="90000"/>
              </a:lnSpc>
              <a:spcBef>
                <a:spcPts val="0"/>
              </a:spcBef>
              <a:spcAft>
                <a:spcPts val="0"/>
              </a:spcAft>
              <a:buClr>
                <a:srgbClr val="3F3F3F"/>
              </a:buClr>
              <a:buSzPts val="2200"/>
              <a:buFont typeface="Open Sans"/>
              <a:buNone/>
            </a:pPr>
            <a:endParaRPr sz="1000" b="0" i="0" u="none" strike="noStrike" cap="none">
              <a:solidFill>
                <a:srgbClr val="3F3F3F"/>
              </a:solidFill>
              <a:latin typeface="Open Sans"/>
              <a:ea typeface="Open Sans"/>
              <a:cs typeface="Open Sans"/>
              <a:sym typeface="Open Sans"/>
            </a:endParaRPr>
          </a:p>
          <a:p>
            <a:pPr marL="228600" marR="0" lvl="1" indent="-228600" algn="l" rtl="0">
              <a:lnSpc>
                <a:spcPct val="90000"/>
              </a:lnSpc>
              <a:spcBef>
                <a:spcPts val="3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The ACS should not exceed the ALE</a:t>
            </a:r>
            <a:endParaRPr/>
          </a:p>
          <a:p>
            <a:pPr marL="0" marR="0" lvl="0" indent="0" algn="l" rtl="0">
              <a:lnSpc>
                <a:spcPct val="100000"/>
              </a:lnSpc>
              <a:spcBef>
                <a:spcPts val="0"/>
              </a:spcBef>
              <a:spcAft>
                <a:spcPts val="0"/>
              </a:spcAft>
              <a:buClr>
                <a:srgbClr val="000000"/>
              </a:buClr>
              <a:buSzPts val="1400"/>
              <a:buFont typeface="Arial"/>
              <a:buNone/>
            </a:pPr>
            <a:endParaRPr/>
          </a:p>
        </p:txBody>
      </p:sp>
      <p:sp>
        <p:nvSpPr>
          <p:cNvPr id="1781" name="Google Shape;1781;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22"/>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7" name="Google Shape;17;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cSld name="1_Content Slide 2">
    <p:spTree>
      <p:nvGrpSpPr>
        <p:cNvPr id="1" name="Shape 77"/>
        <p:cNvGrpSpPr/>
        <p:nvPr/>
      </p:nvGrpSpPr>
      <p:grpSpPr>
        <a:xfrm>
          <a:off x="0" y="0"/>
          <a:ext cx="0" cy="0"/>
          <a:chOff x="0" y="0"/>
          <a:chExt cx="0" cy="0"/>
        </a:xfrm>
      </p:grpSpPr>
      <p:sp>
        <p:nvSpPr>
          <p:cNvPr id="78" name="Google Shape;78;p441"/>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441"/>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457200" lvl="0" indent="-228600" algn="ctr">
              <a:lnSpc>
                <a:spcPct val="115000"/>
              </a:lnSpc>
              <a:spcBef>
                <a:spcPts val="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80" name="Google Shape;80;p441" descr="A picture containing colorfulness, pattern, rectangle, screenshot&#10;&#10;Description automatically generated"/>
          <p:cNvPicPr preferRelativeResize="0"/>
          <p:nvPr/>
        </p:nvPicPr>
        <p:blipFill rotWithShape="1">
          <a:blip r:embed="rId2">
            <a:alphaModFix/>
          </a:blip>
          <a:srcRect/>
          <a:stretch/>
        </p:blipFill>
        <p:spPr>
          <a:xfrm>
            <a:off x="16566008" y="913238"/>
            <a:ext cx="1219478" cy="7291461"/>
          </a:xfrm>
          <a:prstGeom prst="rect">
            <a:avLst/>
          </a:prstGeom>
          <a:noFill/>
          <a:ln>
            <a:noFill/>
          </a:ln>
        </p:spPr>
      </p:pic>
      <p:sp>
        <p:nvSpPr>
          <p:cNvPr id="81" name="Google Shape;81;p44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82"/>
        <p:cNvGrpSpPr/>
        <p:nvPr/>
      </p:nvGrpSpPr>
      <p:grpSpPr>
        <a:xfrm>
          <a:off x="0" y="0"/>
          <a:ext cx="0" cy="0"/>
          <a:chOff x="0" y="0"/>
          <a:chExt cx="0" cy="0"/>
        </a:xfrm>
      </p:grpSpPr>
      <p:pic>
        <p:nvPicPr>
          <p:cNvPr id="83" name="Google Shape;83;p442"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4" name="Google Shape;84;p442"/>
          <p:cNvPicPr preferRelativeResize="0"/>
          <p:nvPr/>
        </p:nvPicPr>
        <p:blipFill rotWithShape="1">
          <a:blip r:embed="rId3">
            <a:alphaModFix/>
          </a:blip>
          <a:srcRect/>
          <a:stretch/>
        </p:blipFill>
        <p:spPr>
          <a:xfrm>
            <a:off x="3302000" y="1186581"/>
            <a:ext cx="3975100" cy="365760"/>
          </a:xfrm>
          <a:prstGeom prst="rect">
            <a:avLst/>
          </a:prstGeom>
          <a:noFill/>
          <a:ln>
            <a:noFill/>
          </a:ln>
        </p:spPr>
      </p:pic>
      <p:sp>
        <p:nvSpPr>
          <p:cNvPr id="85" name="Google Shape;85;p44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86" name="Google Shape;86;p442"/>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442"/>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8" name="Google Shape;88;p442"/>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p442"/>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90"/>
        <p:cNvGrpSpPr/>
        <p:nvPr/>
      </p:nvGrpSpPr>
      <p:grpSpPr>
        <a:xfrm>
          <a:off x="0" y="0"/>
          <a:ext cx="0" cy="0"/>
          <a:chOff x="0" y="0"/>
          <a:chExt cx="0" cy="0"/>
        </a:xfrm>
      </p:grpSpPr>
      <p:pic>
        <p:nvPicPr>
          <p:cNvPr id="91" name="Google Shape;91;p248"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2" name="Google Shape;92;p248" descr="A close up of a logo&#10;&#10;Description automatically generated"/>
          <p:cNvPicPr preferRelativeResize="0"/>
          <p:nvPr/>
        </p:nvPicPr>
        <p:blipFill rotWithShape="1">
          <a:blip r:embed="rId3">
            <a:alphaModFix/>
          </a:blip>
          <a:srcRect l="12857" t="2540" r="67232" b="87460"/>
          <a:stretch/>
        </p:blipFill>
        <p:spPr>
          <a:xfrm>
            <a:off x="246744" y="232229"/>
            <a:ext cx="3236687" cy="914400"/>
          </a:xfrm>
          <a:prstGeom prst="rect">
            <a:avLst/>
          </a:prstGeom>
          <a:noFill/>
          <a:ln>
            <a:noFill/>
          </a:ln>
        </p:spPr>
      </p:pic>
      <p:sp>
        <p:nvSpPr>
          <p:cNvPr id="93" name="Google Shape;93;p248"/>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8"/>
        <p:cNvGrpSpPr/>
        <p:nvPr/>
      </p:nvGrpSpPr>
      <p:grpSpPr>
        <a:xfrm>
          <a:off x="0" y="0"/>
          <a:ext cx="0" cy="0"/>
          <a:chOff x="0" y="0"/>
          <a:chExt cx="0" cy="0"/>
        </a:xfrm>
      </p:grpSpPr>
      <p:pic>
        <p:nvPicPr>
          <p:cNvPr id="19" name="Google Shape;19;p23"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0" name="Google Shape;20;p23" descr="A close up of a logo&#10;&#10;Description automatically generated"/>
          <p:cNvPicPr preferRelativeResize="0"/>
          <p:nvPr/>
        </p:nvPicPr>
        <p:blipFill rotWithShape="1">
          <a:blip r:embed="rId3">
            <a:alphaModFix/>
          </a:blip>
          <a:srcRect l="12857" t="2540" r="67232" b="87460"/>
          <a:stretch/>
        </p:blipFill>
        <p:spPr>
          <a:xfrm>
            <a:off x="246744" y="232229"/>
            <a:ext cx="3236687" cy="914400"/>
          </a:xfrm>
          <a:prstGeom prst="rect">
            <a:avLst/>
          </a:prstGeom>
          <a:noFill/>
          <a:ln>
            <a:noFill/>
          </a:ln>
        </p:spPr>
      </p:pic>
      <p:sp>
        <p:nvSpPr>
          <p:cNvPr id="21" name="Google Shape;21;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2"/>
        <p:cNvGrpSpPr/>
        <p:nvPr/>
      </p:nvGrpSpPr>
      <p:grpSpPr>
        <a:xfrm>
          <a:off x="0" y="0"/>
          <a:ext cx="0" cy="0"/>
          <a:chOff x="0" y="0"/>
          <a:chExt cx="0" cy="0"/>
        </a:xfrm>
      </p:grpSpPr>
      <p:pic>
        <p:nvPicPr>
          <p:cNvPr id="23" name="Google Shape;23;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4" name="Google Shape;24;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25" name="Google Shape;25;p27"/>
          <p:cNvPicPr preferRelativeResize="0"/>
          <p:nvPr/>
        </p:nvPicPr>
        <p:blipFill rotWithShape="1">
          <a:blip r:embed="rId3">
            <a:alphaModFix/>
          </a:blip>
          <a:srcRect/>
          <a:stretch/>
        </p:blipFill>
        <p:spPr>
          <a:xfrm>
            <a:off x="2870200" y="1186581"/>
            <a:ext cx="4819923" cy="365760"/>
          </a:xfrm>
          <a:prstGeom prst="rect">
            <a:avLst/>
          </a:prstGeom>
          <a:noFill/>
          <a:ln>
            <a:noFill/>
          </a:ln>
        </p:spPr>
      </p:pic>
      <p:sp>
        <p:nvSpPr>
          <p:cNvPr id="26" name="Google Shape;26;p2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 name="Google Shape;27;p2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2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2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27"/>
          <p:cNvSpPr/>
          <p:nvPr/>
        </p:nvSpPr>
        <p:spPr>
          <a:xfrm>
            <a:off x="736529" y="1888777"/>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1"/>
        <p:cNvGrpSpPr/>
        <p:nvPr/>
      </p:nvGrpSpPr>
      <p:grpSpPr>
        <a:xfrm>
          <a:off x="0" y="0"/>
          <a:ext cx="0" cy="0"/>
          <a:chOff x="0" y="0"/>
          <a:chExt cx="0" cy="0"/>
        </a:xfrm>
      </p:grpSpPr>
      <p:pic>
        <p:nvPicPr>
          <p:cNvPr id="32" name="Google Shape;32;p439"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3" name="Google Shape;33;p43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4" name="Google Shape;34;p439" descr="A close up of a logo&#10;&#10;Description automatically generated"/>
          <p:cNvPicPr preferRelativeResize="0"/>
          <p:nvPr/>
        </p:nvPicPr>
        <p:blipFill rotWithShape="1">
          <a:blip r:embed="rId3">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uides ">
  <p:cSld name="Guides ">
    <p:spTree>
      <p:nvGrpSpPr>
        <p:cNvPr id="1" name="Shape 35"/>
        <p:cNvGrpSpPr/>
        <p:nvPr/>
      </p:nvGrpSpPr>
      <p:grpSpPr>
        <a:xfrm>
          <a:off x="0" y="0"/>
          <a:ext cx="0" cy="0"/>
          <a:chOff x="0" y="0"/>
          <a:chExt cx="0" cy="0"/>
        </a:xfrm>
      </p:grpSpPr>
      <p:sp>
        <p:nvSpPr>
          <p:cNvPr id="36" name="Google Shape;36;p3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0"/>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 name="Google Shape;38;p30"/>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 name="Google Shape;39;p30"/>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40" name="Google Shape;40;p30"/>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41" name="Google Shape;41;p30"/>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 name="Google Shape;42;p30"/>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30"/>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30"/>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30"/>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30"/>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7"/>
        <p:cNvGrpSpPr/>
        <p:nvPr/>
      </p:nvGrpSpPr>
      <p:grpSpPr>
        <a:xfrm>
          <a:off x="0" y="0"/>
          <a:ext cx="0" cy="0"/>
          <a:chOff x="0" y="0"/>
          <a:chExt cx="0" cy="0"/>
        </a:xfrm>
      </p:grpSpPr>
      <p:sp>
        <p:nvSpPr>
          <p:cNvPr id="48" name="Google Shape;48;p25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1"/>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251"/>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251"/>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251"/>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p251"/>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 name="Google Shape;54;p251"/>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 name="Google Shape;55;p251"/>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 name="Google Shape;56;p251"/>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251"/>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251"/>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 name="Google Shape;59;p251"/>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ster Slide 1">
  <p:cSld name="Master Slide 1">
    <p:spTree>
      <p:nvGrpSpPr>
        <p:cNvPr id="1" name="Shape 60"/>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61"/>
        <p:cNvGrpSpPr/>
        <p:nvPr/>
      </p:nvGrpSpPr>
      <p:grpSpPr>
        <a:xfrm>
          <a:off x="0" y="0"/>
          <a:ext cx="0" cy="0"/>
          <a:chOff x="0" y="0"/>
          <a:chExt cx="0" cy="0"/>
        </a:xfrm>
      </p:grpSpPr>
      <p:sp>
        <p:nvSpPr>
          <p:cNvPr id="62" name="Google Shape;62;g6ea8db464a_0_27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63"/>
        <p:cNvGrpSpPr/>
        <p:nvPr/>
      </p:nvGrpSpPr>
      <p:grpSpPr>
        <a:xfrm>
          <a:off x="0" y="0"/>
          <a:ext cx="0" cy="0"/>
          <a:chOff x="0" y="0"/>
          <a:chExt cx="0" cy="0"/>
        </a:xfrm>
      </p:grpSpPr>
      <p:sp>
        <p:nvSpPr>
          <p:cNvPr id="64" name="Google Shape;64;p31"/>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31"/>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31"/>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 name="Google Shape;67;p31"/>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 name="Google Shape;68;p31"/>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 name="Google Shape;69;p31"/>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 name="Google Shape;70;p31"/>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 name="Google Shape;71;p31"/>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31"/>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 name="Google Shape;73;p31"/>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 name="Google Shape;74;p31"/>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31"/>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1.xml"/><Relationship Id="rId1" Type="http://schemas.openxmlformats.org/officeDocument/2006/relationships/slideLayout" Target="../slideLayouts/slideLayout5.xml"/><Relationship Id="rId5" Type="http://schemas.openxmlformats.org/officeDocument/2006/relationships/image" Target="../media/image119.png"/><Relationship Id="rId4" Type="http://schemas.openxmlformats.org/officeDocument/2006/relationships/image" Target="../media/image118.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7.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8.xml"/><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2.sv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0.xml"/><Relationship Id="rId1" Type="http://schemas.openxmlformats.org/officeDocument/2006/relationships/slideLayout" Target="../slideLayouts/slideLayout5.xml"/><Relationship Id="rId5" Type="http://schemas.openxmlformats.org/officeDocument/2006/relationships/image" Target="../media/image131.png"/><Relationship Id="rId4" Type="http://schemas.openxmlformats.org/officeDocument/2006/relationships/image" Target="../media/image130.png"/></Relationships>
</file>

<file path=ppt/slides/_rels/slide1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5.xml"/><Relationship Id="rId1" Type="http://schemas.openxmlformats.org/officeDocument/2006/relationships/slideLayout" Target="../slideLayouts/slideLayout5.xml"/><Relationship Id="rId5" Type="http://schemas.openxmlformats.org/officeDocument/2006/relationships/image" Target="../media/image131.png"/><Relationship Id="rId4" Type="http://schemas.openxmlformats.org/officeDocument/2006/relationships/image" Target="../media/image130.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7.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8.xml"/><Relationship Id="rId1" Type="http://schemas.openxmlformats.org/officeDocument/2006/relationships/slideLayout" Target="../slideLayouts/slideLayout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9.xml"/><Relationship Id="rId1" Type="http://schemas.openxmlformats.org/officeDocument/2006/relationships/slideLayout" Target="../slideLayouts/slideLayout9.xml"/><Relationship Id="rId4" Type="http://schemas.openxmlformats.org/officeDocument/2006/relationships/image" Target="../media/image13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1.xml"/><Relationship Id="rId1" Type="http://schemas.openxmlformats.org/officeDocument/2006/relationships/slideLayout" Target="../slideLayouts/slideLayout9.xml"/><Relationship Id="rId4" Type="http://schemas.openxmlformats.org/officeDocument/2006/relationships/image" Target="../media/image136.png"/></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2.xml"/><Relationship Id="rId1" Type="http://schemas.openxmlformats.org/officeDocument/2006/relationships/slideLayout" Target="../slideLayouts/slideLayout9.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3.xml"/><Relationship Id="rId1" Type="http://schemas.openxmlformats.org/officeDocument/2006/relationships/slideLayout" Target="../slideLayouts/slideLayout9.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9.xml"/><Relationship Id="rId1" Type="http://schemas.openxmlformats.org/officeDocument/2006/relationships/slideLayout" Target="../slideLayouts/slideLayout9.xml"/><Relationship Id="rId5" Type="http://schemas.openxmlformats.org/officeDocument/2006/relationships/image" Target="../media/image144.png"/><Relationship Id="rId4" Type="http://schemas.openxmlformats.org/officeDocument/2006/relationships/image" Target="../media/image143.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4.xml"/><Relationship Id="rId1" Type="http://schemas.openxmlformats.org/officeDocument/2006/relationships/slideLayout" Target="../slideLayouts/slideLayout5.xml"/><Relationship Id="rId5" Type="http://schemas.openxmlformats.org/officeDocument/2006/relationships/image" Target="../media/image149.png"/><Relationship Id="rId4" Type="http://schemas.openxmlformats.org/officeDocument/2006/relationships/image" Target="../media/image148.png"/></Relationships>
</file>

<file path=ppt/slides/_rels/slide1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9.xml"/><Relationship Id="rId1" Type="http://schemas.openxmlformats.org/officeDocument/2006/relationships/slideLayout" Target="../slideLayouts/slideLayout6.xml"/><Relationship Id="rId4" Type="http://schemas.openxmlformats.org/officeDocument/2006/relationships/image" Target="../media/image152.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0.xml"/><Relationship Id="rId1" Type="http://schemas.openxmlformats.org/officeDocument/2006/relationships/slideLayout" Target="../slideLayouts/slideLayout5.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1.xml"/><Relationship Id="rId1" Type="http://schemas.openxmlformats.org/officeDocument/2006/relationships/slideLayout" Target="../slideLayouts/slideLayout9.xml"/><Relationship Id="rId5" Type="http://schemas.openxmlformats.org/officeDocument/2006/relationships/image" Target="../media/image159.png"/><Relationship Id="rId4" Type="http://schemas.openxmlformats.org/officeDocument/2006/relationships/image" Target="../media/image158.png"/></Relationships>
</file>

<file path=ppt/slides/_rels/slide16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2.xml"/><Relationship Id="rId1" Type="http://schemas.openxmlformats.org/officeDocument/2006/relationships/slideLayout" Target="../slideLayouts/slideLayout9.xml"/><Relationship Id="rId5" Type="http://schemas.openxmlformats.org/officeDocument/2006/relationships/image" Target="../media/image162.png"/><Relationship Id="rId4" Type="http://schemas.openxmlformats.org/officeDocument/2006/relationships/image" Target="../media/image161.png"/></Relationships>
</file>

<file path=ppt/slides/_rels/slide1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3.xml"/><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49.png"/></Relationships>
</file>

<file path=ppt/slides/_rels/slide16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4.xml"/><Relationship Id="rId1" Type="http://schemas.openxmlformats.org/officeDocument/2006/relationships/slideLayout" Target="../slideLayouts/slideLayout5.xml"/><Relationship Id="rId5" Type="http://schemas.openxmlformats.org/officeDocument/2006/relationships/image" Target="../media/image149.png"/><Relationship Id="rId4" Type="http://schemas.openxmlformats.org/officeDocument/2006/relationships/image" Target="../media/image148.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7.xml"/><Relationship Id="rId1" Type="http://schemas.openxmlformats.org/officeDocument/2006/relationships/slideLayout" Target="../slideLayouts/slideLayout9.xml"/><Relationship Id="rId4" Type="http://schemas.openxmlformats.org/officeDocument/2006/relationships/image" Target="../media/image165.png"/></Relationships>
</file>

<file path=ppt/slides/_rels/slide1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8.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70.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73.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4.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76.xml"/><Relationship Id="rId1" Type="http://schemas.openxmlformats.org/officeDocument/2006/relationships/slideLayout" Target="../slideLayouts/slideLayout5.xml"/><Relationship Id="rId5" Type="http://schemas.openxmlformats.org/officeDocument/2006/relationships/image" Target="../media/image149.png"/><Relationship Id="rId4" Type="http://schemas.openxmlformats.org/officeDocument/2006/relationships/image" Target="../media/image148.png"/></Relationships>
</file>

<file path=ppt/slides/_rels/slide17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77.xml"/><Relationship Id="rId1" Type="http://schemas.openxmlformats.org/officeDocument/2006/relationships/slideLayout" Target="../slideLayouts/slideLayout5.xml"/><Relationship Id="rId5" Type="http://schemas.openxmlformats.org/officeDocument/2006/relationships/image" Target="../media/image149.png"/><Relationship Id="rId4" Type="http://schemas.openxmlformats.org/officeDocument/2006/relationships/image" Target="../media/image148.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9.xml"/><Relationship Id="rId1" Type="http://schemas.openxmlformats.org/officeDocument/2006/relationships/slideLayout" Target="../slideLayouts/slideLayout9.xml"/><Relationship Id="rId4" Type="http://schemas.openxmlformats.org/officeDocument/2006/relationships/image" Target="../media/image17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0.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1.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2.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4.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5.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9.xml"/><Relationship Id="rId1" Type="http://schemas.openxmlformats.org/officeDocument/2006/relationships/slideLayout" Target="../slideLayouts/slideLayout9.xml"/><Relationship Id="rId4" Type="http://schemas.openxmlformats.org/officeDocument/2006/relationships/image" Target="../media/image178.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93.xml"/><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9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0.xml"/><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49.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02.xml"/><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3.xml"/><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7.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8.xml"/><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09.xml"/><Relationship Id="rId1" Type="http://schemas.openxmlformats.org/officeDocument/2006/relationships/slideLayout" Target="../slideLayouts/slideLayout6.xml"/><Relationship Id="rId4" Type="http://schemas.openxmlformats.org/officeDocument/2006/relationships/image" Target="../media/image18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2.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219.xml"/><Relationship Id="rId1" Type="http://schemas.openxmlformats.org/officeDocument/2006/relationships/slideLayout" Target="../slideLayouts/slideLayout6.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220.xml"/><Relationship Id="rId1" Type="http://schemas.openxmlformats.org/officeDocument/2006/relationships/slideLayout" Target="../slideLayouts/slideLayout10.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221.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221.xml"/><Relationship Id="rId1" Type="http://schemas.openxmlformats.org/officeDocument/2006/relationships/slideLayout" Target="../slideLayouts/slideLayout10.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22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22.xml"/><Relationship Id="rId1" Type="http://schemas.openxmlformats.org/officeDocument/2006/relationships/slideLayout" Target="../slideLayouts/slideLayout6.xml"/><Relationship Id="rId4" Type="http://schemas.openxmlformats.org/officeDocument/2006/relationships/image" Target="../media/image201.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26.xml"/><Relationship Id="rId1" Type="http://schemas.openxmlformats.org/officeDocument/2006/relationships/slideLayout" Target="../slideLayouts/slideLayout10.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1.xml"/><Relationship Id="rId1" Type="http://schemas.openxmlformats.org/officeDocument/2006/relationships/slideLayout" Target="../slideLayouts/slideLayout9.xml"/><Relationship Id="rId4" Type="http://schemas.openxmlformats.org/officeDocument/2006/relationships/image" Target="../media/image207.pn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38.xml"/><Relationship Id="rId1" Type="http://schemas.openxmlformats.org/officeDocument/2006/relationships/slideLayout" Target="../slideLayouts/slideLayout9.xml"/></Relationships>
</file>

<file path=ppt/slides/_rels/slide23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9.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43.xml"/><Relationship Id="rId1" Type="http://schemas.openxmlformats.org/officeDocument/2006/relationships/slideLayout" Target="../slideLayouts/slideLayout9.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9.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36.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54.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46"/>
          <p:cNvSpPr txBox="1">
            <a:spLocks noGrp="1"/>
          </p:cNvSpPr>
          <p:nvPr>
            <p:ph type="body" idx="1"/>
          </p:nvPr>
        </p:nvSpPr>
        <p:spPr>
          <a:xfrm>
            <a:off x="6037855" y="4114800"/>
            <a:ext cx="9734340" cy="87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a:t>CompTIA Security +</a:t>
            </a:r>
            <a:endParaRPr/>
          </a:p>
          <a:p>
            <a:pPr marL="0" lvl="0" indent="0" algn="ctr" rtl="0">
              <a:lnSpc>
                <a:spcPct val="90000"/>
              </a:lnSpc>
              <a:spcBef>
                <a:spcPts val="1000"/>
              </a:spcBef>
              <a:spcAft>
                <a:spcPts val="0"/>
              </a:spcAft>
              <a:buSzPts val="28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Security Policies</a:t>
            </a:r>
            <a:endParaRPr/>
          </a:p>
        </p:txBody>
      </p:sp>
      <p:pic>
        <p:nvPicPr>
          <p:cNvPr id="2160" name="Google Shape;2160;p84"/>
          <p:cNvPicPr preferRelativeResize="0"/>
          <p:nvPr/>
        </p:nvPicPr>
        <p:blipFill rotWithShape="1">
          <a:blip r:embed="rId3">
            <a:alphaModFix/>
          </a:blip>
          <a:srcRect/>
          <a:stretch/>
        </p:blipFill>
        <p:spPr>
          <a:xfrm>
            <a:off x="5917511" y="720883"/>
            <a:ext cx="4467315" cy="365760"/>
          </a:xfrm>
          <a:prstGeom prst="rect">
            <a:avLst/>
          </a:prstGeom>
          <a:noFill/>
          <a:ln>
            <a:noFill/>
          </a:ln>
        </p:spPr>
      </p:pic>
      <p:sp>
        <p:nvSpPr>
          <p:cNvPr id="2161" name="Google Shape;2161;p84"/>
          <p:cNvSpPr txBox="1"/>
          <p:nvPr/>
        </p:nvSpPr>
        <p:spPr>
          <a:xfrm>
            <a:off x="1561107" y="1292339"/>
            <a:ext cx="13130254"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Security policy is a broad statement produced by the senior management that dictates the role of security within the organization.</a:t>
            </a:r>
            <a:endParaRPr sz="1400" b="0" i="0" u="none" strike="noStrike" cap="none" dirty="0">
              <a:solidFill>
                <a:srgbClr val="000000"/>
              </a:solidFill>
              <a:latin typeface="Arial"/>
              <a:ea typeface="Arial"/>
              <a:cs typeface="Arial"/>
              <a:sym typeface="Arial"/>
            </a:endParaRPr>
          </a:p>
        </p:txBody>
      </p:sp>
      <p:sp>
        <p:nvSpPr>
          <p:cNvPr id="2162" name="Google Shape;2162;p84"/>
          <p:cNvSpPr/>
          <p:nvPr/>
        </p:nvSpPr>
        <p:spPr>
          <a:xfrm>
            <a:off x="954155" y="1208957"/>
            <a:ext cx="14371984" cy="89675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3" name="Google Shape;2163;p84"/>
          <p:cNvSpPr txBox="1"/>
          <p:nvPr/>
        </p:nvSpPr>
        <p:spPr>
          <a:xfrm>
            <a:off x="4942946" y="2648575"/>
            <a:ext cx="6407805"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SemiBold"/>
                <a:ea typeface="Open Sans SemiBold"/>
                <a:cs typeface="Open Sans SemiBold"/>
                <a:sym typeface="Open Sans SemiBold"/>
              </a:rPr>
              <a:t>The characteristics of security policies are:</a:t>
            </a:r>
            <a:endParaRPr sz="1400" b="0" i="0" u="none" strike="noStrike" cap="none" dirty="0">
              <a:solidFill>
                <a:srgbClr val="000000"/>
              </a:solidFill>
              <a:latin typeface="Open Sans SemiBold"/>
              <a:ea typeface="Open Sans SemiBold"/>
              <a:cs typeface="Open Sans SemiBold"/>
              <a:sym typeface="Open Sans SemiBold"/>
            </a:endParaRPr>
          </a:p>
        </p:txBody>
      </p:sp>
      <p:grpSp>
        <p:nvGrpSpPr>
          <p:cNvPr id="2164" name="Google Shape;2164;p84"/>
          <p:cNvGrpSpPr/>
          <p:nvPr/>
        </p:nvGrpSpPr>
        <p:grpSpPr>
          <a:xfrm>
            <a:off x="1616929" y="3652340"/>
            <a:ext cx="5608638" cy="1130300"/>
            <a:chOff x="1725415" y="3395546"/>
            <a:chExt cx="5608638" cy="1130300"/>
          </a:xfrm>
        </p:grpSpPr>
        <p:sp>
          <p:nvSpPr>
            <p:cNvPr id="2165" name="Google Shape;2165;p84"/>
            <p:cNvSpPr/>
            <p:nvPr/>
          </p:nvSpPr>
          <p:spPr>
            <a:xfrm flipH="1">
              <a:off x="1725415" y="3395546"/>
              <a:ext cx="5538788"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2166" name="Google Shape;2166;p84"/>
            <p:cNvSpPr/>
            <p:nvPr/>
          </p:nvSpPr>
          <p:spPr>
            <a:xfrm flipH="1">
              <a:off x="7264203" y="3395546"/>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D95D5D"/>
            </a:solidFill>
            <a:ln w="9525" cap="flat" cmpd="sng">
              <a:solidFill>
                <a:srgbClr val="D95D5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7" name="Google Shape;2167;p84"/>
            <p:cNvSpPr/>
            <p:nvPr/>
          </p:nvSpPr>
          <p:spPr>
            <a:xfrm>
              <a:off x="2014083" y="3579986"/>
              <a:ext cx="5233711"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It must be generic, non-technical, and easily understood.</a:t>
              </a:r>
              <a:endParaRPr sz="1400" b="0" i="0" u="none" strike="noStrike" cap="none" dirty="0">
                <a:solidFill>
                  <a:srgbClr val="000000"/>
                </a:solidFill>
                <a:latin typeface="Arial"/>
                <a:ea typeface="Arial"/>
                <a:cs typeface="Arial"/>
                <a:sym typeface="Arial"/>
              </a:endParaRPr>
            </a:p>
          </p:txBody>
        </p:sp>
      </p:grpSp>
      <p:grpSp>
        <p:nvGrpSpPr>
          <p:cNvPr id="2168" name="Google Shape;2168;p84"/>
          <p:cNvGrpSpPr/>
          <p:nvPr/>
        </p:nvGrpSpPr>
        <p:grpSpPr>
          <a:xfrm>
            <a:off x="6966804" y="3528337"/>
            <a:ext cx="395288" cy="1878013"/>
            <a:chOff x="7507697" y="2758563"/>
            <a:chExt cx="395288" cy="1878013"/>
          </a:xfrm>
        </p:grpSpPr>
        <p:sp>
          <p:nvSpPr>
            <p:cNvPr id="2169" name="Google Shape;2169;p84"/>
            <p:cNvSpPr/>
            <p:nvPr/>
          </p:nvSpPr>
          <p:spPr>
            <a:xfrm flipH="1">
              <a:off x="7507697" y="2826826"/>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8C212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0" name="Google Shape;2170;p84"/>
            <p:cNvSpPr/>
            <p:nvPr/>
          </p:nvSpPr>
          <p:spPr>
            <a:xfrm flipH="1">
              <a:off x="7766460" y="2758563"/>
              <a:ext cx="136525" cy="136525"/>
            </a:xfrm>
            <a:prstGeom prst="ellipse">
              <a:avLst/>
            </a:prstGeom>
            <a:solidFill>
              <a:srgbClr val="8C2121"/>
            </a:solidFill>
            <a:ln w="9525" cap="flat" cmpd="sng">
              <a:solidFill>
                <a:srgbClr val="8C212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171" name="Google Shape;2171;p84"/>
          <p:cNvGrpSpPr/>
          <p:nvPr/>
        </p:nvGrpSpPr>
        <p:grpSpPr>
          <a:xfrm>
            <a:off x="8808066" y="3528337"/>
            <a:ext cx="395288" cy="1878013"/>
            <a:chOff x="8531533" y="2758563"/>
            <a:chExt cx="395288" cy="1878013"/>
          </a:xfrm>
        </p:grpSpPr>
        <p:sp>
          <p:nvSpPr>
            <p:cNvPr id="2172" name="Google Shape;2172;p84"/>
            <p:cNvSpPr/>
            <p:nvPr/>
          </p:nvSpPr>
          <p:spPr>
            <a:xfrm>
              <a:off x="8599796" y="2826826"/>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B89E2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3" name="Google Shape;2173;p84"/>
            <p:cNvSpPr/>
            <p:nvPr/>
          </p:nvSpPr>
          <p:spPr>
            <a:xfrm>
              <a:off x="8531533" y="2758563"/>
              <a:ext cx="136525" cy="136525"/>
            </a:xfrm>
            <a:prstGeom prst="ellipse">
              <a:avLst/>
            </a:prstGeom>
            <a:solidFill>
              <a:srgbClr val="B89E2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174" name="Google Shape;2174;p84"/>
          <p:cNvGrpSpPr/>
          <p:nvPr/>
        </p:nvGrpSpPr>
        <p:grpSpPr>
          <a:xfrm>
            <a:off x="8944591" y="3630634"/>
            <a:ext cx="5615305" cy="1130300"/>
            <a:chOff x="9761737" y="3327284"/>
            <a:chExt cx="5615305" cy="1130300"/>
          </a:xfrm>
        </p:grpSpPr>
        <p:sp>
          <p:nvSpPr>
            <p:cNvPr id="2175" name="Google Shape;2175;p84"/>
            <p:cNvSpPr/>
            <p:nvPr/>
          </p:nvSpPr>
          <p:spPr>
            <a:xfrm>
              <a:off x="9843017" y="3327284"/>
              <a:ext cx="5534025"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2176" name="Google Shape;2176;p84"/>
            <p:cNvSpPr/>
            <p:nvPr/>
          </p:nvSpPr>
          <p:spPr>
            <a:xfrm>
              <a:off x="9761737" y="3327284"/>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EDCE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77" name="Google Shape;2177;p84"/>
            <p:cNvSpPr/>
            <p:nvPr/>
          </p:nvSpPr>
          <p:spPr>
            <a:xfrm>
              <a:off x="9864406" y="3517921"/>
              <a:ext cx="550120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It must integrate security into all business processes and functions.</a:t>
              </a:r>
              <a:endParaRPr sz="1400" b="0" i="0" u="none" strike="noStrike" cap="none" dirty="0">
                <a:solidFill>
                  <a:srgbClr val="000000"/>
                </a:solidFill>
                <a:latin typeface="Arial"/>
                <a:ea typeface="Arial"/>
                <a:cs typeface="Arial"/>
                <a:sym typeface="Arial"/>
              </a:endParaRPr>
            </a:p>
          </p:txBody>
        </p:sp>
      </p:grpSp>
      <p:grpSp>
        <p:nvGrpSpPr>
          <p:cNvPr id="2178" name="Google Shape;2178;p84"/>
          <p:cNvGrpSpPr/>
          <p:nvPr/>
        </p:nvGrpSpPr>
        <p:grpSpPr>
          <a:xfrm>
            <a:off x="7019421" y="6271451"/>
            <a:ext cx="395288" cy="1878013"/>
            <a:chOff x="7112409" y="6014657"/>
            <a:chExt cx="395288" cy="1878013"/>
          </a:xfrm>
        </p:grpSpPr>
        <p:sp>
          <p:nvSpPr>
            <p:cNvPr id="2179" name="Google Shape;2179;p84"/>
            <p:cNvSpPr/>
            <p:nvPr/>
          </p:nvSpPr>
          <p:spPr>
            <a:xfrm rot="10800000">
              <a:off x="7112409" y="6014657"/>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0C753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0" name="Google Shape;2180;p84"/>
            <p:cNvSpPr/>
            <p:nvPr/>
          </p:nvSpPr>
          <p:spPr>
            <a:xfrm rot="10800000">
              <a:off x="7371172" y="7756145"/>
              <a:ext cx="136525" cy="136525"/>
            </a:xfrm>
            <a:prstGeom prst="ellipse">
              <a:avLst/>
            </a:prstGeom>
            <a:solidFill>
              <a:srgbClr val="0C7530"/>
            </a:solidFill>
            <a:ln w="9525" cap="flat" cmpd="sng">
              <a:solidFill>
                <a:srgbClr val="0C753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181" name="Google Shape;2181;p84"/>
          <p:cNvGrpSpPr/>
          <p:nvPr/>
        </p:nvGrpSpPr>
        <p:grpSpPr>
          <a:xfrm>
            <a:off x="1654048" y="6882639"/>
            <a:ext cx="5731576" cy="1138996"/>
            <a:chOff x="1762534" y="6625845"/>
            <a:chExt cx="5731576" cy="1138996"/>
          </a:xfrm>
        </p:grpSpPr>
        <p:sp>
          <p:nvSpPr>
            <p:cNvPr id="2182" name="Google Shape;2182;p84"/>
            <p:cNvSpPr/>
            <p:nvPr/>
          </p:nvSpPr>
          <p:spPr>
            <a:xfrm rot="10800000">
              <a:off x="1762534" y="6625845"/>
              <a:ext cx="5538788"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2183" name="Google Shape;2183;p84"/>
            <p:cNvSpPr/>
            <p:nvPr/>
          </p:nvSpPr>
          <p:spPr>
            <a:xfrm rot="10800000">
              <a:off x="7301322" y="6625845"/>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26BD5A"/>
            </a:solidFill>
            <a:ln w="9525" cap="flat" cmpd="sng">
              <a:solidFill>
                <a:srgbClr val="26BD5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4" name="Google Shape;2184;p84"/>
            <p:cNvSpPr/>
            <p:nvPr/>
          </p:nvSpPr>
          <p:spPr>
            <a:xfrm>
              <a:off x="1955321" y="6656845"/>
              <a:ext cx="5538789"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It must be reviewed and modified periodically or as the company environment changes.</a:t>
              </a:r>
              <a:endParaRPr sz="1400" b="0" i="0" u="none" strike="noStrike" cap="none" dirty="0">
                <a:solidFill>
                  <a:srgbClr val="000000"/>
                </a:solidFill>
                <a:latin typeface="Arial"/>
                <a:ea typeface="Arial"/>
                <a:cs typeface="Arial"/>
                <a:sym typeface="Arial"/>
              </a:endParaRPr>
            </a:p>
          </p:txBody>
        </p:sp>
      </p:grpSp>
      <p:grpSp>
        <p:nvGrpSpPr>
          <p:cNvPr id="2185" name="Google Shape;2185;p84"/>
          <p:cNvGrpSpPr/>
          <p:nvPr/>
        </p:nvGrpSpPr>
        <p:grpSpPr>
          <a:xfrm>
            <a:off x="8938817" y="6271451"/>
            <a:ext cx="395288" cy="1878013"/>
            <a:chOff x="9031805" y="5984457"/>
            <a:chExt cx="395288" cy="1878013"/>
          </a:xfrm>
        </p:grpSpPr>
        <p:sp>
          <p:nvSpPr>
            <p:cNvPr id="2186" name="Google Shape;2186;p84"/>
            <p:cNvSpPr/>
            <p:nvPr/>
          </p:nvSpPr>
          <p:spPr>
            <a:xfrm rot="10800000" flipH="1">
              <a:off x="9100068" y="5984457"/>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0C82A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87" name="Google Shape;2187;p84"/>
            <p:cNvSpPr/>
            <p:nvPr/>
          </p:nvSpPr>
          <p:spPr>
            <a:xfrm rot="10800000" flipH="1">
              <a:off x="9031805" y="7725945"/>
              <a:ext cx="136525" cy="136525"/>
            </a:xfrm>
            <a:prstGeom prst="ellipse">
              <a:avLst/>
            </a:prstGeom>
            <a:solidFill>
              <a:srgbClr val="0C82A6"/>
            </a:solidFill>
            <a:ln w="9525" cap="flat" cmpd="sng">
              <a:solidFill>
                <a:srgbClr val="0C82A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188" name="Google Shape;2188;p84"/>
          <p:cNvGrpSpPr/>
          <p:nvPr/>
        </p:nvGrpSpPr>
        <p:grpSpPr>
          <a:xfrm>
            <a:off x="9059844" y="6852439"/>
            <a:ext cx="5643141" cy="1130300"/>
            <a:chOff x="9168330" y="6595645"/>
            <a:chExt cx="5643141" cy="1130300"/>
          </a:xfrm>
        </p:grpSpPr>
        <p:grpSp>
          <p:nvGrpSpPr>
            <p:cNvPr id="2189" name="Google Shape;2189;p84"/>
            <p:cNvGrpSpPr/>
            <p:nvPr/>
          </p:nvGrpSpPr>
          <p:grpSpPr>
            <a:xfrm>
              <a:off x="9168330" y="6595645"/>
              <a:ext cx="5605463" cy="1130300"/>
              <a:chOff x="9168330" y="6595645"/>
              <a:chExt cx="5605463" cy="1130300"/>
            </a:xfrm>
          </p:grpSpPr>
          <p:sp>
            <p:nvSpPr>
              <p:cNvPr id="2190" name="Google Shape;2190;p84"/>
              <p:cNvSpPr/>
              <p:nvPr/>
            </p:nvSpPr>
            <p:spPr>
              <a:xfrm rot="10800000" flipH="1">
                <a:off x="9238180" y="6595645"/>
                <a:ext cx="5535613"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2191" name="Google Shape;2191;p84"/>
              <p:cNvSpPr/>
              <p:nvPr/>
            </p:nvSpPr>
            <p:spPr>
              <a:xfrm rot="10800000" flipH="1">
                <a:off x="9168330" y="6595645"/>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34B8E0"/>
              </a:solidFill>
              <a:ln w="9525" cap="flat" cmpd="sng">
                <a:solidFill>
                  <a:srgbClr val="34B8E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192" name="Google Shape;2192;p84"/>
            <p:cNvSpPr/>
            <p:nvPr/>
          </p:nvSpPr>
          <p:spPr>
            <a:xfrm>
              <a:off x="9236592" y="6803903"/>
              <a:ext cx="5574878"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It must support the vision and mission  of the organization.</a:t>
              </a:r>
              <a:endParaRPr sz="1400" b="0" i="0" u="none" strike="noStrike" cap="none" dirty="0">
                <a:solidFill>
                  <a:srgbClr val="000000"/>
                </a:solidFill>
                <a:latin typeface="Arial"/>
                <a:ea typeface="Arial"/>
                <a:cs typeface="Arial"/>
                <a:sym typeface="Arial"/>
              </a:endParaRPr>
            </a:p>
          </p:txBody>
        </p:sp>
      </p:grpSp>
      <p:sp>
        <p:nvSpPr>
          <p:cNvPr id="2193" name="Google Shape;2193;p84"/>
          <p:cNvSpPr/>
          <p:nvPr/>
        </p:nvSpPr>
        <p:spPr>
          <a:xfrm rot="-2700000">
            <a:off x="7019767" y="4722233"/>
            <a:ext cx="2272940" cy="2272940"/>
          </a:xfrm>
          <a:prstGeom prst="roundRect">
            <a:avLst>
              <a:gd name="adj" fmla="val 8797"/>
            </a:avLst>
          </a:prstGeom>
          <a:solidFill>
            <a:schemeClr val="lt1"/>
          </a:solidFill>
          <a:ln w="2857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194" name="Google Shape;2194;p84"/>
          <p:cNvPicPr preferRelativeResize="0"/>
          <p:nvPr/>
        </p:nvPicPr>
        <p:blipFill rotWithShape="1">
          <a:blip r:embed="rId4">
            <a:alphaModFix/>
          </a:blip>
          <a:srcRect/>
          <a:stretch/>
        </p:blipFill>
        <p:spPr>
          <a:xfrm>
            <a:off x="7554305" y="5042744"/>
            <a:ext cx="1421355" cy="1556634"/>
          </a:xfrm>
          <a:prstGeom prst="rect">
            <a:avLst/>
          </a:prstGeom>
          <a:noFill/>
          <a:ln>
            <a:noFill/>
          </a:ln>
        </p:spPr>
      </p:pic>
    </p:spTree>
    <p:extLst>
      <p:ext uri="{BB962C8B-B14F-4D97-AF65-F5344CB8AC3E}">
        <p14:creationId xmlns:p14="http://schemas.microsoft.com/office/powerpoint/2010/main" val="15080293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13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Quantitative Risk Analysis Steps</a:t>
            </a:r>
            <a:endParaRPr>
              <a:solidFill>
                <a:srgbClr val="3F3F3F"/>
              </a:solidFill>
            </a:endParaRPr>
          </a:p>
        </p:txBody>
      </p:sp>
      <p:grpSp>
        <p:nvGrpSpPr>
          <p:cNvPr id="1809" name="Google Shape;1809;p131"/>
          <p:cNvGrpSpPr/>
          <p:nvPr/>
        </p:nvGrpSpPr>
        <p:grpSpPr>
          <a:xfrm>
            <a:off x="6911623" y="5363049"/>
            <a:ext cx="2319114" cy="2237974"/>
            <a:chOff x="6789463" y="6520541"/>
            <a:chExt cx="2517074" cy="2429006"/>
          </a:xfrm>
        </p:grpSpPr>
        <p:sp>
          <p:nvSpPr>
            <p:cNvPr id="1810" name="Google Shape;1810;p131"/>
            <p:cNvSpPr/>
            <p:nvPr/>
          </p:nvSpPr>
          <p:spPr>
            <a:xfrm>
              <a:off x="8113342" y="7205209"/>
              <a:ext cx="1193195" cy="687509"/>
            </a:xfrm>
            <a:custGeom>
              <a:avLst/>
              <a:gdLst/>
              <a:ahLst/>
              <a:cxnLst/>
              <a:rect l="l" t="t" r="r" b="b"/>
              <a:pathLst>
                <a:path w="420" h="242" extrusionOk="0">
                  <a:moveTo>
                    <a:pt x="365" y="242"/>
                  </a:moveTo>
                  <a:lnTo>
                    <a:pt x="0" y="242"/>
                  </a:lnTo>
                  <a:lnTo>
                    <a:pt x="24" y="0"/>
                  </a:lnTo>
                  <a:lnTo>
                    <a:pt x="420" y="12"/>
                  </a:lnTo>
                  <a:lnTo>
                    <a:pt x="365" y="242"/>
                  </a:lnTo>
                  <a:close/>
                </a:path>
              </a:pathLst>
            </a:custGeom>
            <a:solidFill>
              <a:srgbClr val="C0920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sp>
          <p:nvSpPr>
            <p:cNvPr id="1811" name="Google Shape;1811;p131"/>
            <p:cNvSpPr/>
            <p:nvPr/>
          </p:nvSpPr>
          <p:spPr>
            <a:xfrm>
              <a:off x="6789463" y="6520541"/>
              <a:ext cx="2360823" cy="2429006"/>
            </a:xfrm>
            <a:custGeom>
              <a:avLst/>
              <a:gdLst/>
              <a:ahLst/>
              <a:cxnLst/>
              <a:rect l="l" t="t" r="r" b="b"/>
              <a:pathLst>
                <a:path w="831" h="855" extrusionOk="0">
                  <a:moveTo>
                    <a:pt x="831" y="485"/>
                  </a:moveTo>
                  <a:lnTo>
                    <a:pt x="443" y="855"/>
                  </a:lnTo>
                  <a:lnTo>
                    <a:pt x="0" y="0"/>
                  </a:lnTo>
                  <a:lnTo>
                    <a:pt x="831" y="485"/>
                  </a:lnTo>
                  <a:close/>
                </a:path>
              </a:pathLst>
            </a:custGeom>
            <a:solidFill>
              <a:srgbClr val="FFD966"/>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grpSp>
      <p:grpSp>
        <p:nvGrpSpPr>
          <p:cNvPr id="1812" name="Google Shape;1812;p131"/>
          <p:cNvGrpSpPr/>
          <p:nvPr/>
        </p:nvGrpSpPr>
        <p:grpSpPr>
          <a:xfrm>
            <a:off x="5445818" y="3923415"/>
            <a:ext cx="1942195" cy="2518048"/>
            <a:chOff x="5198536" y="4958022"/>
            <a:chExt cx="2107980" cy="2732987"/>
          </a:xfrm>
        </p:grpSpPr>
        <p:sp>
          <p:nvSpPr>
            <p:cNvPr id="1813" name="Google Shape;1813;p131"/>
            <p:cNvSpPr/>
            <p:nvPr/>
          </p:nvSpPr>
          <p:spPr>
            <a:xfrm>
              <a:off x="6155934" y="6520541"/>
              <a:ext cx="1150582" cy="1170468"/>
            </a:xfrm>
            <a:custGeom>
              <a:avLst/>
              <a:gdLst/>
              <a:ahLst/>
              <a:cxnLst/>
              <a:rect l="l" t="t" r="r" b="b"/>
              <a:pathLst>
                <a:path w="405" h="412" extrusionOk="0">
                  <a:moveTo>
                    <a:pt x="178" y="412"/>
                  </a:moveTo>
                  <a:lnTo>
                    <a:pt x="0" y="95"/>
                  </a:lnTo>
                  <a:lnTo>
                    <a:pt x="223" y="0"/>
                  </a:lnTo>
                  <a:lnTo>
                    <a:pt x="405" y="346"/>
                  </a:lnTo>
                  <a:lnTo>
                    <a:pt x="178" y="412"/>
                  </a:lnTo>
                  <a:close/>
                </a:path>
              </a:pathLst>
            </a:custGeom>
            <a:solidFill>
              <a:srgbClr val="B442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sp>
          <p:nvSpPr>
            <p:cNvPr id="1814" name="Google Shape;1814;p131"/>
            <p:cNvSpPr/>
            <p:nvPr/>
          </p:nvSpPr>
          <p:spPr>
            <a:xfrm>
              <a:off x="5198536" y="4958022"/>
              <a:ext cx="1488654" cy="2732987"/>
            </a:xfrm>
            <a:custGeom>
              <a:avLst/>
              <a:gdLst/>
              <a:ahLst/>
              <a:cxnLst/>
              <a:rect l="l" t="t" r="r" b="b"/>
              <a:pathLst>
                <a:path w="524" h="962" extrusionOk="0">
                  <a:moveTo>
                    <a:pt x="515" y="962"/>
                  </a:moveTo>
                  <a:lnTo>
                    <a:pt x="0" y="808"/>
                  </a:lnTo>
                  <a:lnTo>
                    <a:pt x="524" y="0"/>
                  </a:lnTo>
                  <a:lnTo>
                    <a:pt x="515" y="962"/>
                  </a:lnTo>
                  <a:close/>
                </a:path>
              </a:pathLst>
            </a:custGeom>
            <a:solidFill>
              <a:srgbClr val="DC728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grpSp>
      <p:grpSp>
        <p:nvGrpSpPr>
          <p:cNvPr id="1815" name="Google Shape;1815;p131"/>
          <p:cNvGrpSpPr/>
          <p:nvPr/>
        </p:nvGrpSpPr>
        <p:grpSpPr>
          <a:xfrm>
            <a:off x="5495551" y="3012521"/>
            <a:ext cx="2518046" cy="1792998"/>
            <a:chOff x="5252514" y="3969374"/>
            <a:chExt cx="2732986" cy="1946047"/>
          </a:xfrm>
        </p:grpSpPr>
        <p:sp>
          <p:nvSpPr>
            <p:cNvPr id="1816" name="Google Shape;1816;p131"/>
            <p:cNvSpPr/>
            <p:nvPr/>
          </p:nvSpPr>
          <p:spPr>
            <a:xfrm>
              <a:off x="5610474" y="4560290"/>
              <a:ext cx="1082400" cy="1355131"/>
            </a:xfrm>
            <a:custGeom>
              <a:avLst/>
              <a:gdLst/>
              <a:ahLst/>
              <a:cxnLst/>
              <a:rect l="l" t="t" r="r" b="b"/>
              <a:pathLst>
                <a:path w="381" h="477" extrusionOk="0">
                  <a:moveTo>
                    <a:pt x="0" y="315"/>
                  </a:moveTo>
                  <a:lnTo>
                    <a:pt x="182" y="0"/>
                  </a:lnTo>
                  <a:lnTo>
                    <a:pt x="381" y="140"/>
                  </a:lnTo>
                  <a:lnTo>
                    <a:pt x="170" y="477"/>
                  </a:lnTo>
                  <a:lnTo>
                    <a:pt x="0" y="315"/>
                  </a:lnTo>
                  <a:close/>
                </a:path>
              </a:pathLst>
            </a:custGeom>
            <a:solidFill>
              <a:srgbClr val="1E4E7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sp>
          <p:nvSpPr>
            <p:cNvPr id="1817" name="Google Shape;1817;p131"/>
            <p:cNvSpPr/>
            <p:nvPr/>
          </p:nvSpPr>
          <p:spPr>
            <a:xfrm>
              <a:off x="5252514" y="3969374"/>
              <a:ext cx="2732986" cy="1485813"/>
            </a:xfrm>
            <a:custGeom>
              <a:avLst/>
              <a:gdLst/>
              <a:ahLst/>
              <a:cxnLst/>
              <a:rect l="l" t="t" r="r" b="b"/>
              <a:pathLst>
                <a:path w="962" h="523" extrusionOk="0">
                  <a:moveTo>
                    <a:pt x="126" y="523"/>
                  </a:moveTo>
                  <a:lnTo>
                    <a:pt x="0" y="0"/>
                  </a:lnTo>
                  <a:lnTo>
                    <a:pt x="962" y="47"/>
                  </a:lnTo>
                  <a:lnTo>
                    <a:pt x="126" y="523"/>
                  </a:lnTo>
                  <a:close/>
                </a:path>
              </a:pathLst>
            </a:custGeom>
            <a:solidFill>
              <a:schemeClr val="accen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grpSp>
      <p:grpSp>
        <p:nvGrpSpPr>
          <p:cNvPr id="1818" name="Google Shape;1818;p131"/>
          <p:cNvGrpSpPr/>
          <p:nvPr/>
        </p:nvGrpSpPr>
        <p:grpSpPr>
          <a:xfrm>
            <a:off x="6979678" y="1531006"/>
            <a:ext cx="2319114" cy="2243207"/>
            <a:chOff x="6863328" y="2361401"/>
            <a:chExt cx="2517075" cy="2434688"/>
          </a:xfrm>
        </p:grpSpPr>
        <p:sp>
          <p:nvSpPr>
            <p:cNvPr id="1819" name="Google Shape;1819;p131"/>
            <p:cNvSpPr/>
            <p:nvPr/>
          </p:nvSpPr>
          <p:spPr>
            <a:xfrm>
              <a:off x="6863328" y="3418232"/>
              <a:ext cx="1190356" cy="684668"/>
            </a:xfrm>
            <a:custGeom>
              <a:avLst/>
              <a:gdLst/>
              <a:ahLst/>
              <a:cxnLst/>
              <a:rect l="l" t="t" r="r" b="b"/>
              <a:pathLst>
                <a:path w="419" h="241" extrusionOk="0">
                  <a:moveTo>
                    <a:pt x="54" y="0"/>
                  </a:moveTo>
                  <a:lnTo>
                    <a:pt x="419" y="2"/>
                  </a:lnTo>
                  <a:lnTo>
                    <a:pt x="395" y="241"/>
                  </a:lnTo>
                  <a:lnTo>
                    <a:pt x="0" y="229"/>
                  </a:lnTo>
                  <a:lnTo>
                    <a:pt x="54" y="0"/>
                  </a:lnTo>
                  <a:close/>
                </a:path>
              </a:pathLst>
            </a:custGeom>
            <a:solidFill>
              <a:srgbClr val="D77E3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sp>
          <p:nvSpPr>
            <p:cNvPr id="1820" name="Google Shape;1820;p131"/>
            <p:cNvSpPr/>
            <p:nvPr/>
          </p:nvSpPr>
          <p:spPr>
            <a:xfrm>
              <a:off x="7016739" y="2361401"/>
              <a:ext cx="2363664" cy="2434688"/>
            </a:xfrm>
            <a:custGeom>
              <a:avLst/>
              <a:gdLst/>
              <a:ahLst/>
              <a:cxnLst/>
              <a:rect l="l" t="t" r="r" b="b"/>
              <a:pathLst>
                <a:path w="832" h="857" extrusionOk="0">
                  <a:moveTo>
                    <a:pt x="0" y="372"/>
                  </a:moveTo>
                  <a:lnTo>
                    <a:pt x="391" y="0"/>
                  </a:lnTo>
                  <a:lnTo>
                    <a:pt x="832" y="857"/>
                  </a:lnTo>
                  <a:lnTo>
                    <a:pt x="0" y="372"/>
                  </a:lnTo>
                  <a:close/>
                </a:path>
              </a:pathLst>
            </a:custGeom>
            <a:solidFill>
              <a:srgbClr val="F4B87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grpSp>
      <p:grpSp>
        <p:nvGrpSpPr>
          <p:cNvPr id="1821" name="Google Shape;1821;p131"/>
          <p:cNvGrpSpPr/>
          <p:nvPr/>
        </p:nvGrpSpPr>
        <p:grpSpPr>
          <a:xfrm>
            <a:off x="8809326" y="2682712"/>
            <a:ext cx="1939578" cy="2518046"/>
            <a:chOff x="8849147" y="3611415"/>
            <a:chExt cx="2105139" cy="2732987"/>
          </a:xfrm>
        </p:grpSpPr>
        <p:sp>
          <p:nvSpPr>
            <p:cNvPr id="1822" name="Google Shape;1822;p131"/>
            <p:cNvSpPr/>
            <p:nvPr/>
          </p:nvSpPr>
          <p:spPr>
            <a:xfrm>
              <a:off x="8849147" y="3611415"/>
              <a:ext cx="1150582" cy="1184674"/>
            </a:xfrm>
            <a:custGeom>
              <a:avLst/>
              <a:gdLst/>
              <a:ahLst/>
              <a:cxnLst/>
              <a:rect l="l" t="t" r="r" b="b"/>
              <a:pathLst>
                <a:path w="405" h="417" extrusionOk="0">
                  <a:moveTo>
                    <a:pt x="225" y="0"/>
                  </a:moveTo>
                  <a:lnTo>
                    <a:pt x="405" y="315"/>
                  </a:lnTo>
                  <a:lnTo>
                    <a:pt x="187" y="417"/>
                  </a:lnTo>
                  <a:lnTo>
                    <a:pt x="0" y="69"/>
                  </a:lnTo>
                  <a:lnTo>
                    <a:pt x="225" y="0"/>
                  </a:lnTo>
                  <a:close/>
                </a:path>
              </a:pathLst>
            </a:custGeom>
            <a:solidFill>
              <a:srgbClr val="28948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sp>
          <p:nvSpPr>
            <p:cNvPr id="1823" name="Google Shape;1823;p131"/>
            <p:cNvSpPr/>
            <p:nvPr/>
          </p:nvSpPr>
          <p:spPr>
            <a:xfrm>
              <a:off x="9474155" y="3611415"/>
              <a:ext cx="1480131" cy="2732987"/>
            </a:xfrm>
            <a:custGeom>
              <a:avLst/>
              <a:gdLst/>
              <a:ahLst/>
              <a:cxnLst/>
              <a:rect l="l" t="t" r="r" b="b"/>
              <a:pathLst>
                <a:path w="521" h="962" extrusionOk="0">
                  <a:moveTo>
                    <a:pt x="5" y="0"/>
                  </a:moveTo>
                  <a:lnTo>
                    <a:pt x="521" y="152"/>
                  </a:lnTo>
                  <a:lnTo>
                    <a:pt x="0" y="962"/>
                  </a:lnTo>
                  <a:lnTo>
                    <a:pt x="5" y="0"/>
                  </a:lnTo>
                  <a:close/>
                </a:path>
              </a:pathLst>
            </a:custGeom>
            <a:solidFill>
              <a:srgbClr val="70D2C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grpSp>
      <p:grpSp>
        <p:nvGrpSpPr>
          <p:cNvPr id="1824" name="Google Shape;1824;p131"/>
          <p:cNvGrpSpPr/>
          <p:nvPr/>
        </p:nvGrpSpPr>
        <p:grpSpPr>
          <a:xfrm>
            <a:off x="8194208" y="4326510"/>
            <a:ext cx="2518047" cy="1792997"/>
            <a:chOff x="8181525" y="5395527"/>
            <a:chExt cx="2732986" cy="1946047"/>
          </a:xfrm>
        </p:grpSpPr>
        <p:sp>
          <p:nvSpPr>
            <p:cNvPr id="1825" name="Google Shape;1825;p131"/>
            <p:cNvSpPr/>
            <p:nvPr/>
          </p:nvSpPr>
          <p:spPr>
            <a:xfrm>
              <a:off x="9474155" y="5395527"/>
              <a:ext cx="1085239" cy="1352289"/>
            </a:xfrm>
            <a:custGeom>
              <a:avLst/>
              <a:gdLst/>
              <a:ahLst/>
              <a:cxnLst/>
              <a:rect l="l" t="t" r="r" b="b"/>
              <a:pathLst>
                <a:path w="382" h="476" extrusionOk="0">
                  <a:moveTo>
                    <a:pt x="382" y="161"/>
                  </a:moveTo>
                  <a:lnTo>
                    <a:pt x="197" y="476"/>
                  </a:lnTo>
                  <a:lnTo>
                    <a:pt x="0" y="334"/>
                  </a:lnTo>
                  <a:lnTo>
                    <a:pt x="209" y="0"/>
                  </a:lnTo>
                  <a:lnTo>
                    <a:pt x="382" y="161"/>
                  </a:lnTo>
                  <a:close/>
                </a:path>
              </a:pathLst>
            </a:custGeom>
            <a:solidFill>
              <a:srgbClr val="76933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sp>
          <p:nvSpPr>
            <p:cNvPr id="1826" name="Google Shape;1826;p131"/>
            <p:cNvSpPr/>
            <p:nvPr/>
          </p:nvSpPr>
          <p:spPr>
            <a:xfrm>
              <a:off x="8181525" y="5852920"/>
              <a:ext cx="2732986" cy="1488654"/>
            </a:xfrm>
            <a:custGeom>
              <a:avLst/>
              <a:gdLst/>
              <a:ahLst/>
              <a:cxnLst/>
              <a:rect l="l" t="t" r="r" b="b"/>
              <a:pathLst>
                <a:path w="962" h="524" extrusionOk="0">
                  <a:moveTo>
                    <a:pt x="837" y="0"/>
                  </a:moveTo>
                  <a:lnTo>
                    <a:pt x="962" y="524"/>
                  </a:lnTo>
                  <a:lnTo>
                    <a:pt x="0" y="476"/>
                  </a:lnTo>
                  <a:lnTo>
                    <a:pt x="837" y="0"/>
                  </a:lnTo>
                  <a:close/>
                </a:path>
              </a:pathLst>
            </a:custGeom>
            <a:solidFill>
              <a:srgbClr val="A8D08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Calibri"/>
                <a:ea typeface="Calibri"/>
                <a:cs typeface="Calibri"/>
                <a:sym typeface="Calibri"/>
              </a:endParaRPr>
            </a:p>
          </p:txBody>
        </p:sp>
      </p:grpSp>
      <p:sp>
        <p:nvSpPr>
          <p:cNvPr id="1827" name="Google Shape;1827;p131"/>
          <p:cNvSpPr txBox="1"/>
          <p:nvPr/>
        </p:nvSpPr>
        <p:spPr>
          <a:xfrm>
            <a:off x="7993118" y="1280366"/>
            <a:ext cx="318197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 1: </a:t>
            </a:r>
            <a:r>
              <a:rPr lang="en-US" sz="2200" b="0" i="0" u="none" strike="noStrike" cap="none">
                <a:solidFill>
                  <a:srgbClr val="3F3F3F"/>
                </a:solidFill>
                <a:latin typeface="Open Sans"/>
                <a:ea typeface="Open Sans"/>
                <a:cs typeface="Open Sans"/>
                <a:sym typeface="Open Sans"/>
              </a:rPr>
              <a:t>Assign asset value</a:t>
            </a:r>
            <a:endParaRPr sz="1400" b="0" i="0" u="none" strike="noStrike" cap="none">
              <a:solidFill>
                <a:srgbClr val="000000"/>
              </a:solidFill>
              <a:latin typeface="Arial"/>
              <a:ea typeface="Arial"/>
              <a:cs typeface="Arial"/>
              <a:sym typeface="Arial"/>
            </a:endParaRPr>
          </a:p>
        </p:txBody>
      </p:sp>
      <p:sp>
        <p:nvSpPr>
          <p:cNvPr id="1828" name="Google Shape;1828;p131"/>
          <p:cNvSpPr txBox="1"/>
          <p:nvPr/>
        </p:nvSpPr>
        <p:spPr>
          <a:xfrm>
            <a:off x="10716335" y="2459022"/>
            <a:ext cx="280830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 2: </a:t>
            </a:r>
            <a:r>
              <a:rPr lang="en-US" sz="2200" b="0" i="0" u="none" strike="noStrike" cap="none">
                <a:solidFill>
                  <a:srgbClr val="3F3F3F"/>
                </a:solidFill>
                <a:latin typeface="Open Sans"/>
                <a:ea typeface="Open Sans"/>
                <a:cs typeface="Open Sans"/>
                <a:sym typeface="Open Sans"/>
              </a:rPr>
              <a:t>Calculate exposure factor</a:t>
            </a:r>
            <a:endParaRPr sz="1400" b="0" i="0" u="none" strike="noStrike" cap="none">
              <a:solidFill>
                <a:srgbClr val="000000"/>
              </a:solidFill>
              <a:latin typeface="Arial"/>
              <a:ea typeface="Arial"/>
              <a:cs typeface="Arial"/>
              <a:sym typeface="Arial"/>
            </a:endParaRPr>
          </a:p>
        </p:txBody>
      </p:sp>
      <p:sp>
        <p:nvSpPr>
          <p:cNvPr id="1829" name="Google Shape;1829;p131"/>
          <p:cNvSpPr txBox="1"/>
          <p:nvPr/>
        </p:nvSpPr>
        <p:spPr>
          <a:xfrm>
            <a:off x="10863232" y="5828876"/>
            <a:ext cx="338948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 3: </a:t>
            </a:r>
            <a:r>
              <a:rPr lang="en-US" sz="2200" b="0" i="0" u="none" strike="noStrike" cap="none">
                <a:solidFill>
                  <a:srgbClr val="3F3F3F"/>
                </a:solidFill>
                <a:latin typeface="Open Sans"/>
                <a:ea typeface="Open Sans"/>
                <a:cs typeface="Open Sans"/>
                <a:sym typeface="Open Sans"/>
              </a:rPr>
              <a:t>Calculate single loss expectancy (SLE)</a:t>
            </a:r>
            <a:endParaRPr sz="1400" b="0" i="0" u="none" strike="noStrike" cap="none">
              <a:solidFill>
                <a:srgbClr val="000000"/>
              </a:solidFill>
              <a:latin typeface="Arial"/>
              <a:ea typeface="Arial"/>
              <a:cs typeface="Arial"/>
              <a:sym typeface="Arial"/>
            </a:endParaRPr>
          </a:p>
        </p:txBody>
      </p:sp>
      <p:sp>
        <p:nvSpPr>
          <p:cNvPr id="1830" name="Google Shape;1830;p131"/>
          <p:cNvSpPr txBox="1"/>
          <p:nvPr/>
        </p:nvSpPr>
        <p:spPr>
          <a:xfrm>
            <a:off x="6754574" y="7612994"/>
            <a:ext cx="2808300" cy="110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 4: </a:t>
            </a:r>
            <a:r>
              <a:rPr lang="en-US" sz="2200" b="0" i="0" u="none" strike="noStrike" cap="none">
                <a:solidFill>
                  <a:srgbClr val="3F3F3F"/>
                </a:solidFill>
                <a:latin typeface="Open Sans"/>
                <a:ea typeface="Open Sans"/>
                <a:cs typeface="Open Sans"/>
                <a:sym typeface="Open Sans"/>
              </a:rPr>
              <a:t>Assess annualized rate of occurrence(ARO)</a:t>
            </a:r>
            <a:endParaRPr sz="1400" b="0" i="0" u="none" strike="noStrike" cap="none">
              <a:solidFill>
                <a:srgbClr val="000000"/>
              </a:solidFill>
              <a:latin typeface="Arial"/>
              <a:ea typeface="Arial"/>
              <a:cs typeface="Arial"/>
              <a:sym typeface="Arial"/>
            </a:endParaRPr>
          </a:p>
        </p:txBody>
      </p:sp>
      <p:sp>
        <p:nvSpPr>
          <p:cNvPr id="1831" name="Google Shape;1831;p131"/>
          <p:cNvSpPr txBox="1"/>
          <p:nvPr/>
        </p:nvSpPr>
        <p:spPr>
          <a:xfrm>
            <a:off x="2584465" y="5828876"/>
            <a:ext cx="2808300" cy="110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 5: </a:t>
            </a:r>
            <a:r>
              <a:rPr lang="en-US" sz="2200" b="0" i="0" u="none" strike="noStrike" cap="none">
                <a:solidFill>
                  <a:srgbClr val="3F3F3F"/>
                </a:solidFill>
                <a:latin typeface="Open Sans"/>
                <a:ea typeface="Open Sans"/>
                <a:cs typeface="Open Sans"/>
                <a:sym typeface="Open Sans"/>
              </a:rPr>
              <a:t>Derive annualized loss expectancy(ALE)</a:t>
            </a:r>
            <a:endParaRPr sz="1400" b="0" i="0" u="none" strike="noStrike" cap="none">
              <a:solidFill>
                <a:srgbClr val="000000"/>
              </a:solidFill>
              <a:latin typeface="Arial"/>
              <a:ea typeface="Arial"/>
              <a:cs typeface="Arial"/>
              <a:sym typeface="Arial"/>
            </a:endParaRPr>
          </a:p>
        </p:txBody>
      </p:sp>
      <p:sp>
        <p:nvSpPr>
          <p:cNvPr id="1832" name="Google Shape;1832;p131"/>
          <p:cNvSpPr txBox="1"/>
          <p:nvPr/>
        </p:nvSpPr>
        <p:spPr>
          <a:xfrm>
            <a:off x="3008921" y="2289246"/>
            <a:ext cx="2517900" cy="144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 6: </a:t>
            </a:r>
            <a:r>
              <a:rPr lang="en-US" sz="2200" b="0" i="0" u="none" strike="noStrike" cap="none">
                <a:solidFill>
                  <a:srgbClr val="3F3F3F"/>
                </a:solidFill>
                <a:latin typeface="Open Sans"/>
                <a:ea typeface="Open Sans"/>
                <a:cs typeface="Open Sans"/>
                <a:sym typeface="Open Sans"/>
              </a:rPr>
              <a:t>Perform cost or benefit analysis of countermeasure</a:t>
            </a:r>
            <a:endParaRPr sz="1400" b="0" i="0" u="none" strike="noStrike" cap="none">
              <a:solidFill>
                <a:srgbClr val="000000"/>
              </a:solidFill>
              <a:latin typeface="Arial"/>
              <a:ea typeface="Arial"/>
              <a:cs typeface="Arial"/>
              <a:sym typeface="Arial"/>
            </a:endParaRPr>
          </a:p>
        </p:txBody>
      </p:sp>
      <p:sp>
        <p:nvSpPr>
          <p:cNvPr id="1833" name="Google Shape;1833;p131"/>
          <p:cNvSpPr txBox="1"/>
          <p:nvPr/>
        </p:nvSpPr>
        <p:spPr>
          <a:xfrm>
            <a:off x="7121024" y="3941735"/>
            <a:ext cx="2060100" cy="110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Steps in quantitative risk analysis </a:t>
            </a:r>
            <a:endParaRPr sz="1400" b="0" i="0" u="none" strike="noStrike" cap="none">
              <a:solidFill>
                <a:srgbClr val="000000"/>
              </a:solidFill>
              <a:latin typeface="Arial"/>
              <a:ea typeface="Arial"/>
              <a:cs typeface="Arial"/>
              <a:sym typeface="Arial"/>
            </a:endParaRPr>
          </a:p>
        </p:txBody>
      </p:sp>
      <p:sp>
        <p:nvSpPr>
          <p:cNvPr id="1834" name="Google Shape;1834;p131"/>
          <p:cNvSpPr/>
          <p:nvPr/>
        </p:nvSpPr>
        <p:spPr>
          <a:xfrm>
            <a:off x="4559300" y="816352"/>
            <a:ext cx="713390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332"/>
          <p:cNvSpPr/>
          <p:nvPr/>
        </p:nvSpPr>
        <p:spPr>
          <a:xfrm>
            <a:off x="1618309" y="1982742"/>
            <a:ext cx="7847823" cy="5914346"/>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1840" name="Google Shape;1840;p33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Quantitative Risk Analysis: Problem</a:t>
            </a:r>
            <a:endParaRPr/>
          </a:p>
        </p:txBody>
      </p:sp>
      <p:sp>
        <p:nvSpPr>
          <p:cNvPr id="1841" name="Google Shape;1841;p332"/>
          <p:cNvSpPr txBox="1"/>
          <p:nvPr/>
        </p:nvSpPr>
        <p:spPr>
          <a:xfrm>
            <a:off x="1752784" y="2086020"/>
            <a:ext cx="7920658" cy="5678387"/>
          </a:xfrm>
          <a:prstGeom prst="rect">
            <a:avLst/>
          </a:prstGeom>
          <a:noFill/>
          <a:ln>
            <a:noFill/>
          </a:ln>
        </p:spPr>
        <p:txBody>
          <a:bodyPr spcFirstLastPara="1" wrap="square" lIns="45675" tIns="45675" rIns="45675" bIns="45675"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Problem</a:t>
            </a:r>
            <a:r>
              <a:rPr lang="en-US" sz="2200" b="0" i="0" u="none" strike="noStrike" cap="none">
                <a:solidFill>
                  <a:srgbClr val="3F3F3F"/>
                </a:solidFill>
                <a:latin typeface="Open Sans"/>
                <a:ea typeface="Open Sans"/>
                <a:cs typeface="Open Sans"/>
                <a:sym typeface="Open Sans"/>
              </a:rPr>
              <a:t>: A fire destroys a server with encrypted data. Consider the following conditions:</a:t>
            </a:r>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Asset value: $6,000</a:t>
            </a:r>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Exposure factor (EF): 50%</a:t>
            </a:r>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Annualized rate of occurrence (ARO): 10% chance of fire in one year</a:t>
            </a:r>
            <a:endParaRPr sz="1400" b="0" i="0" u="none" strike="noStrike" cap="none">
              <a:solidFill>
                <a:srgbClr val="3F3F3F"/>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Solution</a:t>
            </a:r>
            <a:r>
              <a:rPr lang="en-US" sz="22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Single Loss Expectancy (SLE): $6,000×50%=$3,000$6,000×50%=$3,000</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Annual Loss Expectancy (ALE): 10%×$3,000=$30010%×$3,000=$300</a:t>
            </a:r>
            <a:endParaRPr sz="1400" b="0" i="0" u="none" strike="noStrike" cap="none">
              <a:solidFill>
                <a:srgbClr val="000000"/>
              </a:solidFill>
              <a:latin typeface="Arial"/>
              <a:ea typeface="Arial"/>
              <a:cs typeface="Arial"/>
              <a:sym typeface="Arial"/>
            </a:endParaRPr>
          </a:p>
        </p:txBody>
      </p:sp>
      <p:grpSp>
        <p:nvGrpSpPr>
          <p:cNvPr id="1842" name="Google Shape;1842;p332"/>
          <p:cNvGrpSpPr/>
          <p:nvPr/>
        </p:nvGrpSpPr>
        <p:grpSpPr>
          <a:xfrm>
            <a:off x="10813851" y="3446536"/>
            <a:ext cx="3285213" cy="3544214"/>
            <a:chOff x="5410879" y="1911275"/>
            <a:chExt cx="5501396" cy="5935117"/>
          </a:xfrm>
        </p:grpSpPr>
        <p:sp>
          <p:nvSpPr>
            <p:cNvPr id="1843" name="Google Shape;1843;p332"/>
            <p:cNvSpPr/>
            <p:nvPr/>
          </p:nvSpPr>
          <p:spPr>
            <a:xfrm>
              <a:off x="5410879" y="1911275"/>
              <a:ext cx="5305476" cy="5305476"/>
            </a:xfrm>
            <a:custGeom>
              <a:avLst/>
              <a:gdLst/>
              <a:ahLst/>
              <a:cxnLst/>
              <a:rect l="l" t="t" r="r" b="b"/>
              <a:pathLst>
                <a:path w="5305475" h="5305475" extrusionOk="0">
                  <a:moveTo>
                    <a:pt x="5305639" y="2652820"/>
                  </a:moveTo>
                  <a:cubicBezTo>
                    <a:pt x="5305639" y="4117932"/>
                    <a:pt x="4117931" y="5305639"/>
                    <a:pt x="2652819" y="5305639"/>
                  </a:cubicBezTo>
                  <a:cubicBezTo>
                    <a:pt x="1187708" y="5305639"/>
                    <a:pt x="0" y="4117932"/>
                    <a:pt x="0" y="2652820"/>
                  </a:cubicBezTo>
                  <a:cubicBezTo>
                    <a:pt x="0" y="1187708"/>
                    <a:pt x="1187708" y="0"/>
                    <a:pt x="2652819" y="0"/>
                  </a:cubicBezTo>
                  <a:cubicBezTo>
                    <a:pt x="4117931" y="0"/>
                    <a:pt x="5305639" y="1187708"/>
                    <a:pt x="5305639" y="2652820"/>
                  </a:cubicBezTo>
                  <a:close/>
                </a:path>
              </a:pathLst>
            </a:custGeom>
            <a:solidFill>
              <a:srgbClr val="CBE9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332"/>
            <p:cNvSpPr/>
            <p:nvPr/>
          </p:nvSpPr>
          <p:spPr>
            <a:xfrm>
              <a:off x="5717635" y="3930942"/>
              <a:ext cx="1157262" cy="945369"/>
            </a:xfrm>
            <a:custGeom>
              <a:avLst/>
              <a:gdLst/>
              <a:ahLst/>
              <a:cxnLst/>
              <a:rect l="l" t="t" r="r" b="b"/>
              <a:pathLst>
                <a:path w="1157262" h="945368" extrusionOk="0">
                  <a:moveTo>
                    <a:pt x="1115617" y="217027"/>
                  </a:moveTo>
                  <a:lnTo>
                    <a:pt x="854092" y="347342"/>
                  </a:lnTo>
                  <a:lnTo>
                    <a:pt x="458911" y="0"/>
                  </a:lnTo>
                  <a:lnTo>
                    <a:pt x="0" y="926299"/>
                  </a:lnTo>
                  <a:lnTo>
                    <a:pt x="83942" y="948385"/>
                  </a:lnTo>
                  <a:lnTo>
                    <a:pt x="469832" y="166907"/>
                  </a:lnTo>
                  <a:lnTo>
                    <a:pt x="813017" y="485235"/>
                  </a:lnTo>
                  <a:lnTo>
                    <a:pt x="1162396" y="305615"/>
                  </a:lnTo>
                  <a:cubicBezTo>
                    <a:pt x="1140311" y="278069"/>
                    <a:pt x="1124908" y="247752"/>
                    <a:pt x="1115617" y="217027"/>
                  </a:cubicBezTo>
                  <a:close/>
                </a:path>
              </a:pathLst>
            </a:custGeom>
            <a:solidFill>
              <a:srgbClr val="CE4A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332"/>
            <p:cNvSpPr/>
            <p:nvPr/>
          </p:nvSpPr>
          <p:spPr>
            <a:xfrm>
              <a:off x="8752596" y="3893453"/>
              <a:ext cx="2159679" cy="1491401"/>
            </a:xfrm>
            <a:custGeom>
              <a:avLst/>
              <a:gdLst/>
              <a:ahLst/>
              <a:cxnLst/>
              <a:rect l="l" t="t" r="r" b="b"/>
              <a:pathLst>
                <a:path w="2159679" h="1491401" extrusionOk="0">
                  <a:moveTo>
                    <a:pt x="2055281" y="0"/>
                  </a:moveTo>
                  <a:lnTo>
                    <a:pt x="1115943" y="897367"/>
                  </a:lnTo>
                  <a:lnTo>
                    <a:pt x="763467" y="583032"/>
                  </a:lnTo>
                  <a:lnTo>
                    <a:pt x="148406" y="1246502"/>
                  </a:lnTo>
                  <a:lnTo>
                    <a:pt x="106435" y="1136969"/>
                  </a:lnTo>
                  <a:cubicBezTo>
                    <a:pt x="73348" y="1146586"/>
                    <a:pt x="37570" y="1152617"/>
                    <a:pt x="0" y="1154654"/>
                  </a:cubicBezTo>
                  <a:lnTo>
                    <a:pt x="133004" y="1494824"/>
                  </a:lnTo>
                  <a:lnTo>
                    <a:pt x="774225" y="735595"/>
                  </a:lnTo>
                  <a:lnTo>
                    <a:pt x="1096139" y="1062888"/>
                  </a:lnTo>
                  <a:lnTo>
                    <a:pt x="2160739" y="33088"/>
                  </a:lnTo>
                  <a:lnTo>
                    <a:pt x="2055281" y="0"/>
                  </a:lnTo>
                  <a:close/>
                </a:path>
              </a:pathLst>
            </a:custGeom>
            <a:solidFill>
              <a:srgbClr val="CE4A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332"/>
            <p:cNvSpPr/>
            <p:nvPr/>
          </p:nvSpPr>
          <p:spPr>
            <a:xfrm>
              <a:off x="7864197" y="5081851"/>
              <a:ext cx="635679" cy="1426203"/>
            </a:xfrm>
            <a:custGeom>
              <a:avLst/>
              <a:gdLst/>
              <a:ahLst/>
              <a:cxnLst/>
              <a:rect l="l" t="t" r="r" b="b"/>
              <a:pathLst>
                <a:path w="635679" h="1426203" extrusionOk="0">
                  <a:moveTo>
                    <a:pt x="393139" y="1429540"/>
                  </a:moveTo>
                  <a:lnTo>
                    <a:pt x="347093" y="1432719"/>
                  </a:lnTo>
                  <a:cubicBezTo>
                    <a:pt x="201050" y="1442906"/>
                    <a:pt x="73262" y="1331743"/>
                    <a:pt x="63075" y="1185700"/>
                  </a:cubicBezTo>
                  <a:lnTo>
                    <a:pt x="648" y="287844"/>
                  </a:lnTo>
                  <a:cubicBezTo>
                    <a:pt x="-9539" y="141801"/>
                    <a:pt x="101623" y="14014"/>
                    <a:pt x="247666" y="3826"/>
                  </a:cubicBezTo>
                  <a:lnTo>
                    <a:pt x="293712" y="648"/>
                  </a:lnTo>
                  <a:cubicBezTo>
                    <a:pt x="439756" y="-9539"/>
                    <a:pt x="567543" y="101623"/>
                    <a:pt x="577731" y="247666"/>
                  </a:cubicBezTo>
                  <a:lnTo>
                    <a:pt x="640157" y="1145522"/>
                  </a:lnTo>
                  <a:cubicBezTo>
                    <a:pt x="650344" y="1291565"/>
                    <a:pt x="539182" y="1419353"/>
                    <a:pt x="393139" y="1429540"/>
                  </a:cubicBezTo>
                  <a:close/>
                </a:path>
              </a:pathLst>
            </a:custGeom>
            <a:solidFill>
              <a:srgbClr val="0C3C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332"/>
            <p:cNvSpPr/>
            <p:nvPr/>
          </p:nvSpPr>
          <p:spPr>
            <a:xfrm>
              <a:off x="7321837" y="5450565"/>
              <a:ext cx="1572898" cy="1629947"/>
            </a:xfrm>
            <a:custGeom>
              <a:avLst/>
              <a:gdLst/>
              <a:ahLst/>
              <a:cxnLst/>
              <a:rect l="l" t="t" r="r" b="b"/>
              <a:pathLst>
                <a:path w="1572898" h="1629946" extrusionOk="0">
                  <a:moveTo>
                    <a:pt x="1543551" y="706232"/>
                  </a:moveTo>
                  <a:cubicBezTo>
                    <a:pt x="1511604" y="670699"/>
                    <a:pt x="1462787" y="657741"/>
                    <a:pt x="1416497" y="667683"/>
                  </a:cubicBezTo>
                  <a:cubicBezTo>
                    <a:pt x="1441679" y="619029"/>
                    <a:pt x="1437441" y="559944"/>
                    <a:pt x="1400768" y="519114"/>
                  </a:cubicBezTo>
                  <a:cubicBezTo>
                    <a:pt x="1372244" y="487330"/>
                    <a:pt x="1330272" y="473720"/>
                    <a:pt x="1288627" y="478120"/>
                  </a:cubicBezTo>
                  <a:cubicBezTo>
                    <a:pt x="1306557" y="432482"/>
                    <a:pt x="1299874" y="380323"/>
                    <a:pt x="1266623" y="343324"/>
                  </a:cubicBezTo>
                  <a:cubicBezTo>
                    <a:pt x="1259858" y="335826"/>
                    <a:pt x="1252361" y="329469"/>
                    <a:pt x="1244293" y="324009"/>
                  </a:cubicBezTo>
                  <a:lnTo>
                    <a:pt x="1273713" y="299071"/>
                  </a:lnTo>
                  <a:cubicBezTo>
                    <a:pt x="1321715" y="258322"/>
                    <a:pt x="1327746" y="185708"/>
                    <a:pt x="1286997" y="137625"/>
                  </a:cubicBezTo>
                  <a:lnTo>
                    <a:pt x="1204440" y="40317"/>
                  </a:lnTo>
                  <a:cubicBezTo>
                    <a:pt x="1163692" y="-7685"/>
                    <a:pt x="1091078" y="-13716"/>
                    <a:pt x="1042994" y="27033"/>
                  </a:cubicBezTo>
                  <a:lnTo>
                    <a:pt x="779921" y="250172"/>
                  </a:lnTo>
                  <a:cubicBezTo>
                    <a:pt x="719042" y="202659"/>
                    <a:pt x="638034" y="197444"/>
                    <a:pt x="587180" y="242023"/>
                  </a:cubicBezTo>
                  <a:lnTo>
                    <a:pt x="212536" y="570620"/>
                  </a:lnTo>
                  <a:cubicBezTo>
                    <a:pt x="169506" y="608353"/>
                    <a:pt x="159645" y="671758"/>
                    <a:pt x="182219" y="730029"/>
                  </a:cubicBezTo>
                  <a:lnTo>
                    <a:pt x="32590" y="860425"/>
                  </a:lnTo>
                  <a:cubicBezTo>
                    <a:pt x="-5469" y="893594"/>
                    <a:pt x="-11011" y="949501"/>
                    <a:pt x="20284" y="984708"/>
                  </a:cubicBezTo>
                  <a:lnTo>
                    <a:pt x="570554" y="1604251"/>
                  </a:lnTo>
                  <a:cubicBezTo>
                    <a:pt x="601849" y="1639457"/>
                    <a:pt x="658571" y="1641169"/>
                    <a:pt x="696549" y="1607999"/>
                  </a:cubicBezTo>
                  <a:lnTo>
                    <a:pt x="835094" y="1487302"/>
                  </a:lnTo>
                  <a:cubicBezTo>
                    <a:pt x="856121" y="1492273"/>
                    <a:pt x="878696" y="1489666"/>
                    <a:pt x="906323" y="1462690"/>
                  </a:cubicBezTo>
                  <a:lnTo>
                    <a:pt x="1525703" y="897587"/>
                  </a:lnTo>
                  <a:cubicBezTo>
                    <a:pt x="1583973" y="846326"/>
                    <a:pt x="1592042" y="760183"/>
                    <a:pt x="1543551" y="706232"/>
                  </a:cubicBezTo>
                  <a:close/>
                </a:path>
              </a:pathLst>
            </a:custGeom>
            <a:solidFill>
              <a:srgbClr val="E1BE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332"/>
            <p:cNvSpPr/>
            <p:nvPr/>
          </p:nvSpPr>
          <p:spPr>
            <a:xfrm>
              <a:off x="6691713" y="6185096"/>
              <a:ext cx="1426203" cy="1442503"/>
            </a:xfrm>
            <a:custGeom>
              <a:avLst/>
              <a:gdLst/>
              <a:ahLst/>
              <a:cxnLst/>
              <a:rect l="l" t="t" r="r" b="b"/>
              <a:pathLst>
                <a:path w="1426203" h="1442502" extrusionOk="0">
                  <a:moveTo>
                    <a:pt x="752262" y="1445643"/>
                  </a:moveTo>
                  <a:lnTo>
                    <a:pt x="0" y="599405"/>
                  </a:lnTo>
                  <a:lnTo>
                    <a:pt x="674286" y="0"/>
                  </a:lnTo>
                  <a:lnTo>
                    <a:pt x="1426548" y="846238"/>
                  </a:lnTo>
                  <a:close/>
                </a:path>
              </a:pathLst>
            </a:custGeom>
            <a:solidFill>
              <a:srgbClr val="1160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332"/>
            <p:cNvSpPr/>
            <p:nvPr/>
          </p:nvSpPr>
          <p:spPr>
            <a:xfrm>
              <a:off x="6434289" y="6216445"/>
              <a:ext cx="1621797" cy="1629947"/>
            </a:xfrm>
            <a:custGeom>
              <a:avLst/>
              <a:gdLst/>
              <a:ahLst/>
              <a:cxnLst/>
              <a:rect l="l" t="t" r="r" b="b"/>
              <a:pathLst>
                <a:path w="1621796" h="1629946" extrusionOk="0">
                  <a:moveTo>
                    <a:pt x="827634" y="1637642"/>
                  </a:moveTo>
                  <a:lnTo>
                    <a:pt x="0" y="706616"/>
                  </a:lnTo>
                  <a:lnTo>
                    <a:pt x="794890" y="0"/>
                  </a:lnTo>
                  <a:lnTo>
                    <a:pt x="1622524" y="931026"/>
                  </a:lnTo>
                  <a:close/>
                </a:path>
              </a:pathLst>
            </a:custGeom>
            <a:solidFill>
              <a:srgbClr val="302E2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332"/>
            <p:cNvSpPr/>
            <p:nvPr/>
          </p:nvSpPr>
          <p:spPr>
            <a:xfrm>
              <a:off x="7101215" y="6465346"/>
              <a:ext cx="97797" cy="97797"/>
            </a:xfrm>
            <a:custGeom>
              <a:avLst/>
              <a:gdLst/>
              <a:ahLst/>
              <a:cxnLst/>
              <a:rect l="l" t="t" r="r" b="b"/>
              <a:pathLst>
                <a:path w="97796" h="97796" extrusionOk="0">
                  <a:moveTo>
                    <a:pt x="99753" y="49876"/>
                  </a:moveTo>
                  <a:cubicBezTo>
                    <a:pt x="99753" y="77423"/>
                    <a:pt x="77422" y="99753"/>
                    <a:pt x="49876" y="99753"/>
                  </a:cubicBezTo>
                  <a:cubicBezTo>
                    <a:pt x="22331" y="99753"/>
                    <a:pt x="0" y="77423"/>
                    <a:pt x="0" y="49876"/>
                  </a:cubicBezTo>
                  <a:cubicBezTo>
                    <a:pt x="0" y="22330"/>
                    <a:pt x="22331" y="0"/>
                    <a:pt x="49876" y="0"/>
                  </a:cubicBezTo>
                  <a:cubicBezTo>
                    <a:pt x="77422" y="0"/>
                    <a:pt x="99753" y="22330"/>
                    <a:pt x="99753" y="49876"/>
                  </a:cubicBezTo>
                  <a:close/>
                </a:path>
              </a:pathLst>
            </a:custGeom>
            <a:solidFill>
              <a:srgbClr val="8484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332"/>
            <p:cNvSpPr/>
            <p:nvPr/>
          </p:nvSpPr>
          <p:spPr>
            <a:xfrm>
              <a:off x="6951586" y="6602261"/>
              <a:ext cx="97797" cy="97797"/>
            </a:xfrm>
            <a:custGeom>
              <a:avLst/>
              <a:gdLst/>
              <a:ahLst/>
              <a:cxnLst/>
              <a:rect l="l" t="t" r="r" b="b"/>
              <a:pathLst>
                <a:path w="97796" h="97796" extrusionOk="0">
                  <a:moveTo>
                    <a:pt x="99753" y="49876"/>
                  </a:moveTo>
                  <a:cubicBezTo>
                    <a:pt x="99753" y="77422"/>
                    <a:pt x="77422" y="99753"/>
                    <a:pt x="49877" y="99753"/>
                  </a:cubicBezTo>
                  <a:cubicBezTo>
                    <a:pt x="22331" y="99753"/>
                    <a:pt x="0" y="77422"/>
                    <a:pt x="0" y="49876"/>
                  </a:cubicBezTo>
                  <a:cubicBezTo>
                    <a:pt x="0" y="22330"/>
                    <a:pt x="22331" y="0"/>
                    <a:pt x="49877" y="0"/>
                  </a:cubicBezTo>
                  <a:cubicBezTo>
                    <a:pt x="77422" y="0"/>
                    <a:pt x="99753" y="22330"/>
                    <a:pt x="99753" y="49876"/>
                  </a:cubicBezTo>
                  <a:close/>
                </a:path>
              </a:pathLst>
            </a:custGeom>
            <a:solidFill>
              <a:srgbClr val="8484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332"/>
            <p:cNvSpPr/>
            <p:nvPr/>
          </p:nvSpPr>
          <p:spPr>
            <a:xfrm>
              <a:off x="6955009" y="2841323"/>
              <a:ext cx="2257476" cy="2257476"/>
            </a:xfrm>
            <a:custGeom>
              <a:avLst/>
              <a:gdLst/>
              <a:ahLst/>
              <a:cxnLst/>
              <a:rect l="l" t="t" r="r" b="b"/>
              <a:pathLst>
                <a:path w="2257475" h="2257475" extrusionOk="0">
                  <a:moveTo>
                    <a:pt x="2265300" y="1132650"/>
                  </a:moveTo>
                  <a:cubicBezTo>
                    <a:pt x="2265300" y="1758195"/>
                    <a:pt x="1758196" y="2265300"/>
                    <a:pt x="1132650" y="2265300"/>
                  </a:cubicBezTo>
                  <a:cubicBezTo>
                    <a:pt x="507105" y="2265300"/>
                    <a:pt x="0" y="1758195"/>
                    <a:pt x="0" y="1132650"/>
                  </a:cubicBezTo>
                  <a:cubicBezTo>
                    <a:pt x="0" y="507104"/>
                    <a:pt x="507105" y="0"/>
                    <a:pt x="1132650" y="0"/>
                  </a:cubicBezTo>
                  <a:cubicBezTo>
                    <a:pt x="1758196" y="0"/>
                    <a:pt x="2265300" y="507104"/>
                    <a:pt x="2265300" y="1132650"/>
                  </a:cubicBezTo>
                  <a:close/>
                </a:path>
              </a:pathLst>
            </a:custGeom>
            <a:solidFill>
              <a:srgbClr val="FFF1BA">
                <a:alpha val="5333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332"/>
            <p:cNvSpPr/>
            <p:nvPr/>
          </p:nvSpPr>
          <p:spPr>
            <a:xfrm>
              <a:off x="6935694" y="2986062"/>
              <a:ext cx="1874439" cy="2053733"/>
            </a:xfrm>
            <a:custGeom>
              <a:avLst/>
              <a:gdLst/>
              <a:ahLst/>
              <a:cxnLst/>
              <a:rect l="l" t="t" r="r" b="b"/>
              <a:pathLst>
                <a:path w="1874438" h="2053732" extrusionOk="0">
                  <a:moveTo>
                    <a:pt x="1874928" y="1935317"/>
                  </a:moveTo>
                  <a:lnTo>
                    <a:pt x="1459454" y="0"/>
                  </a:lnTo>
                  <a:lnTo>
                    <a:pt x="686533" y="1572736"/>
                  </a:lnTo>
                  <a:lnTo>
                    <a:pt x="295835" y="783189"/>
                  </a:lnTo>
                  <a:lnTo>
                    <a:pt x="0" y="1011789"/>
                  </a:lnTo>
                  <a:cubicBezTo>
                    <a:pt x="2852" y="1069652"/>
                    <a:pt x="10350" y="1127027"/>
                    <a:pt x="18744" y="1184319"/>
                  </a:cubicBezTo>
                  <a:lnTo>
                    <a:pt x="237320" y="1010078"/>
                  </a:lnTo>
                  <a:lnTo>
                    <a:pt x="700388" y="2021786"/>
                  </a:lnTo>
                  <a:lnTo>
                    <a:pt x="1413571" y="376762"/>
                  </a:lnTo>
                  <a:lnTo>
                    <a:pt x="1781042" y="2054140"/>
                  </a:lnTo>
                  <a:cubicBezTo>
                    <a:pt x="1802476" y="2007361"/>
                    <a:pt x="1837357" y="1970361"/>
                    <a:pt x="1874928" y="1935317"/>
                  </a:cubicBezTo>
                  <a:close/>
                </a:path>
              </a:pathLst>
            </a:custGeom>
            <a:solidFill>
              <a:srgbClr val="CE4A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332"/>
            <p:cNvSpPr/>
            <p:nvPr/>
          </p:nvSpPr>
          <p:spPr>
            <a:xfrm>
              <a:off x="6771462" y="2657857"/>
              <a:ext cx="2632364" cy="2632364"/>
            </a:xfrm>
            <a:custGeom>
              <a:avLst/>
              <a:gdLst/>
              <a:ahLst/>
              <a:cxnLst/>
              <a:rect l="l" t="t" r="r" b="b"/>
              <a:pathLst>
                <a:path w="2632363" h="2632363" extrusionOk="0">
                  <a:moveTo>
                    <a:pt x="1317990" y="2632461"/>
                  </a:moveTo>
                  <a:cubicBezTo>
                    <a:pt x="1290200" y="2632461"/>
                    <a:pt x="1262246" y="2631564"/>
                    <a:pt x="1234292" y="2629853"/>
                  </a:cubicBezTo>
                  <a:cubicBezTo>
                    <a:pt x="883365" y="2608011"/>
                    <a:pt x="562021" y="2450722"/>
                    <a:pt x="329428" y="2187159"/>
                  </a:cubicBezTo>
                  <a:cubicBezTo>
                    <a:pt x="96753" y="1923597"/>
                    <a:pt x="-19300" y="1585138"/>
                    <a:pt x="2623" y="1234292"/>
                  </a:cubicBezTo>
                  <a:cubicBezTo>
                    <a:pt x="24546" y="883446"/>
                    <a:pt x="181755" y="562021"/>
                    <a:pt x="445317" y="329427"/>
                  </a:cubicBezTo>
                  <a:lnTo>
                    <a:pt x="445317" y="329427"/>
                  </a:lnTo>
                  <a:cubicBezTo>
                    <a:pt x="708879" y="96753"/>
                    <a:pt x="1047338" y="-19300"/>
                    <a:pt x="1398183" y="2623"/>
                  </a:cubicBezTo>
                  <a:cubicBezTo>
                    <a:pt x="1749111" y="24465"/>
                    <a:pt x="2070455" y="181754"/>
                    <a:pt x="2303049" y="445317"/>
                  </a:cubicBezTo>
                  <a:cubicBezTo>
                    <a:pt x="2535723" y="708879"/>
                    <a:pt x="2651775" y="1047338"/>
                    <a:pt x="2629853" y="1398183"/>
                  </a:cubicBezTo>
                  <a:cubicBezTo>
                    <a:pt x="2608011" y="1749111"/>
                    <a:pt x="2450722" y="2070455"/>
                    <a:pt x="2187159" y="2303048"/>
                  </a:cubicBezTo>
                  <a:cubicBezTo>
                    <a:pt x="1944623" y="2517060"/>
                    <a:pt x="1638682" y="2632461"/>
                    <a:pt x="1317990" y="2632461"/>
                  </a:cubicBezTo>
                  <a:close/>
                  <a:moveTo>
                    <a:pt x="588997" y="492259"/>
                  </a:moveTo>
                  <a:cubicBezTo>
                    <a:pt x="134730" y="893226"/>
                    <a:pt x="91292" y="1589050"/>
                    <a:pt x="492259" y="2043316"/>
                  </a:cubicBezTo>
                  <a:cubicBezTo>
                    <a:pt x="686467" y="2263359"/>
                    <a:pt x="954838" y="2394652"/>
                    <a:pt x="1247740" y="2412907"/>
                  </a:cubicBezTo>
                  <a:cubicBezTo>
                    <a:pt x="1271129" y="2414374"/>
                    <a:pt x="1294438" y="2415107"/>
                    <a:pt x="1317664" y="2415107"/>
                  </a:cubicBezTo>
                  <a:cubicBezTo>
                    <a:pt x="1585383" y="2415107"/>
                    <a:pt x="1840795" y="2318778"/>
                    <a:pt x="2043317" y="2140053"/>
                  </a:cubicBezTo>
                  <a:cubicBezTo>
                    <a:pt x="2263359" y="1945846"/>
                    <a:pt x="2394652" y="1677475"/>
                    <a:pt x="2412907" y="1384573"/>
                  </a:cubicBezTo>
                  <a:cubicBezTo>
                    <a:pt x="2431162" y="1091591"/>
                    <a:pt x="2334262" y="809039"/>
                    <a:pt x="2140054" y="588996"/>
                  </a:cubicBezTo>
                  <a:cubicBezTo>
                    <a:pt x="1739087" y="134649"/>
                    <a:pt x="1043263" y="91292"/>
                    <a:pt x="588997" y="492259"/>
                  </a:cubicBezTo>
                  <a:lnTo>
                    <a:pt x="588997" y="492259"/>
                  </a:lnTo>
                  <a:close/>
                </a:path>
              </a:pathLst>
            </a:custGeom>
            <a:solidFill>
              <a:srgbClr val="204C3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5" name="Google Shape;1855;p332"/>
          <p:cNvSpPr txBox="1"/>
          <p:nvPr/>
        </p:nvSpPr>
        <p:spPr>
          <a:xfrm>
            <a:off x="11795171" y="1366427"/>
            <a:ext cx="1934988" cy="24694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US" sz="19900" b="1" i="0" u="none" strike="noStrike" cap="none">
                <a:solidFill>
                  <a:srgbClr val="3F3F3F"/>
                </a:solidFill>
                <a:latin typeface="Open Sans"/>
                <a:ea typeface="Open Sans"/>
                <a:cs typeface="Open Sans"/>
                <a:sym typeface="Open Sans"/>
              </a:rPr>
              <a:t>?</a:t>
            </a:r>
            <a:endParaRPr sz="3600" b="0" i="0" u="none" strike="noStrike" cap="none">
              <a:solidFill>
                <a:srgbClr val="000000"/>
              </a:solidFill>
              <a:latin typeface="Arial"/>
              <a:ea typeface="Arial"/>
              <a:cs typeface="Arial"/>
              <a:sym typeface="Arial"/>
            </a:endParaRPr>
          </a:p>
        </p:txBody>
      </p:sp>
      <p:sp>
        <p:nvSpPr>
          <p:cNvPr id="1856" name="Google Shape;1856;p332"/>
          <p:cNvSpPr/>
          <p:nvPr/>
        </p:nvSpPr>
        <p:spPr>
          <a:xfrm>
            <a:off x="4165600" y="816352"/>
            <a:ext cx="793361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33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Qualitative Risk Analysis</a:t>
            </a:r>
            <a:endParaRPr>
              <a:latin typeface="Open Sans"/>
              <a:ea typeface="Open Sans"/>
              <a:cs typeface="Open Sans"/>
              <a:sym typeface="Open Sans"/>
            </a:endParaRPr>
          </a:p>
        </p:txBody>
      </p:sp>
      <p:graphicFrame>
        <p:nvGraphicFramePr>
          <p:cNvPr id="1862" name="Google Shape;1862;p333"/>
          <p:cNvGraphicFramePr/>
          <p:nvPr/>
        </p:nvGraphicFramePr>
        <p:xfrm>
          <a:off x="8128000" y="3227810"/>
          <a:ext cx="7770650" cy="4059575"/>
        </p:xfrm>
        <a:graphic>
          <a:graphicData uri="http://schemas.openxmlformats.org/drawingml/2006/table">
            <a:tbl>
              <a:tblPr>
                <a:noFill/>
                <a:tableStyleId>{2F9168CE-4EC1-4C89-ADDA-E421A597FC2B}</a:tableStyleId>
              </a:tblPr>
              <a:tblGrid>
                <a:gridCol w="1911500">
                  <a:extLst>
                    <a:ext uri="{9D8B030D-6E8A-4147-A177-3AD203B41FA5}">
                      <a16:colId xmlns:a16="http://schemas.microsoft.com/office/drawing/2014/main" val="20000"/>
                    </a:ext>
                  </a:extLst>
                </a:gridCol>
                <a:gridCol w="1762775">
                  <a:extLst>
                    <a:ext uri="{9D8B030D-6E8A-4147-A177-3AD203B41FA5}">
                      <a16:colId xmlns:a16="http://schemas.microsoft.com/office/drawing/2014/main" val="20001"/>
                    </a:ext>
                  </a:extLst>
                </a:gridCol>
                <a:gridCol w="1309500">
                  <a:extLst>
                    <a:ext uri="{9D8B030D-6E8A-4147-A177-3AD203B41FA5}">
                      <a16:colId xmlns:a16="http://schemas.microsoft.com/office/drawing/2014/main" val="20002"/>
                    </a:ext>
                  </a:extLst>
                </a:gridCol>
                <a:gridCol w="2786875">
                  <a:extLst>
                    <a:ext uri="{9D8B030D-6E8A-4147-A177-3AD203B41FA5}">
                      <a16:colId xmlns:a16="http://schemas.microsoft.com/office/drawing/2014/main" val="20003"/>
                    </a:ext>
                  </a:extLst>
                </a:gridCol>
              </a:tblGrid>
              <a:tr h="1144775">
                <a:tc>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solidFill>
                            <a:schemeClr val="lt1"/>
                          </a:solidFill>
                          <a:latin typeface="Open Sans SemiBold"/>
                          <a:ea typeface="Open Sans SemiBold"/>
                          <a:cs typeface="Open Sans SemiBold"/>
                          <a:sym typeface="Open Sans SemiBold"/>
                        </a:rPr>
                        <a:t>Threat</a:t>
                      </a:r>
                      <a:endParaRPr sz="2200" u="none" strike="noStrike" cap="none">
                        <a:latin typeface="Open Sans SemiBold"/>
                        <a:ea typeface="Open Sans SemiBold"/>
                        <a:cs typeface="Open Sans SemiBold"/>
                        <a:sym typeface="Open Sans SemiBold"/>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5B9BD5"/>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solidFill>
                            <a:schemeClr val="lt1"/>
                          </a:solidFill>
                          <a:latin typeface="Open Sans SemiBold"/>
                          <a:ea typeface="Open Sans SemiBold"/>
                          <a:cs typeface="Open Sans SemiBold"/>
                          <a:sym typeface="Open Sans SemiBold"/>
                        </a:rPr>
                        <a:t>Threat Probability</a:t>
                      </a:r>
                      <a:endParaRPr sz="2200" u="none" strike="noStrike" cap="none">
                        <a:latin typeface="Open Sans SemiBold"/>
                        <a:ea typeface="Open Sans SemiBold"/>
                        <a:cs typeface="Open Sans SemiBold"/>
                        <a:sym typeface="Open Sans SemiBold"/>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5B9BD5"/>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solidFill>
                            <a:schemeClr val="lt1"/>
                          </a:solidFill>
                          <a:latin typeface="Open Sans SemiBold"/>
                          <a:ea typeface="Open Sans SemiBold"/>
                          <a:cs typeface="Open Sans SemiBold"/>
                          <a:sym typeface="Open Sans SemiBold"/>
                        </a:rPr>
                        <a:t>Impact</a:t>
                      </a:r>
                      <a:endParaRPr sz="2200" u="none" strike="noStrike" cap="none">
                        <a:latin typeface="Open Sans SemiBold"/>
                        <a:ea typeface="Open Sans SemiBold"/>
                        <a:cs typeface="Open Sans SemiBold"/>
                        <a:sym typeface="Open Sans SemiBold"/>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5B9BD5"/>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solidFill>
                            <a:schemeClr val="lt1"/>
                          </a:solidFill>
                          <a:latin typeface="Open Sans SemiBold"/>
                          <a:ea typeface="Open Sans SemiBold"/>
                          <a:cs typeface="Open Sans SemiBold"/>
                          <a:sym typeface="Open Sans SemiBold"/>
                        </a:rPr>
                        <a:t>Countermeasure</a:t>
                      </a:r>
                      <a:endParaRPr sz="2200" u="none" strike="noStrike" cap="none">
                        <a:latin typeface="Open Sans SemiBold"/>
                        <a:ea typeface="Open Sans SemiBold"/>
                        <a:cs typeface="Open Sans SemiBold"/>
                        <a:sym typeface="Open Sans SemiBold"/>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5B9BD5"/>
                    </a:solidFill>
                  </a:tcPr>
                </a:tc>
                <a:extLst>
                  <a:ext uri="{0D108BD9-81ED-4DB2-BD59-A6C34878D82A}">
                    <a16:rowId xmlns:a16="http://schemas.microsoft.com/office/drawing/2014/main" val="10000"/>
                  </a:ext>
                </a:extLst>
              </a:tr>
              <a:tr h="868850">
                <a:tc>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solidFill>
                            <a:srgbClr val="3F3F3F"/>
                          </a:solidFill>
                          <a:latin typeface="Open Sans"/>
                          <a:ea typeface="Open Sans"/>
                          <a:cs typeface="Open Sans"/>
                          <a:sym typeface="Open Sans"/>
                        </a:rPr>
                        <a:t>Fire</a:t>
                      </a:r>
                      <a:endParaRPr sz="2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solidFill>
                            <a:srgbClr val="3F3F3F"/>
                          </a:solidFill>
                          <a:latin typeface="Open Sans"/>
                          <a:ea typeface="Open Sans"/>
                          <a:cs typeface="Open Sans"/>
                          <a:sym typeface="Open Sans"/>
                        </a:rPr>
                        <a:t>Low</a:t>
                      </a:r>
                      <a:endParaRPr sz="2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High</a:t>
                      </a:r>
                      <a:endParaRPr sz="2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solidFill>
                            <a:srgbClr val="3F3F3F"/>
                          </a:solidFill>
                          <a:latin typeface="Open Sans"/>
                          <a:ea typeface="Open Sans"/>
                          <a:cs typeface="Open Sans"/>
                          <a:sym typeface="Open Sans"/>
                        </a:rPr>
                        <a:t>Fire Extinguishers</a:t>
                      </a:r>
                      <a:endParaRPr sz="2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41775">
                <a:tc>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solidFill>
                            <a:srgbClr val="3F3F3F"/>
                          </a:solidFill>
                          <a:latin typeface="Open Sans"/>
                          <a:ea typeface="Open Sans"/>
                          <a:cs typeface="Open Sans"/>
                          <a:sym typeface="Open Sans"/>
                        </a:rPr>
                        <a:t>Theft</a:t>
                      </a:r>
                      <a:endParaRPr sz="2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Medium</a:t>
                      </a:r>
                      <a:endParaRPr sz="2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High</a:t>
                      </a:r>
                      <a:endParaRPr sz="2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solidFill>
                            <a:srgbClr val="3F3F3F"/>
                          </a:solidFill>
                          <a:latin typeface="Open Sans"/>
                          <a:ea typeface="Open Sans"/>
                          <a:cs typeface="Open Sans"/>
                          <a:sym typeface="Open Sans"/>
                        </a:rPr>
                        <a:t>Key cards, guards</a:t>
                      </a:r>
                      <a:endParaRPr sz="2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1104175">
                <a:tc>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solidFill>
                            <a:srgbClr val="3F3F3F"/>
                          </a:solidFill>
                          <a:latin typeface="Open Sans"/>
                          <a:ea typeface="Open Sans"/>
                          <a:cs typeface="Open Sans"/>
                          <a:sym typeface="Open Sans"/>
                        </a:rPr>
                        <a:t>Logical Intrusion</a:t>
                      </a:r>
                      <a:endParaRPr sz="2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Medium</a:t>
                      </a:r>
                      <a:endParaRPr sz="2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High</a:t>
                      </a:r>
                      <a:endParaRPr sz="22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200" u="none" strike="noStrike" cap="none">
                          <a:solidFill>
                            <a:srgbClr val="3F3F3F"/>
                          </a:solidFill>
                          <a:latin typeface="Open Sans"/>
                          <a:ea typeface="Open Sans"/>
                          <a:cs typeface="Open Sans"/>
                          <a:sym typeface="Open Sans"/>
                        </a:rPr>
                        <a:t>Intrusion prevention system</a:t>
                      </a:r>
                      <a:endParaRPr sz="2200" u="none" strike="noStrike" cap="none">
                        <a:solidFill>
                          <a:srgbClr val="3F3F3F"/>
                        </a:solidFill>
                        <a:latin typeface="Open Sans"/>
                        <a:ea typeface="Open Sans"/>
                        <a:cs typeface="Open Sans"/>
                        <a:sym typeface="Open Sans"/>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1863" name="Google Shape;1863;p333"/>
          <p:cNvSpPr/>
          <p:nvPr/>
        </p:nvSpPr>
        <p:spPr>
          <a:xfrm>
            <a:off x="5397500" y="816352"/>
            <a:ext cx="5469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4" name="Google Shape;1864;p333"/>
          <p:cNvSpPr txBox="1"/>
          <p:nvPr/>
        </p:nvSpPr>
        <p:spPr>
          <a:xfrm>
            <a:off x="2235010" y="1350670"/>
            <a:ext cx="11785981"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following issues should be considered when assigning values to an asset:</a:t>
            </a:r>
            <a:endParaRPr sz="1400" b="0" i="0" u="none" strike="noStrike" cap="none">
              <a:solidFill>
                <a:srgbClr val="000000"/>
              </a:solidFill>
              <a:latin typeface="Arial"/>
              <a:ea typeface="Arial"/>
              <a:cs typeface="Arial"/>
              <a:sym typeface="Arial"/>
            </a:endParaRPr>
          </a:p>
        </p:txBody>
      </p:sp>
      <p:sp>
        <p:nvSpPr>
          <p:cNvPr id="1865" name="Google Shape;1865;p333"/>
          <p:cNvSpPr/>
          <p:nvPr/>
        </p:nvSpPr>
        <p:spPr>
          <a:xfrm>
            <a:off x="345210" y="2890985"/>
            <a:ext cx="7495453" cy="4652816"/>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1866" name="Google Shape;1866;p333"/>
          <p:cNvSpPr txBox="1"/>
          <p:nvPr/>
        </p:nvSpPr>
        <p:spPr>
          <a:xfrm>
            <a:off x="484094" y="2914212"/>
            <a:ext cx="6997361" cy="3301326"/>
          </a:xfrm>
          <a:prstGeom prst="rect">
            <a:avLst/>
          </a:prstGeom>
          <a:noFill/>
          <a:ln>
            <a:noFill/>
          </a:ln>
        </p:spPr>
        <p:txBody>
          <a:bodyPr spcFirstLastPara="1" wrap="square" lIns="45675" tIns="45675" rIns="45675" bIns="45675" anchor="t" anchorCtr="0">
            <a:sp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Probability and impact assessment: Risks are scored based on their likelihood of occurring and their impact on project objectives</a:t>
            </a:r>
            <a:endParaRPr/>
          </a:p>
          <a:p>
            <a:pPr marL="342900" marR="0" lvl="1" indent="-342900" algn="l" rtl="0">
              <a:lnSpc>
                <a:spcPct val="115000"/>
              </a:lnSpc>
              <a:spcBef>
                <a:spcPts val="10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Use of judgment and experience: Relies on judgment, best practices, intuition, and the experience of people to evaluate and measure risks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Risk Matrix</a:t>
            </a:r>
            <a:endParaRPr sz="2800" b="1" i="0" u="none" strike="noStrike" cap="none">
              <a:solidFill>
                <a:srgbClr val="3F3F3F"/>
              </a:solidFill>
              <a:latin typeface="Open Sans"/>
              <a:ea typeface="Open Sans"/>
              <a:cs typeface="Open Sans"/>
              <a:sym typeface="Open Sans"/>
            </a:endParaRPr>
          </a:p>
        </p:txBody>
      </p:sp>
      <p:sp>
        <p:nvSpPr>
          <p:cNvPr id="1873" name="Google Shape;1873;p334"/>
          <p:cNvSpPr/>
          <p:nvPr/>
        </p:nvSpPr>
        <p:spPr>
          <a:xfrm>
            <a:off x="2090900" y="1311150"/>
            <a:ext cx="12859540" cy="1174200"/>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risk matrix is a tool used to determine the level of risk and aid in decision-making. The matrix evaluates risks based on their likelihood and impact:</a:t>
            </a:r>
            <a:endParaRPr sz="2200" b="0" i="0" u="none" strike="noStrike" cap="none">
              <a:solidFill>
                <a:srgbClr val="3F3F3F"/>
              </a:solidFill>
              <a:latin typeface="Open Sans"/>
              <a:ea typeface="Open Sans"/>
              <a:cs typeface="Open Sans"/>
              <a:sym typeface="Open Sans"/>
            </a:endParaRPr>
          </a:p>
        </p:txBody>
      </p:sp>
      <p:graphicFrame>
        <p:nvGraphicFramePr>
          <p:cNvPr id="1874" name="Google Shape;1874;p334"/>
          <p:cNvGraphicFramePr/>
          <p:nvPr/>
        </p:nvGraphicFramePr>
        <p:xfrm>
          <a:off x="1906625" y="3115425"/>
          <a:ext cx="12303100" cy="4573325"/>
        </p:xfrm>
        <a:graphic>
          <a:graphicData uri="http://schemas.openxmlformats.org/drawingml/2006/table">
            <a:tbl>
              <a:tblPr>
                <a:noFill/>
                <a:tableStyleId>{EA22D493-AB2C-4AE5-BD80-57F643EDAFC4}</a:tableStyleId>
              </a:tblPr>
              <a:tblGrid>
                <a:gridCol w="510675">
                  <a:extLst>
                    <a:ext uri="{9D8B030D-6E8A-4147-A177-3AD203B41FA5}">
                      <a16:colId xmlns:a16="http://schemas.microsoft.com/office/drawing/2014/main" val="20000"/>
                    </a:ext>
                  </a:extLst>
                </a:gridCol>
                <a:gridCol w="2286950">
                  <a:extLst>
                    <a:ext uri="{9D8B030D-6E8A-4147-A177-3AD203B41FA5}">
                      <a16:colId xmlns:a16="http://schemas.microsoft.com/office/drawing/2014/main" val="20001"/>
                    </a:ext>
                  </a:extLst>
                </a:gridCol>
                <a:gridCol w="1846825">
                  <a:extLst>
                    <a:ext uri="{9D8B030D-6E8A-4147-A177-3AD203B41FA5}">
                      <a16:colId xmlns:a16="http://schemas.microsoft.com/office/drawing/2014/main" val="20002"/>
                    </a:ext>
                  </a:extLst>
                </a:gridCol>
                <a:gridCol w="1571125">
                  <a:extLst>
                    <a:ext uri="{9D8B030D-6E8A-4147-A177-3AD203B41FA5}">
                      <a16:colId xmlns:a16="http://schemas.microsoft.com/office/drawing/2014/main" val="20003"/>
                    </a:ext>
                  </a:extLst>
                </a:gridCol>
                <a:gridCol w="1960475">
                  <a:extLst>
                    <a:ext uri="{9D8B030D-6E8A-4147-A177-3AD203B41FA5}">
                      <a16:colId xmlns:a16="http://schemas.microsoft.com/office/drawing/2014/main" val="20004"/>
                    </a:ext>
                  </a:extLst>
                </a:gridCol>
                <a:gridCol w="2053600">
                  <a:extLst>
                    <a:ext uri="{9D8B030D-6E8A-4147-A177-3AD203B41FA5}">
                      <a16:colId xmlns:a16="http://schemas.microsoft.com/office/drawing/2014/main" val="20005"/>
                    </a:ext>
                  </a:extLst>
                </a:gridCol>
                <a:gridCol w="2073450">
                  <a:extLst>
                    <a:ext uri="{9D8B030D-6E8A-4147-A177-3AD203B41FA5}">
                      <a16:colId xmlns:a16="http://schemas.microsoft.com/office/drawing/2014/main" val="20006"/>
                    </a:ext>
                  </a:extLst>
                </a:gridCol>
              </a:tblGrid>
              <a:tr h="604825">
                <a:tc>
                  <a:txBody>
                    <a:bodyPr/>
                    <a:lstStyle/>
                    <a:p>
                      <a:pPr marL="0" marR="0" lvl="0" indent="0" algn="ctr" rtl="0">
                        <a:lnSpc>
                          <a:spcPct val="115000"/>
                        </a:lnSpc>
                        <a:spcBef>
                          <a:spcPts val="0"/>
                        </a:spcBef>
                        <a:spcAft>
                          <a:spcPts val="0"/>
                        </a:spcAft>
                        <a:buClr>
                          <a:srgbClr val="000000"/>
                        </a:buClr>
                        <a:buSzPts val="3200"/>
                        <a:buFont typeface="Quattrocento Sans"/>
                        <a:buNone/>
                      </a:pPr>
                      <a:endParaRPr sz="2200" u="none" strike="noStrike" cap="none">
                        <a:latin typeface="Open Sans"/>
                        <a:ea typeface="Open Sans"/>
                        <a:cs typeface="Open Sans"/>
                        <a:sym typeface="Open Sans"/>
                      </a:endParaRPr>
                    </a:p>
                  </a:txBody>
                  <a:tcPr marL="50800" marR="50800" marT="50800" marB="5080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3200"/>
                        <a:buFont typeface="Open Sans"/>
                        <a:buNone/>
                      </a:pPr>
                      <a:endParaRPr sz="2200" u="none" strike="noStrike" cap="none">
                        <a:latin typeface="Open Sans"/>
                        <a:ea typeface="Open Sans"/>
                        <a:cs typeface="Open Sans"/>
                        <a:sym typeface="Open Sans"/>
                      </a:endParaRPr>
                    </a:p>
                  </a:txBody>
                  <a:tcPr marL="50800" marR="50800" marT="50800" marB="5080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gridSpan="5">
                  <a:txBody>
                    <a:bodyPr/>
                    <a:lstStyle/>
                    <a:p>
                      <a:pPr marL="0" marR="0" lvl="0" indent="0" algn="ctr" rtl="0">
                        <a:lnSpc>
                          <a:spcPct val="115000"/>
                        </a:lnSpc>
                        <a:spcBef>
                          <a:spcPts val="0"/>
                        </a:spcBef>
                        <a:spcAft>
                          <a:spcPts val="0"/>
                        </a:spcAft>
                        <a:buClr>
                          <a:srgbClr val="487CA9"/>
                        </a:buClr>
                        <a:buSzPts val="3200"/>
                        <a:buFont typeface="Quattrocento Sans"/>
                        <a:buNone/>
                      </a:pPr>
                      <a:r>
                        <a:rPr lang="en-US" sz="2200" u="none" strike="noStrike" cap="none">
                          <a:solidFill>
                            <a:srgbClr val="487CA9"/>
                          </a:solidFill>
                          <a:latin typeface="Open Sans"/>
                          <a:ea typeface="Open Sans"/>
                          <a:cs typeface="Open Sans"/>
                          <a:sym typeface="Open Sans"/>
                        </a:rPr>
                        <a:t>IMPACT</a:t>
                      </a:r>
                      <a:endParaRPr sz="2200" u="none" strike="noStrike" cap="none">
                        <a:latin typeface="Open Sans"/>
                        <a:ea typeface="Open Sans"/>
                        <a:cs typeface="Open Sans"/>
                        <a:sym typeface="Open Sans"/>
                      </a:endParaRPr>
                    </a:p>
                  </a:txBody>
                  <a:tcPr marL="50800" marR="50800" marT="50800" marB="5080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22450">
                <a:tc>
                  <a:txBody>
                    <a:bodyPr/>
                    <a:lstStyle/>
                    <a:p>
                      <a:pPr marL="0" marR="0" lvl="0" indent="0" algn="ctr" rtl="0">
                        <a:lnSpc>
                          <a:spcPct val="115000"/>
                        </a:lnSpc>
                        <a:spcBef>
                          <a:spcPts val="0"/>
                        </a:spcBef>
                        <a:spcAft>
                          <a:spcPts val="0"/>
                        </a:spcAft>
                        <a:buClr>
                          <a:srgbClr val="000000"/>
                        </a:buClr>
                        <a:buSzPts val="3200"/>
                        <a:buFont typeface="Open Sans"/>
                        <a:buNone/>
                      </a:pPr>
                      <a:endParaRPr sz="2200" u="none" strike="noStrike" cap="none">
                        <a:latin typeface="Open Sans"/>
                        <a:ea typeface="Open Sans"/>
                        <a:cs typeface="Open Sans"/>
                        <a:sym typeface="Open Sans"/>
                      </a:endParaRPr>
                    </a:p>
                  </a:txBody>
                  <a:tcPr marL="50800" marR="50800" marT="50800" marB="5080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3200"/>
                        <a:buFont typeface="Open Sans"/>
                        <a:buNone/>
                      </a:pPr>
                      <a:endParaRPr sz="2200" u="none" strike="noStrike" cap="none">
                        <a:latin typeface="Open Sans"/>
                        <a:ea typeface="Open Sans"/>
                        <a:cs typeface="Open Sans"/>
                        <a:sym typeface="Open Sans"/>
                      </a:endParaRPr>
                    </a:p>
                  </a:txBody>
                  <a:tcPr marL="50800" marR="50800" marT="50800" marB="50800"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3200"/>
                        <a:buFont typeface="Open Sans"/>
                        <a:buNone/>
                      </a:pPr>
                      <a:r>
                        <a:rPr lang="en-US" sz="2200" u="none" strike="noStrike" cap="none">
                          <a:solidFill>
                            <a:srgbClr val="3F3F3F"/>
                          </a:solidFill>
                          <a:latin typeface="Open Sans"/>
                          <a:ea typeface="Open Sans"/>
                          <a:cs typeface="Open Sans"/>
                          <a:sym typeface="Open Sans"/>
                        </a:rPr>
                        <a:t>Negligible (1)</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marR="0" lvl="0" indent="0" algn="ctr" rtl="0">
                        <a:lnSpc>
                          <a:spcPct val="115000"/>
                        </a:lnSpc>
                        <a:spcBef>
                          <a:spcPts val="0"/>
                        </a:spcBef>
                        <a:spcAft>
                          <a:spcPts val="0"/>
                        </a:spcAft>
                        <a:buClr>
                          <a:srgbClr val="000000"/>
                        </a:buClr>
                        <a:buSzPts val="3200"/>
                        <a:buFont typeface="Open Sans"/>
                        <a:buNone/>
                      </a:pPr>
                      <a:r>
                        <a:rPr lang="en-US" sz="2200" u="none" strike="noStrike" cap="none">
                          <a:solidFill>
                            <a:srgbClr val="3F3F3F"/>
                          </a:solidFill>
                          <a:latin typeface="Open Sans"/>
                          <a:ea typeface="Open Sans"/>
                          <a:cs typeface="Open Sans"/>
                          <a:sym typeface="Open Sans"/>
                        </a:rPr>
                        <a:t>Minor (2)</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marR="0" lvl="0" indent="0" algn="ctr" rtl="0">
                        <a:lnSpc>
                          <a:spcPct val="115000"/>
                        </a:lnSpc>
                        <a:spcBef>
                          <a:spcPts val="0"/>
                        </a:spcBef>
                        <a:spcAft>
                          <a:spcPts val="0"/>
                        </a:spcAft>
                        <a:buClr>
                          <a:srgbClr val="000000"/>
                        </a:buClr>
                        <a:buSzPts val="3200"/>
                        <a:buFont typeface="Open Sans"/>
                        <a:buNone/>
                      </a:pPr>
                      <a:r>
                        <a:rPr lang="en-US" sz="2200" u="none" strike="noStrike" cap="none">
                          <a:solidFill>
                            <a:srgbClr val="3F3F3F"/>
                          </a:solidFill>
                          <a:latin typeface="Open Sans"/>
                          <a:ea typeface="Open Sans"/>
                          <a:cs typeface="Open Sans"/>
                          <a:sym typeface="Open Sans"/>
                        </a:rPr>
                        <a:t>Moderate (3)</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marR="0" lvl="0" indent="0" algn="ctr" rtl="0">
                        <a:lnSpc>
                          <a:spcPct val="115000"/>
                        </a:lnSpc>
                        <a:spcBef>
                          <a:spcPts val="0"/>
                        </a:spcBef>
                        <a:spcAft>
                          <a:spcPts val="0"/>
                        </a:spcAft>
                        <a:buClr>
                          <a:srgbClr val="000000"/>
                        </a:buClr>
                        <a:buSzPts val="3200"/>
                        <a:buFont typeface="Open Sans"/>
                        <a:buNone/>
                      </a:pPr>
                      <a:r>
                        <a:rPr lang="en-US" sz="2200" u="none" strike="noStrike" cap="none">
                          <a:solidFill>
                            <a:srgbClr val="3F3F3F"/>
                          </a:solidFill>
                          <a:latin typeface="Open Sans"/>
                          <a:ea typeface="Open Sans"/>
                          <a:cs typeface="Open Sans"/>
                          <a:sym typeface="Open Sans"/>
                        </a:rPr>
                        <a:t>Significant (4)</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marR="0" lvl="0" indent="0" algn="ctr" rtl="0">
                        <a:lnSpc>
                          <a:spcPct val="115000"/>
                        </a:lnSpc>
                        <a:spcBef>
                          <a:spcPts val="0"/>
                        </a:spcBef>
                        <a:spcAft>
                          <a:spcPts val="0"/>
                        </a:spcAft>
                        <a:buClr>
                          <a:srgbClr val="000000"/>
                        </a:buClr>
                        <a:buSzPts val="3200"/>
                        <a:buFont typeface="Open Sans"/>
                        <a:buNone/>
                      </a:pPr>
                      <a:r>
                        <a:rPr lang="en-US" sz="2200" u="none" strike="noStrike" cap="none">
                          <a:solidFill>
                            <a:srgbClr val="3F3F3F"/>
                          </a:solidFill>
                          <a:latin typeface="Open Sans"/>
                          <a:ea typeface="Open Sans"/>
                          <a:cs typeface="Open Sans"/>
                          <a:sym typeface="Open Sans"/>
                        </a:rPr>
                        <a:t>Severe (5)</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extLst>
                  <a:ext uri="{0D108BD9-81ED-4DB2-BD59-A6C34878D82A}">
                    <a16:rowId xmlns:a16="http://schemas.microsoft.com/office/drawing/2014/main" val="10001"/>
                  </a:ext>
                </a:extLst>
              </a:tr>
              <a:tr h="580900">
                <a:tc rowSpan="5">
                  <a:txBody>
                    <a:bodyPr/>
                    <a:lstStyle/>
                    <a:p>
                      <a:pPr marL="0" marR="0" lvl="0" indent="0" algn="ctr" rtl="0">
                        <a:lnSpc>
                          <a:spcPct val="115000"/>
                        </a:lnSpc>
                        <a:spcBef>
                          <a:spcPts val="0"/>
                        </a:spcBef>
                        <a:spcAft>
                          <a:spcPts val="0"/>
                        </a:spcAft>
                        <a:buClr>
                          <a:srgbClr val="355269"/>
                        </a:buClr>
                        <a:buSzPts val="3200"/>
                        <a:buFont typeface="Quattrocento Sans"/>
                        <a:buNone/>
                      </a:pPr>
                      <a:endParaRPr sz="2200" u="none" strike="noStrike" cap="none">
                        <a:solidFill>
                          <a:srgbClr val="355269"/>
                        </a:solidFill>
                        <a:latin typeface="Open Sans"/>
                        <a:ea typeface="Open Sans"/>
                        <a:cs typeface="Open Sans"/>
                        <a:sym typeface="Open Sans"/>
                      </a:endParaRPr>
                    </a:p>
                  </a:txBody>
                  <a:tcPr marL="50800" marR="50800" marT="50800" marB="50800"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3200"/>
                        <a:buFont typeface="Open Sans"/>
                        <a:buNone/>
                      </a:pPr>
                      <a:r>
                        <a:rPr lang="en-US" sz="2200" u="none" strike="noStrike" cap="none">
                          <a:solidFill>
                            <a:srgbClr val="3F3F3F"/>
                          </a:solidFill>
                          <a:latin typeface="Open Sans"/>
                          <a:ea typeface="Open Sans"/>
                          <a:cs typeface="Open Sans"/>
                          <a:sym typeface="Open Sans"/>
                        </a:rPr>
                        <a:t>Very Likely (5)</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5</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2C174"/>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10</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F7F"/>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15</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C000"/>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20</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E79"/>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25</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E79"/>
                    </a:solidFill>
                  </a:tcPr>
                </a:tc>
                <a:extLst>
                  <a:ext uri="{0D108BD9-81ED-4DB2-BD59-A6C34878D82A}">
                    <a16:rowId xmlns:a16="http://schemas.microsoft.com/office/drawing/2014/main" val="10002"/>
                  </a:ext>
                </a:extLst>
              </a:tr>
              <a:tr h="580900">
                <a:tc v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3200"/>
                        <a:buFont typeface="Open Sans"/>
                        <a:buNone/>
                      </a:pPr>
                      <a:r>
                        <a:rPr lang="en-US" sz="2200" u="none" strike="noStrike" cap="none">
                          <a:solidFill>
                            <a:srgbClr val="3F3F3F"/>
                          </a:solidFill>
                          <a:latin typeface="Open Sans"/>
                          <a:ea typeface="Open Sans"/>
                          <a:cs typeface="Open Sans"/>
                          <a:sym typeface="Open Sans"/>
                        </a:rPr>
                        <a:t>Likely (4)</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4</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2C174"/>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8</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F7F"/>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12</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C000"/>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16</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C000"/>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20</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E79"/>
                    </a:solidFill>
                  </a:tcPr>
                </a:tc>
                <a:extLst>
                  <a:ext uri="{0D108BD9-81ED-4DB2-BD59-A6C34878D82A}">
                    <a16:rowId xmlns:a16="http://schemas.microsoft.com/office/drawing/2014/main" val="10003"/>
                  </a:ext>
                </a:extLst>
              </a:tr>
              <a:tr h="580900">
                <a:tc v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3200"/>
                        <a:buFont typeface="Open Sans"/>
                        <a:buNone/>
                      </a:pPr>
                      <a:r>
                        <a:rPr lang="en-US" sz="2200" u="none" strike="noStrike" cap="none">
                          <a:solidFill>
                            <a:srgbClr val="3F3F3F"/>
                          </a:solidFill>
                          <a:latin typeface="Open Sans"/>
                          <a:ea typeface="Open Sans"/>
                          <a:cs typeface="Open Sans"/>
                          <a:sym typeface="Open Sans"/>
                        </a:rPr>
                        <a:t>Possible (3)</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3</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2C174"/>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6</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F7F"/>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9</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F7F"/>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12</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C000"/>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15</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C000"/>
                    </a:solidFill>
                  </a:tcPr>
                </a:tc>
                <a:extLst>
                  <a:ext uri="{0D108BD9-81ED-4DB2-BD59-A6C34878D82A}">
                    <a16:rowId xmlns:a16="http://schemas.microsoft.com/office/drawing/2014/main" val="10004"/>
                  </a:ext>
                </a:extLst>
              </a:tr>
              <a:tr h="580900">
                <a:tc v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3200"/>
                        <a:buFont typeface="Open Sans"/>
                        <a:buNone/>
                      </a:pPr>
                      <a:r>
                        <a:rPr lang="en-US" sz="2200" u="none" strike="noStrike" cap="none">
                          <a:solidFill>
                            <a:srgbClr val="3F3F3F"/>
                          </a:solidFill>
                          <a:latin typeface="Open Sans"/>
                          <a:ea typeface="Open Sans"/>
                          <a:cs typeface="Open Sans"/>
                          <a:sym typeface="Open Sans"/>
                        </a:rPr>
                        <a:t>Unlikely (2)</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2</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2C174"/>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4</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2C174"/>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6</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F7F"/>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8</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F7F"/>
                    </a:solidFill>
                  </a:tcPr>
                </a:tc>
                <a:tc>
                  <a:txBody>
                    <a:bodyPr/>
                    <a:lstStyle/>
                    <a:p>
                      <a:pPr marL="0" marR="0" lvl="0" indent="0" algn="ctr" rtl="0">
                        <a:lnSpc>
                          <a:spcPct val="115000"/>
                        </a:lnSpc>
                        <a:spcBef>
                          <a:spcPts val="0"/>
                        </a:spcBef>
                        <a:spcAft>
                          <a:spcPts val="0"/>
                        </a:spcAft>
                        <a:buClr>
                          <a:srgbClr val="000000"/>
                        </a:buClr>
                        <a:buSzPts val="3200"/>
                        <a:buFont typeface="Quattrocento Sans"/>
                        <a:buNone/>
                      </a:pPr>
                      <a:r>
                        <a:rPr lang="en-US" sz="2200" u="none" strike="noStrike" cap="none">
                          <a:solidFill>
                            <a:srgbClr val="3F3F3F"/>
                          </a:solidFill>
                          <a:latin typeface="Open Sans"/>
                          <a:ea typeface="Open Sans"/>
                          <a:cs typeface="Open Sans"/>
                          <a:sym typeface="Open Sans"/>
                        </a:rPr>
                        <a:t>10</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C000"/>
                    </a:solidFill>
                  </a:tcPr>
                </a:tc>
                <a:extLst>
                  <a:ext uri="{0D108BD9-81ED-4DB2-BD59-A6C34878D82A}">
                    <a16:rowId xmlns:a16="http://schemas.microsoft.com/office/drawing/2014/main" val="10005"/>
                  </a:ext>
                </a:extLst>
              </a:tr>
              <a:tr h="822450">
                <a:tc v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3200"/>
                        <a:buFont typeface="Open Sans"/>
                        <a:buNone/>
                      </a:pPr>
                      <a:r>
                        <a:rPr lang="en-US" sz="2200" u="none" strike="noStrike" cap="none">
                          <a:solidFill>
                            <a:srgbClr val="3F3F3F"/>
                          </a:solidFill>
                          <a:latin typeface="Open Sans"/>
                          <a:ea typeface="Open Sans"/>
                          <a:cs typeface="Open Sans"/>
                          <a:sym typeface="Open Sans"/>
                        </a:rPr>
                        <a:t>Very Unlikely (1)</a:t>
                      </a:r>
                      <a:endParaRPr sz="2200" u="none" strike="noStrike" cap="none">
                        <a:solidFill>
                          <a:srgbClr val="3F3F3F"/>
                        </a:solidFill>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BEB"/>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1</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2C174"/>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2</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2C174"/>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3</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2C174"/>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4</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2C174"/>
                    </a:solidFill>
                  </a:tcPr>
                </a:tc>
                <a:tc>
                  <a:txBody>
                    <a:bodyPr/>
                    <a:lstStyle/>
                    <a:p>
                      <a:pPr marL="0" marR="0" lvl="0" indent="0" algn="ctr" rtl="0">
                        <a:lnSpc>
                          <a:spcPct val="115000"/>
                        </a:lnSpc>
                        <a:spcBef>
                          <a:spcPts val="0"/>
                        </a:spcBef>
                        <a:spcAft>
                          <a:spcPts val="0"/>
                        </a:spcAft>
                        <a:buClr>
                          <a:srgbClr val="FFFFFF"/>
                        </a:buClr>
                        <a:buSzPts val="3200"/>
                        <a:buFont typeface="Quattrocento Sans"/>
                        <a:buNone/>
                      </a:pPr>
                      <a:r>
                        <a:rPr lang="en-US" sz="2200" u="none" strike="noStrike" cap="none">
                          <a:solidFill>
                            <a:srgbClr val="FFFFFF"/>
                          </a:solidFill>
                          <a:latin typeface="Open Sans"/>
                          <a:ea typeface="Open Sans"/>
                          <a:cs typeface="Open Sans"/>
                          <a:sym typeface="Open Sans"/>
                        </a:rPr>
                        <a:t>5</a:t>
                      </a:r>
                      <a:endParaRPr sz="2200" u="none" strike="noStrike" cap="none">
                        <a:latin typeface="Open Sans"/>
                        <a:ea typeface="Open Sans"/>
                        <a:cs typeface="Open Sans"/>
                        <a:sym typeface="Open Sans"/>
                      </a:endParaRPr>
                    </a:p>
                  </a:txBody>
                  <a:tcPr marL="50800" marR="50800" marT="50800" marB="508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2C174"/>
                    </a:solidFill>
                  </a:tcPr>
                </a:tc>
                <a:extLst>
                  <a:ext uri="{0D108BD9-81ED-4DB2-BD59-A6C34878D82A}">
                    <a16:rowId xmlns:a16="http://schemas.microsoft.com/office/drawing/2014/main" val="10006"/>
                  </a:ext>
                </a:extLst>
              </a:tr>
            </a:tbl>
          </a:graphicData>
        </a:graphic>
      </p:graphicFrame>
      <p:sp>
        <p:nvSpPr>
          <p:cNvPr id="1875" name="Google Shape;1875;p334"/>
          <p:cNvSpPr txBox="1"/>
          <p:nvPr/>
        </p:nvSpPr>
        <p:spPr>
          <a:xfrm rot="-5400000">
            <a:off x="784586" y="5368661"/>
            <a:ext cx="2530200" cy="4773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487CA9"/>
              </a:buClr>
              <a:buSzPts val="3200"/>
              <a:buFont typeface="Quattrocento Sans"/>
              <a:buNone/>
            </a:pPr>
            <a:r>
              <a:rPr lang="en-US" sz="2200" b="0" i="0" u="none" strike="noStrike" cap="none">
                <a:solidFill>
                  <a:srgbClr val="487CA9"/>
                </a:solidFill>
                <a:latin typeface="Open Sans"/>
                <a:ea typeface="Open Sans"/>
                <a:cs typeface="Open Sans"/>
                <a:sym typeface="Open Sans"/>
              </a:rPr>
              <a:t>LIKELIHOOD</a:t>
            </a:r>
            <a:endParaRPr sz="2200" b="0" i="0" u="none" strike="noStrike" cap="none">
              <a:solidFill>
                <a:srgbClr val="000000"/>
              </a:solidFill>
              <a:latin typeface="Open Sans"/>
              <a:ea typeface="Open Sans"/>
              <a:cs typeface="Open Sans"/>
              <a:sym typeface="Open Sans"/>
            </a:endParaRPr>
          </a:p>
        </p:txBody>
      </p:sp>
      <p:sp>
        <p:nvSpPr>
          <p:cNvPr id="1876" name="Google Shape;1876;p334"/>
          <p:cNvSpPr/>
          <p:nvPr/>
        </p:nvSpPr>
        <p:spPr>
          <a:xfrm>
            <a:off x="6870701" y="816352"/>
            <a:ext cx="251428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13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Qualitative Risk Analysis</a:t>
            </a:r>
            <a:endParaRPr/>
          </a:p>
        </p:txBody>
      </p:sp>
      <p:sp>
        <p:nvSpPr>
          <p:cNvPr id="1882" name="Google Shape;1882;p133"/>
          <p:cNvSpPr txBox="1"/>
          <p:nvPr/>
        </p:nvSpPr>
        <p:spPr>
          <a:xfrm>
            <a:off x="1411357" y="1245668"/>
            <a:ext cx="14491200"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Qualitative analysis techniques include judgment, best practices, intuition, and experience. Examples of qualitative techniques to gather data are:</a:t>
            </a:r>
            <a:endParaRPr sz="2200" b="0" i="0" u="none" strike="noStrike" cap="none">
              <a:solidFill>
                <a:srgbClr val="3F3F3F"/>
              </a:solidFill>
              <a:latin typeface="Open Sans"/>
              <a:ea typeface="Open Sans"/>
              <a:cs typeface="Open Sans"/>
              <a:sym typeface="Open Sans"/>
            </a:endParaRPr>
          </a:p>
        </p:txBody>
      </p:sp>
      <p:grpSp>
        <p:nvGrpSpPr>
          <p:cNvPr id="1883" name="Google Shape;1883;p133"/>
          <p:cNvGrpSpPr/>
          <p:nvPr/>
        </p:nvGrpSpPr>
        <p:grpSpPr>
          <a:xfrm>
            <a:off x="1780460" y="2878546"/>
            <a:ext cx="3326477" cy="705877"/>
            <a:chOff x="991547" y="2567081"/>
            <a:chExt cx="4427542" cy="1136822"/>
          </a:xfrm>
        </p:grpSpPr>
        <p:grpSp>
          <p:nvGrpSpPr>
            <p:cNvPr id="1884" name="Google Shape;1884;p133"/>
            <p:cNvGrpSpPr/>
            <p:nvPr/>
          </p:nvGrpSpPr>
          <p:grpSpPr>
            <a:xfrm>
              <a:off x="991547" y="2567081"/>
              <a:ext cx="4427542" cy="1136822"/>
              <a:chOff x="1591293" y="2718487"/>
              <a:chExt cx="4427542" cy="1136822"/>
            </a:xfrm>
          </p:grpSpPr>
          <p:sp>
            <p:nvSpPr>
              <p:cNvPr id="1885" name="Google Shape;1885;p13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1886" name="Google Shape;1886;p133"/>
              <p:cNvSpPr/>
              <p:nvPr/>
            </p:nvSpPr>
            <p:spPr>
              <a:xfrm>
                <a:off x="1741828" y="2718487"/>
                <a:ext cx="4131774" cy="1136822"/>
              </a:xfrm>
              <a:prstGeom prst="round2SameRect">
                <a:avLst>
                  <a:gd name="adj1" fmla="val 16993"/>
                  <a:gd name="adj2" fmla="val 0"/>
                </a:avLst>
              </a:prstGeom>
              <a:solidFill>
                <a:srgbClr val="FF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1887" name="Google Shape;1887;p133"/>
            <p:cNvSpPr txBox="1"/>
            <p:nvPr/>
          </p:nvSpPr>
          <p:spPr>
            <a:xfrm>
              <a:off x="1072846" y="2811453"/>
              <a:ext cx="4131774" cy="69388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Delphi</a:t>
              </a:r>
              <a:endParaRPr sz="2200" b="0" i="0" u="none" strike="noStrike" cap="none">
                <a:solidFill>
                  <a:srgbClr val="3F3F3F"/>
                </a:solidFill>
                <a:latin typeface="Open Sans SemiBold"/>
                <a:ea typeface="Open Sans SemiBold"/>
                <a:cs typeface="Open Sans SemiBold"/>
                <a:sym typeface="Open Sans SemiBold"/>
              </a:endParaRPr>
            </a:p>
          </p:txBody>
        </p:sp>
      </p:grpSp>
      <p:grpSp>
        <p:nvGrpSpPr>
          <p:cNvPr id="1888" name="Google Shape;1888;p133"/>
          <p:cNvGrpSpPr/>
          <p:nvPr/>
        </p:nvGrpSpPr>
        <p:grpSpPr>
          <a:xfrm>
            <a:off x="6477301" y="2878546"/>
            <a:ext cx="3326477" cy="705877"/>
            <a:chOff x="991547" y="2567081"/>
            <a:chExt cx="4427542" cy="1136822"/>
          </a:xfrm>
        </p:grpSpPr>
        <p:grpSp>
          <p:nvGrpSpPr>
            <p:cNvPr id="1889" name="Google Shape;1889;p133"/>
            <p:cNvGrpSpPr/>
            <p:nvPr/>
          </p:nvGrpSpPr>
          <p:grpSpPr>
            <a:xfrm>
              <a:off x="991547" y="2567081"/>
              <a:ext cx="4427542" cy="1136822"/>
              <a:chOff x="1591293" y="2718487"/>
              <a:chExt cx="4427542" cy="1136822"/>
            </a:xfrm>
          </p:grpSpPr>
          <p:sp>
            <p:nvSpPr>
              <p:cNvPr id="1890" name="Google Shape;1890;p13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1891" name="Google Shape;1891;p133"/>
              <p:cNvSpPr/>
              <p:nvPr/>
            </p:nvSpPr>
            <p:spPr>
              <a:xfrm>
                <a:off x="1741828" y="2718487"/>
                <a:ext cx="4131774" cy="1136822"/>
              </a:xfrm>
              <a:prstGeom prst="round2SameRect">
                <a:avLst>
                  <a:gd name="adj1" fmla="val 16993"/>
                  <a:gd name="adj2" fmla="val 0"/>
                </a:avLst>
              </a:prstGeom>
              <a:solidFill>
                <a:srgbClr val="FCD8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1892" name="Google Shape;1892;p133"/>
            <p:cNvSpPr txBox="1"/>
            <p:nvPr/>
          </p:nvSpPr>
          <p:spPr>
            <a:xfrm>
              <a:off x="1072846" y="2831627"/>
              <a:ext cx="4131774" cy="69388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Brainstorming</a:t>
              </a:r>
              <a:endParaRPr/>
            </a:p>
          </p:txBody>
        </p:sp>
      </p:grpSp>
      <p:grpSp>
        <p:nvGrpSpPr>
          <p:cNvPr id="1893" name="Google Shape;1893;p133"/>
          <p:cNvGrpSpPr/>
          <p:nvPr/>
        </p:nvGrpSpPr>
        <p:grpSpPr>
          <a:xfrm>
            <a:off x="11005465" y="4435629"/>
            <a:ext cx="3326477" cy="705877"/>
            <a:chOff x="11010862" y="2567081"/>
            <a:chExt cx="4427542" cy="1136822"/>
          </a:xfrm>
        </p:grpSpPr>
        <p:grpSp>
          <p:nvGrpSpPr>
            <p:cNvPr id="1894" name="Google Shape;1894;p133"/>
            <p:cNvGrpSpPr/>
            <p:nvPr/>
          </p:nvGrpSpPr>
          <p:grpSpPr>
            <a:xfrm>
              <a:off x="11010862" y="2567081"/>
              <a:ext cx="4427542" cy="1136822"/>
              <a:chOff x="1591293" y="2718487"/>
              <a:chExt cx="4427542" cy="1136822"/>
            </a:xfrm>
          </p:grpSpPr>
          <p:sp>
            <p:nvSpPr>
              <p:cNvPr id="1895" name="Google Shape;1895;p13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1896" name="Google Shape;1896;p133"/>
              <p:cNvSpPr/>
              <p:nvPr/>
            </p:nvSpPr>
            <p:spPr>
              <a:xfrm>
                <a:off x="1741828" y="2718487"/>
                <a:ext cx="4131774" cy="1136822"/>
              </a:xfrm>
              <a:prstGeom prst="round2SameRect">
                <a:avLst>
                  <a:gd name="adj1" fmla="val 16993"/>
                  <a:gd name="adj2" fmla="val 0"/>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1897" name="Google Shape;1897;p133"/>
            <p:cNvSpPr txBox="1"/>
            <p:nvPr/>
          </p:nvSpPr>
          <p:spPr>
            <a:xfrm>
              <a:off x="11197002" y="2597099"/>
              <a:ext cx="4090865" cy="96650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Questionnaires</a:t>
              </a:r>
              <a:endParaRPr sz="1400" b="0" i="0" u="none" strike="noStrike" cap="none">
                <a:solidFill>
                  <a:srgbClr val="3F3F3F"/>
                </a:solidFill>
                <a:latin typeface="Open Sans SemiBold"/>
                <a:ea typeface="Open Sans SemiBold"/>
                <a:cs typeface="Open Sans SemiBold"/>
                <a:sym typeface="Open Sans SemiBold"/>
              </a:endParaRPr>
            </a:p>
          </p:txBody>
        </p:sp>
      </p:grpSp>
      <p:grpSp>
        <p:nvGrpSpPr>
          <p:cNvPr id="1898" name="Google Shape;1898;p133"/>
          <p:cNvGrpSpPr/>
          <p:nvPr/>
        </p:nvGrpSpPr>
        <p:grpSpPr>
          <a:xfrm>
            <a:off x="1780460" y="4530408"/>
            <a:ext cx="3326477" cy="705877"/>
            <a:chOff x="991547" y="2567081"/>
            <a:chExt cx="4427542" cy="1136822"/>
          </a:xfrm>
        </p:grpSpPr>
        <p:grpSp>
          <p:nvGrpSpPr>
            <p:cNvPr id="1899" name="Google Shape;1899;p133"/>
            <p:cNvGrpSpPr/>
            <p:nvPr/>
          </p:nvGrpSpPr>
          <p:grpSpPr>
            <a:xfrm>
              <a:off x="991547" y="2567081"/>
              <a:ext cx="4427542" cy="1136822"/>
              <a:chOff x="1591293" y="2718487"/>
              <a:chExt cx="4427542" cy="1136822"/>
            </a:xfrm>
          </p:grpSpPr>
          <p:sp>
            <p:nvSpPr>
              <p:cNvPr id="1900" name="Google Shape;1900;p13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1901" name="Google Shape;1901;p133"/>
              <p:cNvSpPr/>
              <p:nvPr/>
            </p:nvSpPr>
            <p:spPr>
              <a:xfrm>
                <a:off x="1741828" y="2718487"/>
                <a:ext cx="4131774" cy="1136822"/>
              </a:xfrm>
              <a:prstGeom prst="round2SameRect">
                <a:avLst>
                  <a:gd name="adj1" fmla="val 16993"/>
                  <a:gd name="adj2" fmla="val 0"/>
                </a:avLst>
              </a:prstGeom>
              <a:solidFill>
                <a:srgbClr val="6EC9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1902" name="Google Shape;1902;p133"/>
            <p:cNvSpPr txBox="1"/>
            <p:nvPr/>
          </p:nvSpPr>
          <p:spPr>
            <a:xfrm>
              <a:off x="1072846" y="2650067"/>
              <a:ext cx="4131774" cy="96650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Focus Groups</a:t>
              </a:r>
              <a:endParaRPr sz="1400" b="0" i="0" u="none" strike="noStrike" cap="none">
                <a:solidFill>
                  <a:srgbClr val="3F3F3F"/>
                </a:solidFill>
                <a:latin typeface="Open Sans SemiBold"/>
                <a:ea typeface="Open Sans SemiBold"/>
                <a:cs typeface="Open Sans SemiBold"/>
                <a:sym typeface="Open Sans SemiBold"/>
              </a:endParaRPr>
            </a:p>
          </p:txBody>
        </p:sp>
      </p:grpSp>
      <p:grpSp>
        <p:nvGrpSpPr>
          <p:cNvPr id="1903" name="Google Shape;1903;p133"/>
          <p:cNvGrpSpPr/>
          <p:nvPr/>
        </p:nvGrpSpPr>
        <p:grpSpPr>
          <a:xfrm>
            <a:off x="6477301" y="4494898"/>
            <a:ext cx="3326477" cy="705877"/>
            <a:chOff x="991547" y="2567081"/>
            <a:chExt cx="4427542" cy="1136822"/>
          </a:xfrm>
        </p:grpSpPr>
        <p:grpSp>
          <p:nvGrpSpPr>
            <p:cNvPr id="1904" name="Google Shape;1904;p133"/>
            <p:cNvGrpSpPr/>
            <p:nvPr/>
          </p:nvGrpSpPr>
          <p:grpSpPr>
            <a:xfrm>
              <a:off x="991547" y="2567081"/>
              <a:ext cx="4427542" cy="1136822"/>
              <a:chOff x="1591293" y="2718487"/>
              <a:chExt cx="4427542" cy="1136822"/>
            </a:xfrm>
          </p:grpSpPr>
          <p:sp>
            <p:nvSpPr>
              <p:cNvPr id="1905" name="Google Shape;1905;p13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1906" name="Google Shape;1906;p133"/>
              <p:cNvSpPr/>
              <p:nvPr/>
            </p:nvSpPr>
            <p:spPr>
              <a:xfrm>
                <a:off x="1741828" y="2718487"/>
                <a:ext cx="4131774" cy="1136822"/>
              </a:xfrm>
              <a:prstGeom prst="round2SameRect">
                <a:avLst>
                  <a:gd name="adj1" fmla="val 16993"/>
                  <a:gd name="adj2" fmla="val 0"/>
                </a:avLst>
              </a:prstGeom>
              <a:solidFill>
                <a:srgbClr val="A2B9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1907" name="Google Shape;1907;p133"/>
            <p:cNvSpPr txBox="1"/>
            <p:nvPr/>
          </p:nvSpPr>
          <p:spPr>
            <a:xfrm>
              <a:off x="1072846" y="2851800"/>
              <a:ext cx="4131774" cy="69388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Surveys</a:t>
              </a:r>
              <a:endParaRPr/>
            </a:p>
          </p:txBody>
        </p:sp>
      </p:grpSp>
      <p:grpSp>
        <p:nvGrpSpPr>
          <p:cNvPr id="1908" name="Google Shape;1908;p133"/>
          <p:cNvGrpSpPr/>
          <p:nvPr/>
        </p:nvGrpSpPr>
        <p:grpSpPr>
          <a:xfrm>
            <a:off x="11005465" y="2878546"/>
            <a:ext cx="3326477" cy="705877"/>
            <a:chOff x="11010862" y="2567081"/>
            <a:chExt cx="4427542" cy="1136822"/>
          </a:xfrm>
        </p:grpSpPr>
        <p:grpSp>
          <p:nvGrpSpPr>
            <p:cNvPr id="1909" name="Google Shape;1909;p133"/>
            <p:cNvGrpSpPr/>
            <p:nvPr/>
          </p:nvGrpSpPr>
          <p:grpSpPr>
            <a:xfrm>
              <a:off x="11010862" y="2567081"/>
              <a:ext cx="4427542" cy="1136822"/>
              <a:chOff x="1591293" y="2718487"/>
              <a:chExt cx="4427542" cy="1136822"/>
            </a:xfrm>
          </p:grpSpPr>
          <p:sp>
            <p:nvSpPr>
              <p:cNvPr id="1910" name="Google Shape;1910;p13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1911" name="Google Shape;1911;p133"/>
              <p:cNvSpPr/>
              <p:nvPr/>
            </p:nvSpPr>
            <p:spPr>
              <a:xfrm>
                <a:off x="1741828" y="2718487"/>
                <a:ext cx="4131774" cy="1136822"/>
              </a:xfrm>
              <a:prstGeom prst="round2SameRect">
                <a:avLst>
                  <a:gd name="adj1" fmla="val 16993"/>
                  <a:gd name="adj2" fmla="val 0"/>
                </a:avLst>
              </a:prstGeom>
              <a:solidFill>
                <a:srgbClr val="6EC9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1912" name="Google Shape;1912;p133"/>
            <p:cNvSpPr txBox="1"/>
            <p:nvPr/>
          </p:nvSpPr>
          <p:spPr>
            <a:xfrm>
              <a:off x="11197002" y="2828104"/>
              <a:ext cx="4090865" cy="69388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Storyboarding</a:t>
              </a:r>
              <a:endParaRPr sz="2200" b="0" i="0" u="none" strike="noStrike" cap="none">
                <a:solidFill>
                  <a:srgbClr val="3F3F3F"/>
                </a:solidFill>
                <a:latin typeface="Open Sans SemiBold"/>
                <a:ea typeface="Open Sans SemiBold"/>
                <a:cs typeface="Open Sans SemiBold"/>
                <a:sym typeface="Open Sans SemiBold"/>
              </a:endParaRPr>
            </a:p>
          </p:txBody>
        </p:sp>
      </p:grpSp>
      <p:grpSp>
        <p:nvGrpSpPr>
          <p:cNvPr id="1913" name="Google Shape;1913;p133"/>
          <p:cNvGrpSpPr/>
          <p:nvPr/>
        </p:nvGrpSpPr>
        <p:grpSpPr>
          <a:xfrm>
            <a:off x="11005465" y="6127885"/>
            <a:ext cx="3326477" cy="705877"/>
            <a:chOff x="11010862" y="2567081"/>
            <a:chExt cx="4427542" cy="1136822"/>
          </a:xfrm>
        </p:grpSpPr>
        <p:grpSp>
          <p:nvGrpSpPr>
            <p:cNvPr id="1914" name="Google Shape;1914;p133"/>
            <p:cNvGrpSpPr/>
            <p:nvPr/>
          </p:nvGrpSpPr>
          <p:grpSpPr>
            <a:xfrm>
              <a:off x="11010862" y="2567081"/>
              <a:ext cx="4427542" cy="1136822"/>
              <a:chOff x="1591293" y="2718487"/>
              <a:chExt cx="4427542" cy="1136822"/>
            </a:xfrm>
          </p:grpSpPr>
          <p:sp>
            <p:nvSpPr>
              <p:cNvPr id="1915" name="Google Shape;1915;p13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1916" name="Google Shape;1916;p133"/>
              <p:cNvSpPr/>
              <p:nvPr/>
            </p:nvSpPr>
            <p:spPr>
              <a:xfrm>
                <a:off x="1741828" y="2718487"/>
                <a:ext cx="4131774" cy="1136822"/>
              </a:xfrm>
              <a:prstGeom prst="round2SameRect">
                <a:avLst>
                  <a:gd name="adj1" fmla="val 16993"/>
                  <a:gd name="adj2" fmla="val 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1917" name="Google Shape;1917;p133"/>
            <p:cNvSpPr txBox="1"/>
            <p:nvPr/>
          </p:nvSpPr>
          <p:spPr>
            <a:xfrm>
              <a:off x="11197002" y="2803113"/>
              <a:ext cx="4090865" cy="69388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Interviews</a:t>
              </a:r>
              <a:endParaRPr/>
            </a:p>
          </p:txBody>
        </p:sp>
      </p:grpSp>
      <p:grpSp>
        <p:nvGrpSpPr>
          <p:cNvPr id="1918" name="Google Shape;1918;p133"/>
          <p:cNvGrpSpPr/>
          <p:nvPr/>
        </p:nvGrpSpPr>
        <p:grpSpPr>
          <a:xfrm>
            <a:off x="1780460" y="6127885"/>
            <a:ext cx="3326477" cy="705877"/>
            <a:chOff x="991547" y="2567081"/>
            <a:chExt cx="4427542" cy="1136822"/>
          </a:xfrm>
        </p:grpSpPr>
        <p:grpSp>
          <p:nvGrpSpPr>
            <p:cNvPr id="1919" name="Google Shape;1919;p133"/>
            <p:cNvGrpSpPr/>
            <p:nvPr/>
          </p:nvGrpSpPr>
          <p:grpSpPr>
            <a:xfrm>
              <a:off x="991547" y="2567081"/>
              <a:ext cx="4427542" cy="1136822"/>
              <a:chOff x="1591293" y="2718487"/>
              <a:chExt cx="4427542" cy="1136822"/>
            </a:xfrm>
          </p:grpSpPr>
          <p:sp>
            <p:nvSpPr>
              <p:cNvPr id="1920" name="Google Shape;1920;p13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1921" name="Google Shape;1921;p133"/>
              <p:cNvSpPr/>
              <p:nvPr/>
            </p:nvSpPr>
            <p:spPr>
              <a:xfrm>
                <a:off x="1741828" y="2718487"/>
                <a:ext cx="4131774" cy="1136822"/>
              </a:xfrm>
              <a:prstGeom prst="round2SameRect">
                <a:avLst>
                  <a:gd name="adj1" fmla="val 16993"/>
                  <a:gd name="adj2" fmla="val 0"/>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1922" name="Google Shape;1922;p133"/>
            <p:cNvSpPr txBox="1"/>
            <p:nvPr/>
          </p:nvSpPr>
          <p:spPr>
            <a:xfrm>
              <a:off x="1072846" y="2778438"/>
              <a:ext cx="4131774" cy="69388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Checklists</a:t>
              </a:r>
              <a:endParaRPr/>
            </a:p>
          </p:txBody>
        </p:sp>
      </p:grpSp>
      <p:grpSp>
        <p:nvGrpSpPr>
          <p:cNvPr id="1923" name="Google Shape;1923;p133"/>
          <p:cNvGrpSpPr/>
          <p:nvPr/>
        </p:nvGrpSpPr>
        <p:grpSpPr>
          <a:xfrm>
            <a:off x="6477301" y="6127885"/>
            <a:ext cx="3326477" cy="705877"/>
            <a:chOff x="991547" y="2567081"/>
            <a:chExt cx="4427542" cy="1136822"/>
          </a:xfrm>
        </p:grpSpPr>
        <p:grpSp>
          <p:nvGrpSpPr>
            <p:cNvPr id="1924" name="Google Shape;1924;p133"/>
            <p:cNvGrpSpPr/>
            <p:nvPr/>
          </p:nvGrpSpPr>
          <p:grpSpPr>
            <a:xfrm>
              <a:off x="991547" y="2567081"/>
              <a:ext cx="4427542" cy="1136822"/>
              <a:chOff x="1591293" y="2718487"/>
              <a:chExt cx="4427542" cy="1136822"/>
            </a:xfrm>
          </p:grpSpPr>
          <p:sp>
            <p:nvSpPr>
              <p:cNvPr id="1925" name="Google Shape;1925;p13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1926" name="Google Shape;1926;p133"/>
              <p:cNvSpPr/>
              <p:nvPr/>
            </p:nvSpPr>
            <p:spPr>
              <a:xfrm>
                <a:off x="1741828" y="2718487"/>
                <a:ext cx="4131774" cy="1136822"/>
              </a:xfrm>
              <a:prstGeom prst="round2SameRect">
                <a:avLst>
                  <a:gd name="adj1" fmla="val 16993"/>
                  <a:gd name="adj2" fmla="val 0"/>
                </a:avLst>
              </a:prstGeom>
              <a:solidFill>
                <a:srgbClr val="EF8E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1927" name="Google Shape;1927;p133"/>
            <p:cNvSpPr txBox="1"/>
            <p:nvPr/>
          </p:nvSpPr>
          <p:spPr>
            <a:xfrm>
              <a:off x="1129696" y="2630553"/>
              <a:ext cx="4131774" cy="96650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One-on-one meetings</a:t>
              </a:r>
              <a:endParaRPr sz="1400" b="0" i="0" u="none" strike="noStrike" cap="none">
                <a:solidFill>
                  <a:srgbClr val="3F3F3F"/>
                </a:solidFill>
                <a:latin typeface="Open Sans SemiBold"/>
                <a:ea typeface="Open Sans SemiBold"/>
                <a:cs typeface="Open Sans SemiBold"/>
                <a:sym typeface="Open Sans SemiBold"/>
              </a:endParaRPr>
            </a:p>
          </p:txBody>
        </p:sp>
      </p:grpSp>
      <p:sp>
        <p:nvSpPr>
          <p:cNvPr id="1928" name="Google Shape;1928;p133"/>
          <p:cNvSpPr/>
          <p:nvPr/>
        </p:nvSpPr>
        <p:spPr>
          <a:xfrm>
            <a:off x="5397500" y="816352"/>
            <a:ext cx="5469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13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Qualitative and Qualitative Risk Analysis</a:t>
            </a:r>
            <a:endParaRPr/>
          </a:p>
        </p:txBody>
      </p:sp>
      <p:sp>
        <p:nvSpPr>
          <p:cNvPr id="1934" name="Google Shape;1934;p135"/>
          <p:cNvSpPr txBox="1"/>
          <p:nvPr/>
        </p:nvSpPr>
        <p:spPr>
          <a:xfrm>
            <a:off x="1337098" y="1462223"/>
            <a:ext cx="13313022" cy="999208"/>
          </a:xfrm>
          <a:prstGeom prst="rect">
            <a:avLst/>
          </a:prstGeom>
          <a:noFill/>
          <a:ln>
            <a:noFill/>
          </a:ln>
        </p:spPr>
        <p:txBody>
          <a:bodyPr spcFirstLastPara="1" wrap="square" lIns="91425" tIns="45700" rIns="91425" bIns="45700" anchor="t" anchorCtr="0">
            <a:spAutoFit/>
          </a:bodyPr>
          <a:lstStyle/>
          <a:p>
            <a:pPr marL="88900" marR="0" lvl="1" indent="0" algn="ctr" rtl="0">
              <a:lnSpc>
                <a:spcPct val="115000"/>
              </a:lnSpc>
              <a:spcBef>
                <a:spcPts val="1000"/>
              </a:spcBef>
              <a:spcAft>
                <a:spcPts val="0"/>
              </a:spcAft>
              <a:buNone/>
            </a:pPr>
            <a:r>
              <a:rPr lang="en-US" sz="2200" b="0" i="0" u="none" strike="noStrike" cap="none">
                <a:solidFill>
                  <a:srgbClr val="404040"/>
                </a:solidFill>
                <a:latin typeface="Open Sans"/>
                <a:ea typeface="Open Sans"/>
                <a:cs typeface="Open Sans"/>
                <a:sym typeface="Open Sans"/>
              </a:rPr>
              <a:t>The approach to risk analysis will be decided based on the risk analysis team, management, risk analysis tools, and the culture of the company. Key attributes of each approach include:</a:t>
            </a:r>
            <a:endParaRPr sz="2200" b="0" i="0" u="none" strike="noStrike" cap="none">
              <a:solidFill>
                <a:srgbClr val="404040"/>
              </a:solidFill>
              <a:latin typeface="Open Sans"/>
              <a:ea typeface="Open Sans"/>
              <a:cs typeface="Open Sans"/>
              <a:sym typeface="Open Sans"/>
            </a:endParaRPr>
          </a:p>
        </p:txBody>
      </p:sp>
      <p:graphicFrame>
        <p:nvGraphicFramePr>
          <p:cNvPr id="1935" name="Google Shape;1935;p135"/>
          <p:cNvGraphicFramePr/>
          <p:nvPr/>
        </p:nvGraphicFramePr>
        <p:xfrm>
          <a:off x="1306009" y="3065749"/>
          <a:ext cx="13375200" cy="5345600"/>
        </p:xfrm>
        <a:graphic>
          <a:graphicData uri="http://schemas.openxmlformats.org/drawingml/2006/table">
            <a:tbl>
              <a:tblPr>
                <a:noFill/>
                <a:tableStyleId>{2F9168CE-4EC1-4C89-ADDA-E421A597FC2B}</a:tableStyleId>
              </a:tblPr>
              <a:tblGrid>
                <a:gridCol w="8857750">
                  <a:extLst>
                    <a:ext uri="{9D8B030D-6E8A-4147-A177-3AD203B41FA5}">
                      <a16:colId xmlns:a16="http://schemas.microsoft.com/office/drawing/2014/main" val="20000"/>
                    </a:ext>
                  </a:extLst>
                </a:gridCol>
                <a:gridCol w="2378225">
                  <a:extLst>
                    <a:ext uri="{9D8B030D-6E8A-4147-A177-3AD203B41FA5}">
                      <a16:colId xmlns:a16="http://schemas.microsoft.com/office/drawing/2014/main" val="20001"/>
                    </a:ext>
                  </a:extLst>
                </a:gridCol>
                <a:gridCol w="2139225">
                  <a:extLst>
                    <a:ext uri="{9D8B030D-6E8A-4147-A177-3AD203B41FA5}">
                      <a16:colId xmlns:a16="http://schemas.microsoft.com/office/drawing/2014/main" val="20002"/>
                    </a:ext>
                  </a:extLst>
                </a:gridCol>
              </a:tblGrid>
              <a:tr h="886975">
                <a:tc>
                  <a:txBody>
                    <a:bodyPr/>
                    <a:lstStyle/>
                    <a:p>
                      <a:pPr marL="0" marR="0" lvl="0" indent="0" algn="ctr" rtl="0">
                        <a:lnSpc>
                          <a:spcPct val="107000"/>
                        </a:lnSpc>
                        <a:spcBef>
                          <a:spcPts val="0"/>
                        </a:spcBef>
                        <a:spcAft>
                          <a:spcPts val="0"/>
                        </a:spcAft>
                        <a:buClr>
                          <a:srgbClr val="000000"/>
                        </a:buClr>
                        <a:buSzPts val="2200"/>
                        <a:buFont typeface="Arial"/>
                        <a:buNone/>
                      </a:pPr>
                      <a:r>
                        <a:rPr lang="en-US" sz="2200" b="0" u="none" strike="noStrike" cap="none">
                          <a:solidFill>
                            <a:schemeClr val="lt1"/>
                          </a:solidFill>
                          <a:latin typeface="Open Sans SemiBold"/>
                          <a:ea typeface="Open Sans SemiBold"/>
                          <a:cs typeface="Open Sans SemiBold"/>
                          <a:sym typeface="Open Sans SemiBold"/>
                        </a:rPr>
                        <a:t>Attributes</a:t>
                      </a:r>
                      <a:endParaRPr sz="2200" b="0" u="none" strike="noStrike" cap="none">
                        <a:solidFill>
                          <a:schemeClr val="lt1"/>
                        </a:solidFill>
                        <a:latin typeface="Open Sans SemiBold"/>
                        <a:ea typeface="Open Sans SemiBold"/>
                        <a:cs typeface="Open Sans SemiBold"/>
                        <a:sym typeface="Open Sans SemiBold"/>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5B9BD5"/>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b="0" u="none" strike="noStrike" cap="none">
                          <a:solidFill>
                            <a:schemeClr val="lt1"/>
                          </a:solidFill>
                          <a:latin typeface="Open Sans SemiBold"/>
                          <a:ea typeface="Open Sans SemiBold"/>
                          <a:cs typeface="Open Sans SemiBold"/>
                          <a:sym typeface="Open Sans SemiBold"/>
                        </a:rPr>
                        <a:t>Quantitative</a:t>
                      </a:r>
                      <a:endParaRPr sz="2200" b="0" u="none" strike="noStrike" cap="none">
                        <a:solidFill>
                          <a:schemeClr val="lt1"/>
                        </a:solidFill>
                        <a:latin typeface="Open Sans SemiBold"/>
                        <a:ea typeface="Open Sans SemiBold"/>
                        <a:cs typeface="Open Sans SemiBold"/>
                        <a:sym typeface="Open Sans SemiBold"/>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5B9BD5"/>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b="0" u="none" strike="noStrike" cap="none">
                          <a:solidFill>
                            <a:schemeClr val="lt1"/>
                          </a:solidFill>
                          <a:latin typeface="Open Sans SemiBold"/>
                          <a:ea typeface="Open Sans SemiBold"/>
                          <a:cs typeface="Open Sans SemiBold"/>
                          <a:sym typeface="Open Sans SemiBold"/>
                        </a:rPr>
                        <a:t>Qualitative </a:t>
                      </a:r>
                      <a:endParaRPr sz="2200" b="0" u="none" strike="noStrike" cap="none">
                        <a:solidFill>
                          <a:schemeClr val="lt1"/>
                        </a:solidFill>
                        <a:latin typeface="Open Sans SemiBold"/>
                        <a:ea typeface="Open Sans SemiBold"/>
                        <a:cs typeface="Open Sans SemiBold"/>
                        <a:sym typeface="Open Sans SemiBold"/>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5B9BD5"/>
                    </a:solidFill>
                  </a:tcPr>
                </a:tc>
                <a:extLst>
                  <a:ext uri="{0D108BD9-81ED-4DB2-BD59-A6C34878D82A}">
                    <a16:rowId xmlns:a16="http://schemas.microsoft.com/office/drawing/2014/main" val="10000"/>
                  </a:ext>
                </a:extLst>
              </a:tr>
              <a:tr h="919675">
                <a:tc>
                  <a:txBody>
                    <a:bodyPr/>
                    <a:lstStyle/>
                    <a:p>
                      <a:pPr marL="0" marR="0" lvl="0" indent="0" algn="l" rtl="0">
                        <a:lnSpc>
                          <a:spcPct val="107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 Requires complex calculations</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F2F2F2"/>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F2F2F2"/>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X</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876300">
                <a:tc>
                  <a:txBody>
                    <a:bodyPr/>
                    <a:lstStyle/>
                    <a:p>
                      <a:pPr marL="0" marR="0" lvl="0" indent="0" algn="l"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 Requires high degree of guess work</a:t>
                      </a:r>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D7D7D7"/>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X</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D7D7D7"/>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D7D7D7"/>
                    </a:solidFill>
                  </a:tcPr>
                </a:tc>
                <a:extLst>
                  <a:ext uri="{0D108BD9-81ED-4DB2-BD59-A6C34878D82A}">
                    <a16:rowId xmlns:a16="http://schemas.microsoft.com/office/drawing/2014/main" val="10002"/>
                  </a:ext>
                </a:extLst>
              </a:tr>
              <a:tr h="914400">
                <a:tc>
                  <a:txBody>
                    <a:bodyPr/>
                    <a:lstStyle/>
                    <a:p>
                      <a:pPr marL="0" marR="0" lvl="0" indent="0" algn="l" rtl="0">
                        <a:lnSpc>
                          <a:spcPct val="107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 Provides credible cost/benefit analysis</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F2F2F2"/>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F2F2F2"/>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X</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876300">
                <a:tc>
                  <a:txBody>
                    <a:bodyPr/>
                    <a:lstStyle/>
                    <a:p>
                      <a:pPr marL="0" marR="0" lvl="0" indent="0" algn="l"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 Provides opinions of the individuals who know the process well</a:t>
                      </a:r>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D7D7D7"/>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X</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D7D7D7"/>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D7D7D7"/>
                    </a:solidFill>
                  </a:tcPr>
                </a:tc>
                <a:extLst>
                  <a:ext uri="{0D108BD9-81ED-4DB2-BD59-A6C34878D82A}">
                    <a16:rowId xmlns:a16="http://schemas.microsoft.com/office/drawing/2014/main" val="10004"/>
                  </a:ext>
                </a:extLst>
              </a:tr>
              <a:tr h="871950">
                <a:tc>
                  <a:txBody>
                    <a:bodyPr/>
                    <a:lstStyle/>
                    <a:p>
                      <a:pPr marL="0" marR="0" lvl="0" indent="0" algn="l" rtl="0">
                        <a:lnSpc>
                          <a:spcPct val="107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 Shows clear-cut losses that can be accrued within one year</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F2F2F2"/>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F2F2F2"/>
                    </a:solidFill>
                  </a:tcP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X</a:t>
                      </a:r>
                      <a:endParaRPr sz="2200" u="none" strike="noStrike" cap="none">
                        <a:solidFill>
                          <a:srgbClr val="3F3F3F"/>
                        </a:solidFill>
                        <a:latin typeface="Open Sans"/>
                        <a:ea typeface="Open Sans"/>
                        <a:cs typeface="Open Sans"/>
                        <a:sym typeface="Open Sans"/>
                      </a:endParaRPr>
                    </a:p>
                  </a:txBody>
                  <a:tcPr marL="0" marR="0" marT="0" marB="0" anchor="ctr">
                    <a:lnL w="12700" cap="flat" cmpd="sng">
                      <a:solidFill>
                        <a:srgbClr val="757070"/>
                      </a:solidFill>
                      <a:prstDash val="solid"/>
                      <a:round/>
                      <a:headEnd type="none" w="sm" len="sm"/>
                      <a:tailEnd type="none" w="sm" len="sm"/>
                    </a:lnL>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lnB w="12700" cap="flat" cmpd="sng">
                      <a:solidFill>
                        <a:srgbClr val="757070"/>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sp>
        <p:nvSpPr>
          <p:cNvPr id="1936" name="Google Shape;1936;p135"/>
          <p:cNvSpPr/>
          <p:nvPr/>
        </p:nvSpPr>
        <p:spPr>
          <a:xfrm>
            <a:off x="3619500" y="816352"/>
            <a:ext cx="90250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136"/>
          <p:cNvSpPr/>
          <p:nvPr/>
        </p:nvSpPr>
        <p:spPr>
          <a:xfrm>
            <a:off x="1747322" y="3263362"/>
            <a:ext cx="6360216" cy="4177098"/>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1942" name="Google Shape;1942;p13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Hybrid Analysis</a:t>
            </a:r>
            <a:endParaRPr/>
          </a:p>
        </p:txBody>
      </p:sp>
      <p:sp>
        <p:nvSpPr>
          <p:cNvPr id="1943" name="Google Shape;1943;p136"/>
          <p:cNvSpPr txBox="1"/>
          <p:nvPr/>
        </p:nvSpPr>
        <p:spPr>
          <a:xfrm>
            <a:off x="1845189" y="3391743"/>
            <a:ext cx="6146446" cy="317980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It is almost impossible to carry out only quantitative assessment</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Qualitative analysis does not provide sufficient data to make financial decisions</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Quantitative evaluation is used for financial values of tangible assets</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Qualitative assessment can be used for priority values of intangible assets</a:t>
            </a:r>
            <a:endParaRPr sz="2200" b="0" i="0" u="none" strike="noStrike" cap="none">
              <a:solidFill>
                <a:srgbClr val="3F3F3F"/>
              </a:solidFill>
              <a:latin typeface="Open Sans"/>
              <a:ea typeface="Open Sans"/>
              <a:cs typeface="Open Sans"/>
              <a:sym typeface="Open Sans"/>
            </a:endParaRPr>
          </a:p>
        </p:txBody>
      </p:sp>
      <p:sp>
        <p:nvSpPr>
          <p:cNvPr id="1944" name="Google Shape;1944;p136"/>
          <p:cNvSpPr txBox="1"/>
          <p:nvPr/>
        </p:nvSpPr>
        <p:spPr>
          <a:xfrm>
            <a:off x="2675754" y="1302456"/>
            <a:ext cx="1082970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Hybrid analysis uses both quantitative and qualitative analysis. The following points highlight why hybrid analysis is required:</a:t>
            </a:r>
            <a:endParaRPr sz="2200" b="0" i="0" u="none" strike="noStrike" cap="none">
              <a:solidFill>
                <a:srgbClr val="3F3F3F"/>
              </a:solidFill>
              <a:latin typeface="Open Sans"/>
              <a:ea typeface="Open Sans"/>
              <a:cs typeface="Open Sans"/>
              <a:sym typeface="Open Sans"/>
            </a:endParaRPr>
          </a:p>
        </p:txBody>
      </p:sp>
      <p:sp>
        <p:nvSpPr>
          <p:cNvPr id="1945" name="Google Shape;1945;p136"/>
          <p:cNvSpPr/>
          <p:nvPr/>
        </p:nvSpPr>
        <p:spPr>
          <a:xfrm>
            <a:off x="8907937" y="3295371"/>
            <a:ext cx="5094670" cy="4177098"/>
          </a:xfrm>
          <a:prstGeom prst="roundRect">
            <a:avLst>
              <a:gd name="adj" fmla="val 3731"/>
            </a:avLst>
          </a:prstGeom>
          <a:blipFill rotWithShape="1">
            <a:blip r:embed="rId3">
              <a:alphaModFix/>
            </a:blip>
            <a:stretch>
              <a:fillRect/>
            </a:stretch>
          </a:blipFill>
          <a:ln w="25400" cap="flat" cmpd="sng">
            <a:solidFill>
              <a:srgbClr val="00B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6" name="Google Shape;1946;p136"/>
          <p:cNvSpPr/>
          <p:nvPr/>
        </p:nvSpPr>
        <p:spPr>
          <a:xfrm>
            <a:off x="6413500" y="816352"/>
            <a:ext cx="34370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33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Risk Register</a:t>
            </a:r>
            <a:endParaRPr>
              <a:latin typeface="Open Sans"/>
              <a:ea typeface="Open Sans"/>
              <a:cs typeface="Open Sans"/>
              <a:sym typeface="Open Sans"/>
            </a:endParaRPr>
          </a:p>
        </p:txBody>
      </p:sp>
      <p:pic>
        <p:nvPicPr>
          <p:cNvPr id="1953" name="Google Shape;1953;p335"/>
          <p:cNvPicPr preferRelativeResize="0"/>
          <p:nvPr/>
        </p:nvPicPr>
        <p:blipFill rotWithShape="1">
          <a:blip r:embed="rId3">
            <a:alphaModFix/>
          </a:blip>
          <a:srcRect/>
          <a:stretch/>
        </p:blipFill>
        <p:spPr>
          <a:xfrm>
            <a:off x="10369270" y="3600450"/>
            <a:ext cx="4876800" cy="3981450"/>
          </a:xfrm>
          <a:prstGeom prst="rect">
            <a:avLst/>
          </a:prstGeom>
          <a:noFill/>
          <a:ln>
            <a:noFill/>
          </a:ln>
        </p:spPr>
      </p:pic>
      <p:sp>
        <p:nvSpPr>
          <p:cNvPr id="1954" name="Google Shape;1954;p335"/>
          <p:cNvSpPr/>
          <p:nvPr/>
        </p:nvSpPr>
        <p:spPr>
          <a:xfrm>
            <a:off x="6705601" y="816352"/>
            <a:ext cx="285956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5" name="Google Shape;1955;p335"/>
          <p:cNvSpPr/>
          <p:nvPr/>
        </p:nvSpPr>
        <p:spPr>
          <a:xfrm>
            <a:off x="1747321" y="3263362"/>
            <a:ext cx="7500587" cy="4177098"/>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1956" name="Google Shape;1956;p335"/>
          <p:cNvSpPr txBox="1"/>
          <p:nvPr/>
        </p:nvSpPr>
        <p:spPr>
          <a:xfrm>
            <a:off x="2134269" y="1302456"/>
            <a:ext cx="1191267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risk register is a centralized repository that records identified risks, their characteristics, and their management plans. Key aspects of a risk register include:</a:t>
            </a:r>
            <a:endParaRPr sz="2200" b="0" i="0" u="none" strike="noStrike" cap="none">
              <a:solidFill>
                <a:srgbClr val="3F3F3F"/>
              </a:solidFill>
              <a:latin typeface="Open Sans"/>
              <a:ea typeface="Open Sans"/>
              <a:cs typeface="Open Sans"/>
              <a:sym typeface="Open Sans"/>
            </a:endParaRPr>
          </a:p>
        </p:txBody>
      </p:sp>
      <p:sp>
        <p:nvSpPr>
          <p:cNvPr id="1957" name="Google Shape;1957;p335"/>
          <p:cNvSpPr txBox="1"/>
          <p:nvPr/>
        </p:nvSpPr>
        <p:spPr>
          <a:xfrm>
            <a:off x="1845188" y="3391743"/>
            <a:ext cx="7402719" cy="317980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Centralized documentation: Provides a detailed log of risks identified during a risk assessment</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Structured risk management: Offers a way to track and evaluate risks over time</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Inclusion of Key Risk Indicators (KRIs): Identifies risk owners and specifies the risk threshold</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Effective monitoring and management: Helps organizations monitor and manage risks effectively</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336"/>
          <p:cNvSpPr/>
          <p:nvPr/>
        </p:nvSpPr>
        <p:spPr>
          <a:xfrm>
            <a:off x="440082" y="2118071"/>
            <a:ext cx="5577435" cy="5673834"/>
          </a:xfrm>
          <a:prstGeom prst="hexagon">
            <a:avLst>
              <a:gd name="adj" fmla="val 25000"/>
              <a:gd name="vf" fmla="val 115470"/>
            </a:avLst>
          </a:prstGeom>
          <a:solidFill>
            <a:srgbClr val="CFE2F3"/>
          </a:solidFill>
          <a:ln w="1524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1" indent="0" algn="ctr" rtl="0">
              <a:lnSpc>
                <a:spcPct val="115000"/>
              </a:lnSpc>
              <a:spcBef>
                <a:spcPts val="1000"/>
              </a:spcBef>
              <a:spcAft>
                <a:spcPts val="0"/>
              </a:spcAft>
              <a:buNone/>
            </a:pPr>
            <a:r>
              <a:rPr lang="en-US" sz="2200" b="0" i="0" u="none" strike="noStrike" cap="none">
                <a:solidFill>
                  <a:srgbClr val="404040"/>
                </a:solidFill>
                <a:latin typeface="Open Sans"/>
                <a:ea typeface="Open Sans"/>
                <a:cs typeface="Open Sans"/>
                <a:sym typeface="Open Sans"/>
              </a:rPr>
              <a:t>The risk ID is a unique identifier for each risk, making it easier to track and manage. It is usually a numeric or alphanumeric code. Assigning a unique ID to each risk ensures that no ambiguity exists when discussing or monitoring it.</a:t>
            </a:r>
            <a:endParaRPr/>
          </a:p>
        </p:txBody>
      </p:sp>
      <p:sp>
        <p:nvSpPr>
          <p:cNvPr id="1963" name="Google Shape;1963;p336"/>
          <p:cNvSpPr/>
          <p:nvPr/>
        </p:nvSpPr>
        <p:spPr>
          <a:xfrm>
            <a:off x="5883160" y="2118071"/>
            <a:ext cx="5187410" cy="5673834"/>
          </a:xfrm>
          <a:prstGeom prst="hexagon">
            <a:avLst>
              <a:gd name="adj" fmla="val 25000"/>
              <a:gd name="vf" fmla="val 115470"/>
            </a:avLst>
          </a:prstGeom>
          <a:solidFill>
            <a:srgbClr val="FFF2CC"/>
          </a:solidFill>
          <a:ln w="1524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 The description provides a brief but clear explanation of the risk, outlining what it is and why it is a concern. A well-articulated description ensures that everyone in the organization understands the nature of the risk, which is crucial for effective management and mitigation.</a:t>
            </a:r>
            <a:endParaRPr/>
          </a:p>
        </p:txBody>
      </p:sp>
      <p:sp>
        <p:nvSpPr>
          <p:cNvPr id="1964" name="Google Shape;1964;p33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Components of Risk Registers</a:t>
            </a:r>
            <a:endParaRPr/>
          </a:p>
        </p:txBody>
      </p:sp>
      <p:sp>
        <p:nvSpPr>
          <p:cNvPr id="1965" name="Google Shape;1965;p336"/>
          <p:cNvSpPr/>
          <p:nvPr/>
        </p:nvSpPr>
        <p:spPr>
          <a:xfrm>
            <a:off x="1574800" y="1473735"/>
            <a:ext cx="3248700" cy="5880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Risk ID</a:t>
            </a:r>
            <a:endParaRPr sz="2200" b="1" i="0" u="none" strike="noStrike" cap="none">
              <a:solidFill>
                <a:srgbClr val="3F3F3F"/>
              </a:solidFill>
              <a:latin typeface="Open Sans"/>
              <a:ea typeface="Open Sans"/>
              <a:cs typeface="Open Sans"/>
              <a:sym typeface="Open Sans"/>
            </a:endParaRPr>
          </a:p>
        </p:txBody>
      </p:sp>
      <p:sp>
        <p:nvSpPr>
          <p:cNvPr id="1966" name="Google Shape;1966;p336"/>
          <p:cNvSpPr/>
          <p:nvPr/>
        </p:nvSpPr>
        <p:spPr>
          <a:xfrm>
            <a:off x="6852515" y="1450418"/>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Description</a:t>
            </a:r>
            <a:endParaRPr sz="2200" b="1" i="0" u="none" strike="noStrike" cap="none">
              <a:solidFill>
                <a:srgbClr val="3F3F3F"/>
              </a:solidFill>
              <a:latin typeface="Open Sans"/>
              <a:ea typeface="Open Sans"/>
              <a:cs typeface="Open Sans"/>
              <a:sym typeface="Open Sans"/>
            </a:endParaRPr>
          </a:p>
        </p:txBody>
      </p:sp>
      <p:sp>
        <p:nvSpPr>
          <p:cNvPr id="1967" name="Google Shape;1967;p336"/>
          <p:cNvSpPr/>
          <p:nvPr/>
        </p:nvSpPr>
        <p:spPr>
          <a:xfrm>
            <a:off x="10877895" y="2118071"/>
            <a:ext cx="5187410" cy="5673834"/>
          </a:xfrm>
          <a:prstGeom prst="hexagon">
            <a:avLst>
              <a:gd name="adj" fmla="val 25000"/>
              <a:gd name="vf" fmla="val 115470"/>
            </a:avLst>
          </a:prstGeom>
          <a:solidFill>
            <a:srgbClr val="D9EAD3"/>
          </a:solidFill>
          <a:ln w="1524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The current status indicates whether the risk is above or below the defined threshold. This helps in monitoring the risk’s progression and impact over time.</a:t>
            </a:r>
            <a:endParaRPr/>
          </a:p>
        </p:txBody>
      </p:sp>
      <p:sp>
        <p:nvSpPr>
          <p:cNvPr id="1968" name="Google Shape;1968;p336"/>
          <p:cNvSpPr/>
          <p:nvPr/>
        </p:nvSpPr>
        <p:spPr>
          <a:xfrm>
            <a:off x="11639432" y="1402771"/>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Current status</a:t>
            </a:r>
            <a:endParaRPr sz="2200" b="1" i="0" u="none" strike="noStrike" cap="none">
              <a:solidFill>
                <a:srgbClr val="3F3F3F"/>
              </a:solidFill>
              <a:latin typeface="Open Sans"/>
              <a:ea typeface="Open Sans"/>
              <a:cs typeface="Open Sans"/>
              <a:sym typeface="Open Sans"/>
            </a:endParaRPr>
          </a:p>
        </p:txBody>
      </p:sp>
      <p:sp>
        <p:nvSpPr>
          <p:cNvPr id="1969" name="Google Shape;1969;p336"/>
          <p:cNvSpPr/>
          <p:nvPr/>
        </p:nvSpPr>
        <p:spPr>
          <a:xfrm>
            <a:off x="4851400" y="816352"/>
            <a:ext cx="6570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337"/>
          <p:cNvSpPr/>
          <p:nvPr/>
        </p:nvSpPr>
        <p:spPr>
          <a:xfrm>
            <a:off x="440082" y="2118071"/>
            <a:ext cx="5577435" cy="5673834"/>
          </a:xfrm>
          <a:prstGeom prst="hexagon">
            <a:avLst>
              <a:gd name="adj" fmla="val 25000"/>
              <a:gd name="vf" fmla="val 115470"/>
            </a:avLst>
          </a:prstGeom>
          <a:solidFill>
            <a:srgbClr val="CFE2F3"/>
          </a:solidFill>
          <a:ln w="1524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1" indent="0" algn="ctr" rtl="0">
              <a:lnSpc>
                <a:spcPct val="115000"/>
              </a:lnSpc>
              <a:spcBef>
                <a:spcPts val="1000"/>
              </a:spcBef>
              <a:spcAft>
                <a:spcPts val="0"/>
              </a:spcAft>
              <a:buNone/>
            </a:pPr>
            <a:r>
              <a:rPr lang="en-US" sz="2200" b="0" i="0" u="none" strike="noStrike" cap="none">
                <a:solidFill>
                  <a:srgbClr val="404040"/>
                </a:solidFill>
                <a:latin typeface="Open Sans"/>
                <a:ea typeface="Open Sans"/>
                <a:cs typeface="Open Sans"/>
                <a:sym typeface="Open Sans"/>
              </a:rPr>
              <a:t>KRIs are an essential element of a risk register. They serve as metrics that provide an early signal of increasing risk exposure in various areas of the organization. KRIs act as early indicators of risk and are instrumental in anticipating potential problems and allowing organizations to enact proactive measures to mitigate such risks.</a:t>
            </a:r>
            <a:endParaRPr/>
          </a:p>
        </p:txBody>
      </p:sp>
      <p:sp>
        <p:nvSpPr>
          <p:cNvPr id="1975" name="Google Shape;1975;p337"/>
          <p:cNvSpPr/>
          <p:nvPr/>
        </p:nvSpPr>
        <p:spPr>
          <a:xfrm>
            <a:off x="5883160" y="2118071"/>
            <a:ext cx="5187300" cy="5673900"/>
          </a:xfrm>
          <a:prstGeom prst="hexagon">
            <a:avLst>
              <a:gd name="adj" fmla="val 25000"/>
              <a:gd name="vf" fmla="val 115470"/>
            </a:avLst>
          </a:prstGeom>
          <a:solidFill>
            <a:srgbClr val="FFF2CC"/>
          </a:solidFill>
          <a:ln w="1524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 A risk owner is an individual or team assigned to risk management. The risk owner is responsible for implementing risk mitigation strategies and monitoring their effectiveness over time.</a:t>
            </a:r>
            <a:endParaRPr/>
          </a:p>
        </p:txBody>
      </p:sp>
      <p:sp>
        <p:nvSpPr>
          <p:cNvPr id="1976" name="Google Shape;1976;p33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Components of Risk Registers</a:t>
            </a:r>
            <a:endParaRPr/>
          </a:p>
        </p:txBody>
      </p:sp>
      <p:sp>
        <p:nvSpPr>
          <p:cNvPr id="1977" name="Google Shape;1977;p337"/>
          <p:cNvSpPr/>
          <p:nvPr/>
        </p:nvSpPr>
        <p:spPr>
          <a:xfrm>
            <a:off x="1574800" y="1473735"/>
            <a:ext cx="3248700" cy="5880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Key risk indicator</a:t>
            </a:r>
            <a:endParaRPr sz="2200" b="1" i="0" u="none" strike="noStrike" cap="none">
              <a:solidFill>
                <a:srgbClr val="3F3F3F"/>
              </a:solidFill>
              <a:latin typeface="Open Sans"/>
              <a:ea typeface="Open Sans"/>
              <a:cs typeface="Open Sans"/>
              <a:sym typeface="Open Sans"/>
            </a:endParaRPr>
          </a:p>
        </p:txBody>
      </p:sp>
      <p:sp>
        <p:nvSpPr>
          <p:cNvPr id="1978" name="Google Shape;1978;p337"/>
          <p:cNvSpPr/>
          <p:nvPr/>
        </p:nvSpPr>
        <p:spPr>
          <a:xfrm>
            <a:off x="6852515" y="1450418"/>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Risk owners</a:t>
            </a:r>
            <a:endParaRPr sz="2200" b="1" i="0" u="none" strike="noStrike" cap="none">
              <a:solidFill>
                <a:srgbClr val="3F3F3F"/>
              </a:solidFill>
              <a:latin typeface="Open Sans"/>
              <a:ea typeface="Open Sans"/>
              <a:cs typeface="Open Sans"/>
              <a:sym typeface="Open Sans"/>
            </a:endParaRPr>
          </a:p>
        </p:txBody>
      </p:sp>
      <p:sp>
        <p:nvSpPr>
          <p:cNvPr id="1979" name="Google Shape;1979;p337"/>
          <p:cNvSpPr/>
          <p:nvPr/>
        </p:nvSpPr>
        <p:spPr>
          <a:xfrm>
            <a:off x="10877895" y="2118071"/>
            <a:ext cx="5187300" cy="5673900"/>
          </a:xfrm>
          <a:prstGeom prst="hexagon">
            <a:avLst>
              <a:gd name="adj" fmla="val 25000"/>
              <a:gd name="vf" fmla="val 115470"/>
            </a:avLst>
          </a:prstGeom>
          <a:solidFill>
            <a:srgbClr val="D9EAD3"/>
          </a:solidFill>
          <a:ln w="1524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The risk threshold is the level of risk that an organization is willing to accept before action is required. Setting a risk threshold helps automate the risk response process. If a risk crosses this threshold, it triggers a predefined action or escalation, ensuring timely intervention.</a:t>
            </a:r>
            <a:endParaRPr/>
          </a:p>
        </p:txBody>
      </p:sp>
      <p:sp>
        <p:nvSpPr>
          <p:cNvPr id="1980" name="Google Shape;1980;p337"/>
          <p:cNvSpPr/>
          <p:nvPr/>
        </p:nvSpPr>
        <p:spPr>
          <a:xfrm>
            <a:off x="11639432" y="1402771"/>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Risk threshold</a:t>
            </a:r>
            <a:endParaRPr sz="2200" b="1" i="0" u="none" strike="noStrike" cap="none">
              <a:solidFill>
                <a:srgbClr val="3F3F3F"/>
              </a:solidFill>
              <a:latin typeface="Open Sans"/>
              <a:ea typeface="Open Sans"/>
              <a:cs typeface="Open Sans"/>
              <a:sym typeface="Open Sans"/>
            </a:endParaRPr>
          </a:p>
        </p:txBody>
      </p:sp>
      <p:sp>
        <p:nvSpPr>
          <p:cNvPr id="1981" name="Google Shape;1981;p337"/>
          <p:cNvSpPr/>
          <p:nvPr/>
        </p:nvSpPr>
        <p:spPr>
          <a:xfrm>
            <a:off x="4851400" y="816352"/>
            <a:ext cx="6570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grpSp>
        <p:nvGrpSpPr>
          <p:cNvPr id="2199" name="Google Shape;2199;p85"/>
          <p:cNvGrpSpPr/>
          <p:nvPr/>
        </p:nvGrpSpPr>
        <p:grpSpPr>
          <a:xfrm>
            <a:off x="892984" y="2167890"/>
            <a:ext cx="15392399" cy="6600085"/>
            <a:chOff x="438150" y="2167890"/>
            <a:chExt cx="15392399" cy="6600085"/>
          </a:xfrm>
        </p:grpSpPr>
        <p:sp>
          <p:nvSpPr>
            <p:cNvPr id="2200" name="Google Shape;2200;p85"/>
            <p:cNvSpPr/>
            <p:nvPr/>
          </p:nvSpPr>
          <p:spPr>
            <a:xfrm>
              <a:off x="438150" y="2167890"/>
              <a:ext cx="15392399" cy="660008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1" name="Google Shape;2201;p85"/>
            <p:cNvGrpSpPr/>
            <p:nvPr/>
          </p:nvGrpSpPr>
          <p:grpSpPr>
            <a:xfrm>
              <a:off x="7121912" y="2352669"/>
              <a:ext cx="7285776" cy="1213434"/>
              <a:chOff x="6779012" y="2013579"/>
              <a:chExt cx="7285776" cy="1213434"/>
            </a:xfrm>
          </p:grpSpPr>
          <p:sp>
            <p:nvSpPr>
              <p:cNvPr id="2202" name="Google Shape;2202;p85"/>
              <p:cNvSpPr/>
              <p:nvPr/>
            </p:nvSpPr>
            <p:spPr>
              <a:xfrm rot="5400000">
                <a:off x="9815183" y="-1022592"/>
                <a:ext cx="1213434" cy="7285776"/>
              </a:xfrm>
              <a:prstGeom prst="round2SameRect">
                <a:avLst>
                  <a:gd name="adj1" fmla="val 9437"/>
                  <a:gd name="adj2" fmla="val 0"/>
                </a:avLst>
              </a:prstGeom>
              <a:solidFill>
                <a:srgbClr val="FFFFFF"/>
              </a:solidFill>
              <a:ln w="12700" cap="flat" cmpd="sng">
                <a:solidFill>
                  <a:srgbClr val="D080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1" i="0" u="none" strike="noStrike" cap="none">
                  <a:solidFill>
                    <a:srgbClr val="FFFFFF"/>
                  </a:solidFill>
                  <a:latin typeface="Open Sans"/>
                  <a:ea typeface="Open Sans"/>
                  <a:cs typeface="Open Sans"/>
                  <a:sym typeface="Open Sans"/>
                </a:endParaRPr>
              </a:p>
            </p:txBody>
          </p:sp>
          <p:sp>
            <p:nvSpPr>
              <p:cNvPr id="2203" name="Google Shape;2203;p85"/>
              <p:cNvSpPr txBox="1"/>
              <p:nvPr/>
            </p:nvSpPr>
            <p:spPr>
              <a:xfrm>
                <a:off x="7168340" y="2251103"/>
                <a:ext cx="658576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It focuses on issues relevant to every aspect of the organization.</a:t>
                </a:r>
                <a:endParaRPr sz="2200" b="0" i="0" u="none" strike="noStrike" cap="none" dirty="0">
                  <a:solidFill>
                    <a:srgbClr val="000000"/>
                  </a:solidFill>
                  <a:latin typeface="Open Sans"/>
                  <a:ea typeface="Open Sans"/>
                  <a:cs typeface="Open Sans"/>
                  <a:sym typeface="Open Sans"/>
                </a:endParaRPr>
              </a:p>
            </p:txBody>
          </p:sp>
        </p:grpSp>
        <p:grpSp>
          <p:nvGrpSpPr>
            <p:cNvPr id="2204" name="Google Shape;2204;p85"/>
            <p:cNvGrpSpPr/>
            <p:nvPr/>
          </p:nvGrpSpPr>
          <p:grpSpPr>
            <a:xfrm>
              <a:off x="7116723" y="4646778"/>
              <a:ext cx="7285774" cy="1094761"/>
              <a:chOff x="6773823" y="4367322"/>
              <a:chExt cx="7285774" cy="1094761"/>
            </a:xfrm>
          </p:grpSpPr>
          <p:sp>
            <p:nvSpPr>
              <p:cNvPr id="2205" name="Google Shape;2205;p85"/>
              <p:cNvSpPr/>
              <p:nvPr/>
            </p:nvSpPr>
            <p:spPr>
              <a:xfrm rot="5400000">
                <a:off x="9869329" y="1271816"/>
                <a:ext cx="1094761" cy="7285773"/>
              </a:xfrm>
              <a:prstGeom prst="round2SameRect">
                <a:avLst>
                  <a:gd name="adj1" fmla="val 10749"/>
                  <a:gd name="adj2" fmla="val 0"/>
                </a:avLst>
              </a:prstGeom>
              <a:solidFill>
                <a:srgbClr val="FFFFFF"/>
              </a:solidFill>
              <a:ln w="12700" cap="flat" cmpd="sng">
                <a:solidFill>
                  <a:srgbClr val="81A6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1" i="0" u="none" strike="noStrike" cap="none">
                  <a:solidFill>
                    <a:srgbClr val="FFFFFF"/>
                  </a:solidFill>
                  <a:latin typeface="Open Sans"/>
                  <a:ea typeface="Open Sans"/>
                  <a:cs typeface="Open Sans"/>
                  <a:sym typeface="Open Sans"/>
                </a:endParaRPr>
              </a:p>
            </p:txBody>
          </p:sp>
          <p:sp>
            <p:nvSpPr>
              <p:cNvPr id="2206" name="Google Shape;2206;p85"/>
              <p:cNvSpPr txBox="1"/>
              <p:nvPr/>
            </p:nvSpPr>
            <p:spPr>
              <a:xfrm>
                <a:off x="7107931" y="4555476"/>
                <a:ext cx="695166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It focuses on a specific service, department, or function that is distinct from the organization.</a:t>
                </a:r>
                <a:endParaRPr sz="2200" b="0" i="0" u="none" strike="noStrike" cap="none" dirty="0">
                  <a:solidFill>
                    <a:srgbClr val="000000"/>
                  </a:solidFill>
                  <a:latin typeface="Open Sans"/>
                  <a:ea typeface="Open Sans"/>
                  <a:cs typeface="Open Sans"/>
                  <a:sym typeface="Open Sans"/>
                </a:endParaRPr>
              </a:p>
            </p:txBody>
          </p:sp>
        </p:grpSp>
        <p:grpSp>
          <p:nvGrpSpPr>
            <p:cNvPr id="2207" name="Google Shape;2207;p85"/>
            <p:cNvGrpSpPr/>
            <p:nvPr/>
          </p:nvGrpSpPr>
          <p:grpSpPr>
            <a:xfrm>
              <a:off x="7124869" y="6886493"/>
              <a:ext cx="7277627" cy="1090257"/>
              <a:chOff x="6781969" y="6547403"/>
              <a:chExt cx="7277627" cy="1090257"/>
            </a:xfrm>
          </p:grpSpPr>
          <p:sp>
            <p:nvSpPr>
              <p:cNvPr id="2208" name="Google Shape;2208;p85"/>
              <p:cNvSpPr/>
              <p:nvPr/>
            </p:nvSpPr>
            <p:spPr>
              <a:xfrm rot="5400000">
                <a:off x="9875654" y="3453718"/>
                <a:ext cx="1090257" cy="7277627"/>
              </a:xfrm>
              <a:prstGeom prst="round2SameRect">
                <a:avLst>
                  <a:gd name="adj1" fmla="val 11318"/>
                  <a:gd name="adj2" fmla="val 0"/>
                </a:avLst>
              </a:prstGeom>
              <a:solidFill>
                <a:srgbClr val="FFFFFF"/>
              </a:solidFill>
              <a:ln w="12700" cap="flat" cmpd="sng">
                <a:solidFill>
                  <a:srgbClr val="49BBC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1" i="0" u="none" strike="noStrike" cap="none">
                  <a:solidFill>
                    <a:srgbClr val="FFFFFF"/>
                  </a:solidFill>
                  <a:latin typeface="Open Sans"/>
                  <a:ea typeface="Open Sans"/>
                  <a:cs typeface="Open Sans"/>
                  <a:sym typeface="Open Sans"/>
                </a:endParaRPr>
              </a:p>
            </p:txBody>
          </p:sp>
          <p:sp>
            <p:nvSpPr>
              <p:cNvPr id="2209" name="Google Shape;2209;p85"/>
              <p:cNvSpPr txBox="1"/>
              <p:nvPr/>
            </p:nvSpPr>
            <p:spPr>
              <a:xfrm>
                <a:off x="7107931" y="6892898"/>
                <a:ext cx="664617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dirty="0">
                    <a:solidFill>
                      <a:srgbClr val="3F3F3F"/>
                    </a:solidFill>
                    <a:latin typeface="Open Sans"/>
                    <a:ea typeface="Open Sans"/>
                    <a:cs typeface="Open Sans"/>
                    <a:sym typeface="Open Sans"/>
                  </a:rPr>
                  <a:t>It focuses on individual systems.</a:t>
                </a:r>
                <a:endParaRPr sz="2200" b="0" i="0" u="none" strike="noStrike" cap="none" dirty="0">
                  <a:solidFill>
                    <a:srgbClr val="000000"/>
                  </a:solidFill>
                  <a:latin typeface="Open Sans"/>
                  <a:ea typeface="Open Sans"/>
                  <a:cs typeface="Open Sans"/>
                  <a:sym typeface="Open Sans"/>
                </a:endParaRPr>
              </a:p>
            </p:txBody>
          </p:sp>
        </p:grpSp>
        <p:grpSp>
          <p:nvGrpSpPr>
            <p:cNvPr id="2210" name="Google Shape;2210;p85"/>
            <p:cNvGrpSpPr/>
            <p:nvPr/>
          </p:nvGrpSpPr>
          <p:grpSpPr>
            <a:xfrm>
              <a:off x="2223847" y="2344710"/>
              <a:ext cx="5148183" cy="1310861"/>
              <a:chOff x="1880947" y="1853220"/>
              <a:chExt cx="5148183" cy="1310861"/>
            </a:xfrm>
          </p:grpSpPr>
          <p:cxnSp>
            <p:nvCxnSpPr>
              <p:cNvPr id="2211" name="Google Shape;2211;p85"/>
              <p:cNvCxnSpPr/>
              <p:nvPr/>
            </p:nvCxnSpPr>
            <p:spPr>
              <a:xfrm>
                <a:off x="1880947" y="2403092"/>
                <a:ext cx="0" cy="760989"/>
              </a:xfrm>
              <a:prstGeom prst="straightConnector1">
                <a:avLst/>
              </a:prstGeom>
              <a:noFill/>
              <a:ln w="38100" cap="flat" cmpd="sng">
                <a:solidFill>
                  <a:schemeClr val="tx1">
                    <a:lumMod val="50000"/>
                    <a:lumOff val="50000"/>
                  </a:schemeClr>
                </a:solidFill>
                <a:prstDash val="solid"/>
                <a:miter lim="800000"/>
                <a:headEnd type="none" w="sm" len="sm"/>
                <a:tailEnd type="none" w="sm" len="sm"/>
              </a:ln>
            </p:spPr>
          </p:cxnSp>
          <p:grpSp>
            <p:nvGrpSpPr>
              <p:cNvPr id="2212" name="Google Shape;2212;p85"/>
              <p:cNvGrpSpPr/>
              <p:nvPr/>
            </p:nvGrpSpPr>
            <p:grpSpPr>
              <a:xfrm>
                <a:off x="3803057" y="1853220"/>
                <a:ext cx="3226073" cy="1226252"/>
                <a:chOff x="3393463" y="1259129"/>
                <a:chExt cx="3226073" cy="2172379"/>
              </a:xfrm>
            </p:grpSpPr>
            <p:sp>
              <p:nvSpPr>
                <p:cNvPr id="2213" name="Google Shape;2213;p85"/>
                <p:cNvSpPr/>
                <p:nvPr/>
              </p:nvSpPr>
              <p:spPr>
                <a:xfrm rot="-5400000">
                  <a:off x="3798247" y="854345"/>
                  <a:ext cx="2172379" cy="2981948"/>
                </a:xfrm>
                <a:prstGeom prst="round2SameRect">
                  <a:avLst>
                    <a:gd name="adj1" fmla="val 9636"/>
                    <a:gd name="adj2" fmla="val 0"/>
                  </a:avLst>
                </a:prstGeom>
                <a:solidFill>
                  <a:srgbClr val="D06E4E"/>
                </a:solidFill>
                <a:ln w="12700" cap="flat" cmpd="sng">
                  <a:solidFill>
                    <a:srgbClr val="FF85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FFFFFF"/>
                    </a:solidFill>
                    <a:latin typeface="Open Sans"/>
                    <a:ea typeface="Open Sans"/>
                    <a:cs typeface="Open Sans"/>
                    <a:sym typeface="Open Sans"/>
                  </a:endParaRPr>
                </a:p>
              </p:txBody>
            </p:sp>
            <p:sp>
              <p:nvSpPr>
                <p:cNvPr id="2214" name="Google Shape;2214;p85"/>
                <p:cNvSpPr/>
                <p:nvPr/>
              </p:nvSpPr>
              <p:spPr>
                <a:xfrm rot="5400000">
                  <a:off x="6257404" y="2218499"/>
                  <a:ext cx="470624" cy="253641"/>
                </a:xfrm>
                <a:prstGeom prst="triangle">
                  <a:avLst>
                    <a:gd name="adj" fmla="val 50000"/>
                  </a:avLst>
                </a:prstGeom>
                <a:solidFill>
                  <a:srgbClr val="D06E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215" name="Google Shape;2215;p85"/>
                <p:cNvSpPr txBox="1"/>
                <p:nvPr/>
              </p:nvSpPr>
              <p:spPr>
                <a:xfrm>
                  <a:off x="3476590" y="1658690"/>
                  <a:ext cx="2817813" cy="13631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200"/>
                    <a:buFont typeface="Arial"/>
                    <a:buNone/>
                  </a:pPr>
                  <a:r>
                    <a:rPr lang="en-US" sz="2200" b="1" i="0" u="none" strike="noStrike" cap="none" dirty="0">
                      <a:solidFill>
                        <a:schemeClr val="lt1"/>
                      </a:solidFill>
                      <a:latin typeface="Open Sans"/>
                      <a:ea typeface="Open Sans"/>
                      <a:cs typeface="Open Sans"/>
                      <a:sym typeface="Open Sans"/>
                    </a:rPr>
                    <a:t>Organizational security policy</a:t>
                  </a:r>
                  <a:endParaRPr sz="2200" b="0" i="0" u="none" strike="noStrike" cap="none" dirty="0">
                    <a:solidFill>
                      <a:schemeClr val="lt1"/>
                    </a:solidFill>
                    <a:latin typeface="Open Sans"/>
                    <a:ea typeface="Open Sans"/>
                    <a:cs typeface="Open Sans"/>
                    <a:sym typeface="Open Sans"/>
                  </a:endParaRPr>
                </a:p>
              </p:txBody>
            </p:sp>
          </p:grpSp>
          <p:cxnSp>
            <p:nvCxnSpPr>
              <p:cNvPr id="2216" name="Google Shape;2216;p85"/>
              <p:cNvCxnSpPr/>
              <p:nvPr/>
            </p:nvCxnSpPr>
            <p:spPr>
              <a:xfrm>
                <a:off x="1880947" y="2422971"/>
                <a:ext cx="1932048" cy="0"/>
              </a:xfrm>
              <a:prstGeom prst="straightConnector1">
                <a:avLst/>
              </a:prstGeom>
              <a:noFill/>
              <a:ln w="38100" cap="flat" cmpd="sng">
                <a:solidFill>
                  <a:schemeClr val="tx1">
                    <a:lumMod val="50000"/>
                    <a:lumOff val="50000"/>
                  </a:schemeClr>
                </a:solidFill>
                <a:prstDash val="solid"/>
                <a:miter lim="800000"/>
                <a:headEnd type="none" w="sm" len="sm"/>
                <a:tailEnd type="triangle" w="med" len="med"/>
              </a:ln>
            </p:spPr>
          </p:cxnSp>
        </p:grpSp>
        <p:grpSp>
          <p:nvGrpSpPr>
            <p:cNvPr id="2217" name="Google Shape;2217;p85"/>
            <p:cNvGrpSpPr/>
            <p:nvPr/>
          </p:nvGrpSpPr>
          <p:grpSpPr>
            <a:xfrm>
              <a:off x="3704871" y="4645755"/>
              <a:ext cx="3679177" cy="1093979"/>
              <a:chOff x="3361971" y="4154265"/>
              <a:chExt cx="3679177" cy="1093979"/>
            </a:xfrm>
          </p:grpSpPr>
          <p:grpSp>
            <p:nvGrpSpPr>
              <p:cNvPr id="2218" name="Google Shape;2218;p85"/>
              <p:cNvGrpSpPr/>
              <p:nvPr/>
            </p:nvGrpSpPr>
            <p:grpSpPr>
              <a:xfrm>
                <a:off x="3803057" y="4154265"/>
                <a:ext cx="3238091" cy="1093979"/>
                <a:chOff x="3393462" y="4028839"/>
                <a:chExt cx="3238091" cy="1938053"/>
              </a:xfrm>
            </p:grpSpPr>
            <p:sp>
              <p:nvSpPr>
                <p:cNvPr id="2219" name="Google Shape;2219;p85"/>
                <p:cNvSpPr/>
                <p:nvPr/>
              </p:nvSpPr>
              <p:spPr>
                <a:xfrm rot="-5400000">
                  <a:off x="3915404" y="3506897"/>
                  <a:ext cx="1938053" cy="2981937"/>
                </a:xfrm>
                <a:prstGeom prst="round2SameRect">
                  <a:avLst>
                    <a:gd name="adj1" fmla="val 11549"/>
                    <a:gd name="adj2" fmla="val 0"/>
                  </a:avLst>
                </a:prstGeom>
                <a:solidFill>
                  <a:srgbClr val="6B9973"/>
                </a:solidFill>
                <a:ln w="12700" cap="flat" cmpd="sng">
                  <a:solidFill>
                    <a:srgbClr val="81A6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2220" name="Google Shape;2220;p85"/>
                <p:cNvSpPr/>
                <p:nvPr/>
              </p:nvSpPr>
              <p:spPr>
                <a:xfrm rot="5400000">
                  <a:off x="6269421" y="4871045"/>
                  <a:ext cx="470624" cy="253641"/>
                </a:xfrm>
                <a:prstGeom prst="triangle">
                  <a:avLst>
                    <a:gd name="adj" fmla="val 50000"/>
                  </a:avLst>
                </a:prstGeom>
                <a:solidFill>
                  <a:srgbClr val="6B99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221" name="Google Shape;2221;p85"/>
                <p:cNvSpPr txBox="1"/>
                <p:nvPr/>
              </p:nvSpPr>
              <p:spPr>
                <a:xfrm>
                  <a:off x="3604220" y="4336019"/>
                  <a:ext cx="2561648" cy="13631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200"/>
                    <a:buFont typeface="Arial"/>
                    <a:buNone/>
                  </a:pPr>
                  <a:r>
                    <a:rPr lang="en-US" sz="2200" b="1" i="0" u="none" strike="noStrike" cap="none" dirty="0">
                      <a:solidFill>
                        <a:schemeClr val="lt1"/>
                      </a:solidFill>
                      <a:latin typeface="Open Sans"/>
                      <a:ea typeface="Open Sans"/>
                      <a:cs typeface="Open Sans"/>
                      <a:sym typeface="Open Sans"/>
                    </a:rPr>
                    <a:t>Issue-specific policy</a:t>
                  </a:r>
                  <a:endParaRPr sz="2200" b="0" i="0" u="none" strike="noStrike" cap="none" dirty="0">
                    <a:solidFill>
                      <a:schemeClr val="lt1"/>
                    </a:solidFill>
                    <a:latin typeface="Open Sans"/>
                    <a:ea typeface="Open Sans"/>
                    <a:cs typeface="Open Sans"/>
                    <a:sym typeface="Open Sans"/>
                  </a:endParaRPr>
                </a:p>
              </p:txBody>
            </p:sp>
          </p:grpSp>
          <p:cxnSp>
            <p:nvCxnSpPr>
              <p:cNvPr id="2222" name="Google Shape;2222;p85"/>
              <p:cNvCxnSpPr/>
              <p:nvPr/>
            </p:nvCxnSpPr>
            <p:spPr>
              <a:xfrm>
                <a:off x="3361971" y="4697854"/>
                <a:ext cx="484458" cy="0"/>
              </a:xfrm>
              <a:prstGeom prst="straightConnector1">
                <a:avLst/>
              </a:prstGeom>
              <a:noFill/>
              <a:ln w="38100" cap="flat" cmpd="sng">
                <a:solidFill>
                  <a:schemeClr val="tx1">
                    <a:lumMod val="50000"/>
                    <a:lumOff val="50000"/>
                  </a:schemeClr>
                </a:solidFill>
                <a:prstDash val="solid"/>
                <a:miter lim="800000"/>
                <a:headEnd type="none" w="sm" len="sm"/>
                <a:tailEnd type="triangle" w="med" len="med"/>
              </a:ln>
            </p:spPr>
          </p:cxnSp>
        </p:grpSp>
        <p:grpSp>
          <p:nvGrpSpPr>
            <p:cNvPr id="2223" name="Google Shape;2223;p85"/>
            <p:cNvGrpSpPr/>
            <p:nvPr/>
          </p:nvGrpSpPr>
          <p:grpSpPr>
            <a:xfrm>
              <a:off x="2213908" y="6677109"/>
              <a:ext cx="5180403" cy="1299639"/>
              <a:chOff x="1871008" y="6185619"/>
              <a:chExt cx="5180403" cy="1299639"/>
            </a:xfrm>
          </p:grpSpPr>
          <p:grpSp>
            <p:nvGrpSpPr>
              <p:cNvPr id="2224" name="Google Shape;2224;p85"/>
              <p:cNvGrpSpPr/>
              <p:nvPr/>
            </p:nvGrpSpPr>
            <p:grpSpPr>
              <a:xfrm>
                <a:off x="3803056" y="6391279"/>
                <a:ext cx="3248355" cy="1093979"/>
                <a:chOff x="3393461" y="6347275"/>
                <a:chExt cx="3248355" cy="1938053"/>
              </a:xfrm>
            </p:grpSpPr>
            <p:sp>
              <p:nvSpPr>
                <p:cNvPr id="2225" name="Google Shape;2225;p85"/>
                <p:cNvSpPr/>
                <p:nvPr/>
              </p:nvSpPr>
              <p:spPr>
                <a:xfrm rot="-5400000">
                  <a:off x="3915398" y="5825339"/>
                  <a:ext cx="1938053" cy="2981926"/>
                </a:xfrm>
                <a:prstGeom prst="round2SameRect">
                  <a:avLst>
                    <a:gd name="adj1" fmla="val 11549"/>
                    <a:gd name="adj2" fmla="val 0"/>
                  </a:avLst>
                </a:prstGeom>
                <a:solidFill>
                  <a:srgbClr val="25ADC1"/>
                </a:solidFill>
                <a:ln w="12700" cap="flat" cmpd="sng">
                  <a:solidFill>
                    <a:srgbClr val="41A0C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Open Sans"/>
                    <a:ea typeface="Open Sans"/>
                    <a:cs typeface="Open Sans"/>
                    <a:sym typeface="Open Sans"/>
                  </a:endParaRPr>
                </a:p>
              </p:txBody>
            </p:sp>
            <p:sp>
              <p:nvSpPr>
                <p:cNvPr id="2226" name="Google Shape;2226;p85"/>
                <p:cNvSpPr/>
                <p:nvPr/>
              </p:nvSpPr>
              <p:spPr>
                <a:xfrm rot="5400000">
                  <a:off x="6279684" y="7176704"/>
                  <a:ext cx="470624" cy="253641"/>
                </a:xfrm>
                <a:prstGeom prst="triangle">
                  <a:avLst>
                    <a:gd name="adj" fmla="val 50000"/>
                  </a:avLst>
                </a:prstGeom>
                <a:solidFill>
                  <a:srgbClr val="25ADC1"/>
                </a:solidFill>
                <a:ln w="12700" cap="flat" cmpd="sng">
                  <a:solidFill>
                    <a:srgbClr val="49BBC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Calibri"/>
                    <a:ea typeface="Calibri"/>
                    <a:cs typeface="Calibri"/>
                    <a:sym typeface="Calibri"/>
                  </a:endParaRPr>
                </a:p>
              </p:txBody>
            </p:sp>
            <p:sp>
              <p:nvSpPr>
                <p:cNvPr id="2227" name="Google Shape;2227;p85"/>
                <p:cNvSpPr txBox="1"/>
                <p:nvPr/>
              </p:nvSpPr>
              <p:spPr>
                <a:xfrm>
                  <a:off x="3604209" y="6725490"/>
                  <a:ext cx="2561648" cy="13631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200"/>
                    <a:buFont typeface="Arial"/>
                    <a:buNone/>
                  </a:pPr>
                  <a:r>
                    <a:rPr lang="en-US" sz="2200" b="1" i="0" u="none" strike="noStrike" cap="none" dirty="0">
                      <a:solidFill>
                        <a:schemeClr val="lt1"/>
                      </a:solidFill>
                      <a:latin typeface="Open Sans"/>
                      <a:ea typeface="Open Sans"/>
                      <a:cs typeface="Open Sans"/>
                      <a:sym typeface="Open Sans"/>
                    </a:rPr>
                    <a:t>System-specific policy</a:t>
                  </a:r>
                  <a:endParaRPr sz="2200" b="0" i="0" u="none" strike="noStrike" cap="none" dirty="0">
                    <a:solidFill>
                      <a:schemeClr val="lt1"/>
                    </a:solidFill>
                    <a:latin typeface="Open Sans"/>
                    <a:ea typeface="Open Sans"/>
                    <a:cs typeface="Open Sans"/>
                    <a:sym typeface="Open Sans"/>
                  </a:endParaRPr>
                </a:p>
              </p:txBody>
            </p:sp>
          </p:grpSp>
          <p:cxnSp>
            <p:nvCxnSpPr>
              <p:cNvPr id="2228" name="Google Shape;2228;p85"/>
              <p:cNvCxnSpPr/>
              <p:nvPr/>
            </p:nvCxnSpPr>
            <p:spPr>
              <a:xfrm>
                <a:off x="1871008" y="6185619"/>
                <a:ext cx="0" cy="760989"/>
              </a:xfrm>
              <a:prstGeom prst="straightConnector1">
                <a:avLst/>
              </a:prstGeom>
              <a:noFill/>
              <a:ln w="38100" cap="flat" cmpd="sng">
                <a:solidFill>
                  <a:schemeClr val="tx1">
                    <a:lumMod val="50000"/>
                    <a:lumOff val="50000"/>
                  </a:schemeClr>
                </a:solidFill>
                <a:prstDash val="solid"/>
                <a:miter lim="800000"/>
                <a:headEnd type="none" w="sm" len="sm"/>
                <a:tailEnd type="none" w="sm" len="sm"/>
              </a:ln>
            </p:spPr>
          </p:cxnSp>
          <p:cxnSp>
            <p:nvCxnSpPr>
              <p:cNvPr id="2229" name="Google Shape;2229;p85"/>
              <p:cNvCxnSpPr/>
              <p:nvPr/>
            </p:nvCxnSpPr>
            <p:spPr>
              <a:xfrm>
                <a:off x="1871008" y="6931056"/>
                <a:ext cx="1932048" cy="0"/>
              </a:xfrm>
              <a:prstGeom prst="straightConnector1">
                <a:avLst/>
              </a:prstGeom>
              <a:noFill/>
              <a:ln w="38100" cap="flat" cmpd="sng">
                <a:solidFill>
                  <a:schemeClr val="tx1">
                    <a:lumMod val="50000"/>
                    <a:lumOff val="50000"/>
                  </a:schemeClr>
                </a:solidFill>
                <a:prstDash val="solid"/>
                <a:miter lim="800000"/>
                <a:headEnd type="none" w="sm" len="sm"/>
                <a:tailEnd type="triangle" w="med" len="med"/>
              </a:ln>
            </p:spPr>
          </p:cxnSp>
        </p:grpSp>
        <p:grpSp>
          <p:nvGrpSpPr>
            <p:cNvPr id="2230" name="Google Shape;2230;p85"/>
            <p:cNvGrpSpPr/>
            <p:nvPr/>
          </p:nvGrpSpPr>
          <p:grpSpPr>
            <a:xfrm>
              <a:off x="1077438" y="4052046"/>
              <a:ext cx="2272940" cy="2272940"/>
              <a:chOff x="1077438" y="3541506"/>
              <a:chExt cx="2272940" cy="2272940"/>
            </a:xfrm>
          </p:grpSpPr>
          <p:sp>
            <p:nvSpPr>
              <p:cNvPr id="2232" name="Google Shape;2232;p85"/>
              <p:cNvSpPr/>
              <p:nvPr/>
            </p:nvSpPr>
            <p:spPr>
              <a:xfrm rot="18900000">
                <a:off x="1077438" y="3541506"/>
                <a:ext cx="2272940" cy="2272940"/>
              </a:xfrm>
              <a:prstGeom prst="roundRect">
                <a:avLst>
                  <a:gd name="adj" fmla="val 8797"/>
                </a:avLst>
              </a:prstGeom>
              <a:solidFill>
                <a:schemeClr val="lt1"/>
              </a:solidFill>
              <a:ln w="28575" cap="flat" cmpd="sng">
                <a:solidFill>
                  <a:schemeClr val="tx1">
                    <a:lumMod val="50000"/>
                    <a:lumOff val="5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234" name="Google Shape;2234;p85"/>
              <p:cNvPicPr preferRelativeResize="0"/>
              <p:nvPr/>
            </p:nvPicPr>
            <p:blipFill rotWithShape="1">
              <a:blip r:embed="rId3">
                <a:alphaModFix/>
              </a:blip>
              <a:srcRect/>
              <a:stretch/>
            </p:blipFill>
            <p:spPr>
              <a:xfrm>
                <a:off x="1523508" y="3880787"/>
                <a:ext cx="1456276" cy="1594878"/>
              </a:xfrm>
              <a:prstGeom prst="rect">
                <a:avLst/>
              </a:prstGeom>
              <a:noFill/>
              <a:ln>
                <a:noFill/>
              </a:ln>
            </p:spPr>
          </p:pic>
        </p:grpSp>
      </p:grpSp>
      <p:sp>
        <p:nvSpPr>
          <p:cNvPr id="2235" name="Google Shape;2235;p8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Types of </a:t>
            </a:r>
            <a:r>
              <a:rPr lang="en-US" dirty="0">
                <a:solidFill>
                  <a:srgbClr val="3F3F3F"/>
                </a:solidFill>
              </a:rPr>
              <a:t>Security Polic</a:t>
            </a:r>
            <a:r>
              <a:rPr lang="en-US" dirty="0"/>
              <a:t>ies</a:t>
            </a:r>
            <a:endParaRPr dirty="0">
              <a:solidFill>
                <a:srgbClr val="3F3F3F"/>
              </a:solidFill>
            </a:endParaRPr>
          </a:p>
        </p:txBody>
      </p:sp>
      <p:pic>
        <p:nvPicPr>
          <p:cNvPr id="2236" name="Google Shape;2236;p85"/>
          <p:cNvPicPr preferRelativeResize="0"/>
          <p:nvPr/>
        </p:nvPicPr>
        <p:blipFill rotWithShape="1">
          <a:blip r:embed="rId4">
            <a:alphaModFix/>
          </a:blip>
          <a:srcRect/>
          <a:stretch/>
        </p:blipFill>
        <p:spPr>
          <a:xfrm>
            <a:off x="5155001" y="723960"/>
            <a:ext cx="5945997" cy="365760"/>
          </a:xfrm>
          <a:prstGeom prst="rect">
            <a:avLst/>
          </a:prstGeom>
          <a:noFill/>
          <a:ln>
            <a:noFill/>
          </a:ln>
        </p:spPr>
      </p:pic>
      <p:sp>
        <p:nvSpPr>
          <p:cNvPr id="2237" name="Google Shape;2237;p85"/>
          <p:cNvSpPr txBox="1"/>
          <p:nvPr/>
        </p:nvSpPr>
        <p:spPr>
          <a:xfrm>
            <a:off x="4817148" y="1270236"/>
            <a:ext cx="662170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There are mainly three types of security policies: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709698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338"/>
          <p:cNvSpPr txBox="1">
            <a:spLocks noGrp="1"/>
          </p:cNvSpPr>
          <p:nvPr>
            <p:ph type="title"/>
          </p:nvPr>
        </p:nvSpPr>
        <p:spPr>
          <a:xfrm>
            <a:off x="43734" y="165541"/>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Sample Risk Register</a:t>
            </a:r>
            <a:endParaRPr/>
          </a:p>
        </p:txBody>
      </p:sp>
      <p:graphicFrame>
        <p:nvGraphicFramePr>
          <p:cNvPr id="1988" name="Google Shape;1988;p338"/>
          <p:cNvGraphicFramePr/>
          <p:nvPr/>
        </p:nvGraphicFramePr>
        <p:xfrm>
          <a:off x="1091821" y="2210937"/>
          <a:ext cx="14180075" cy="5516925"/>
        </p:xfrm>
        <a:graphic>
          <a:graphicData uri="http://schemas.openxmlformats.org/drawingml/2006/table">
            <a:tbl>
              <a:tblPr firstRow="1" bandRow="1">
                <a:noFill/>
                <a:tableStyleId>{2F9168CE-4EC1-4C89-ADDA-E421A597FC2B}</a:tableStyleId>
              </a:tblPr>
              <a:tblGrid>
                <a:gridCol w="2025725">
                  <a:extLst>
                    <a:ext uri="{9D8B030D-6E8A-4147-A177-3AD203B41FA5}">
                      <a16:colId xmlns:a16="http://schemas.microsoft.com/office/drawing/2014/main" val="20000"/>
                    </a:ext>
                  </a:extLst>
                </a:gridCol>
                <a:gridCol w="2025725">
                  <a:extLst>
                    <a:ext uri="{9D8B030D-6E8A-4147-A177-3AD203B41FA5}">
                      <a16:colId xmlns:a16="http://schemas.microsoft.com/office/drawing/2014/main" val="20001"/>
                    </a:ext>
                  </a:extLst>
                </a:gridCol>
                <a:gridCol w="2025725">
                  <a:extLst>
                    <a:ext uri="{9D8B030D-6E8A-4147-A177-3AD203B41FA5}">
                      <a16:colId xmlns:a16="http://schemas.microsoft.com/office/drawing/2014/main" val="20002"/>
                    </a:ext>
                  </a:extLst>
                </a:gridCol>
                <a:gridCol w="2025725">
                  <a:extLst>
                    <a:ext uri="{9D8B030D-6E8A-4147-A177-3AD203B41FA5}">
                      <a16:colId xmlns:a16="http://schemas.microsoft.com/office/drawing/2014/main" val="20003"/>
                    </a:ext>
                  </a:extLst>
                </a:gridCol>
                <a:gridCol w="2025725">
                  <a:extLst>
                    <a:ext uri="{9D8B030D-6E8A-4147-A177-3AD203B41FA5}">
                      <a16:colId xmlns:a16="http://schemas.microsoft.com/office/drawing/2014/main" val="20004"/>
                    </a:ext>
                  </a:extLst>
                </a:gridCol>
                <a:gridCol w="2025725">
                  <a:extLst>
                    <a:ext uri="{9D8B030D-6E8A-4147-A177-3AD203B41FA5}">
                      <a16:colId xmlns:a16="http://schemas.microsoft.com/office/drawing/2014/main" val="20005"/>
                    </a:ext>
                  </a:extLst>
                </a:gridCol>
                <a:gridCol w="2025725">
                  <a:extLst>
                    <a:ext uri="{9D8B030D-6E8A-4147-A177-3AD203B41FA5}">
                      <a16:colId xmlns:a16="http://schemas.microsoft.com/office/drawing/2014/main" val="20006"/>
                    </a:ext>
                  </a:extLst>
                </a:gridCol>
              </a:tblGrid>
              <a:tr h="923275">
                <a:tc>
                  <a:txBody>
                    <a:bodyPr/>
                    <a:lstStyle/>
                    <a:p>
                      <a:pPr marL="0" marR="0" lvl="0" indent="0" algn="l" rtl="0">
                        <a:lnSpc>
                          <a:spcPct val="12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Risk ID</a:t>
                      </a:r>
                      <a:endParaRPr/>
                    </a:p>
                  </a:txBody>
                  <a:tcPr marL="91450" marR="91450" marT="45725" marB="45725">
                    <a:solidFill>
                      <a:srgbClr val="9CC2E5"/>
                    </a:solidFill>
                  </a:tcPr>
                </a:tc>
                <a:tc>
                  <a:txBody>
                    <a:bodyPr/>
                    <a:lstStyle/>
                    <a:p>
                      <a:pPr marL="0" marR="0" lvl="0" indent="0" algn="l" rtl="0">
                        <a:lnSpc>
                          <a:spcPct val="12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Description</a:t>
                      </a:r>
                      <a:endParaRPr/>
                    </a:p>
                  </a:txBody>
                  <a:tcPr marL="91450" marR="91450" marT="45725" marB="45725">
                    <a:solidFill>
                      <a:srgbClr val="9CC2E5"/>
                    </a:solidFill>
                  </a:tcPr>
                </a:tc>
                <a:tc>
                  <a:txBody>
                    <a:bodyPr/>
                    <a:lstStyle/>
                    <a:p>
                      <a:pPr marL="0" marR="0" lvl="0" indent="0" algn="l" rtl="0">
                        <a:lnSpc>
                          <a:spcPct val="12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Indicator</a:t>
                      </a:r>
                      <a:endParaRPr/>
                    </a:p>
                  </a:txBody>
                  <a:tcPr marL="91450" marR="91450" marT="45725" marB="45725">
                    <a:solidFill>
                      <a:srgbClr val="9CC2E5"/>
                    </a:solidFill>
                  </a:tcPr>
                </a:tc>
                <a:tc>
                  <a:txBody>
                    <a:bodyPr/>
                    <a:lstStyle/>
                    <a:p>
                      <a:pPr marL="0" marR="0" lvl="0" indent="0" algn="l" rtl="0">
                        <a:lnSpc>
                          <a:spcPct val="12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Owner</a:t>
                      </a:r>
                      <a:endParaRPr/>
                    </a:p>
                  </a:txBody>
                  <a:tcPr marL="91450" marR="91450" marT="45725" marB="45725">
                    <a:solidFill>
                      <a:srgbClr val="9CC2E5"/>
                    </a:solidFill>
                  </a:tcPr>
                </a:tc>
                <a:tc>
                  <a:txBody>
                    <a:bodyPr/>
                    <a:lstStyle/>
                    <a:p>
                      <a:pPr marL="0" marR="0" lvl="0" indent="0" algn="l" rtl="0">
                        <a:lnSpc>
                          <a:spcPct val="12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Threshold</a:t>
                      </a:r>
                      <a:endParaRPr/>
                    </a:p>
                  </a:txBody>
                  <a:tcPr marL="91450" marR="91450" marT="45725" marB="45725">
                    <a:solidFill>
                      <a:srgbClr val="9CC2E5"/>
                    </a:solidFill>
                  </a:tcPr>
                </a:tc>
                <a:tc>
                  <a:txBody>
                    <a:bodyPr/>
                    <a:lstStyle/>
                    <a:p>
                      <a:pPr marL="0" marR="0" lvl="0" indent="0" algn="l" rtl="0">
                        <a:lnSpc>
                          <a:spcPct val="12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Status</a:t>
                      </a:r>
                      <a:endParaRPr/>
                    </a:p>
                  </a:txBody>
                  <a:tcPr marL="91450" marR="91450" marT="45725" marB="45725">
                    <a:solidFill>
                      <a:srgbClr val="9CC2E5"/>
                    </a:solidFill>
                  </a:tcPr>
                </a:tc>
                <a:tc>
                  <a:txBody>
                    <a:bodyPr/>
                    <a:lstStyle/>
                    <a:p>
                      <a:pPr marL="0" marR="0" lvl="0" indent="0" algn="l" rtl="0">
                        <a:lnSpc>
                          <a:spcPct val="12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Plan</a:t>
                      </a:r>
                      <a:endParaRPr/>
                    </a:p>
                  </a:txBody>
                  <a:tcPr marL="91450" marR="91450" marT="45725" marB="45725">
                    <a:solidFill>
                      <a:srgbClr val="9CC2E5"/>
                    </a:solidFill>
                  </a:tcPr>
                </a:tc>
                <a:extLst>
                  <a:ext uri="{0D108BD9-81ED-4DB2-BD59-A6C34878D82A}">
                    <a16:rowId xmlns:a16="http://schemas.microsoft.com/office/drawing/2014/main" val="10000"/>
                  </a:ext>
                </a:extLst>
              </a:tr>
              <a:tr h="937875">
                <a:tc>
                  <a:txBody>
                    <a:bodyPr/>
                    <a:lstStyle/>
                    <a:p>
                      <a:pPr marL="0" marR="0" lvl="0" indent="0" algn="l" rtl="0">
                        <a:lnSpc>
                          <a:spcPct val="12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Data breach</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Financial loss</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Dept</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$10,000</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Under Threshold</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Implement 2FA</a:t>
                      </a:r>
                      <a:endParaRPr/>
                    </a:p>
                  </a:txBody>
                  <a:tcPr marL="91450" marR="91450" marT="45725" marB="45725"/>
                </a:tc>
                <a:extLst>
                  <a:ext uri="{0D108BD9-81ED-4DB2-BD59-A6C34878D82A}">
                    <a16:rowId xmlns:a16="http://schemas.microsoft.com/office/drawing/2014/main" val="10001"/>
                  </a:ext>
                </a:extLst>
              </a:tr>
              <a:tr h="1358950">
                <a:tc>
                  <a:txBody>
                    <a:bodyPr/>
                    <a:lstStyle/>
                    <a:p>
                      <a:pPr marL="0" marR="0" lvl="0" indent="0" algn="l" rtl="0">
                        <a:lnSpc>
                          <a:spcPct val="12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Non-compliance</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Legal penalties</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Legal Dept</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 incidents</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Over Threshold</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Review compliance policy</a:t>
                      </a:r>
                      <a:endParaRPr/>
                    </a:p>
                  </a:txBody>
                  <a:tcPr marL="91450" marR="91450" marT="45725" marB="45725"/>
                </a:tc>
                <a:extLst>
                  <a:ext uri="{0D108BD9-81ED-4DB2-BD59-A6C34878D82A}">
                    <a16:rowId xmlns:a16="http://schemas.microsoft.com/office/drawing/2014/main" val="10002"/>
                  </a:ext>
                </a:extLst>
              </a:tr>
              <a:tr h="937875">
                <a:tc>
                  <a:txBody>
                    <a:bodyPr/>
                    <a:lstStyle/>
                    <a:p>
                      <a:pPr marL="0" marR="0" lvl="0" indent="0" algn="l" rtl="0">
                        <a:lnSpc>
                          <a:spcPct val="12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Supply chain disruption</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Operational delay</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Ops Dept</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 days</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Under Threshold</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Diversify suppliers</a:t>
                      </a:r>
                      <a:endParaRPr/>
                    </a:p>
                  </a:txBody>
                  <a:tcPr marL="91450" marR="91450" marT="45725" marB="45725"/>
                </a:tc>
                <a:extLst>
                  <a:ext uri="{0D108BD9-81ED-4DB2-BD59-A6C34878D82A}">
                    <a16:rowId xmlns:a16="http://schemas.microsoft.com/office/drawing/2014/main" val="10003"/>
                  </a:ext>
                </a:extLst>
              </a:tr>
              <a:tr h="1358950">
                <a:tc>
                  <a:txBody>
                    <a:bodyPr/>
                    <a:lstStyle/>
                    <a:p>
                      <a:pPr marL="0" marR="0" lvl="0" indent="0" algn="l" rtl="0">
                        <a:lnSpc>
                          <a:spcPct val="12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4</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Reputational damage</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Customer churn</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Marketing</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10%</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Under Threshold</a:t>
                      </a:r>
                      <a:endParaRPr/>
                    </a:p>
                  </a:txBody>
                  <a:tcPr marL="91450" marR="91450" marT="45725" marB="45725"/>
                </a:tc>
                <a:tc>
                  <a:txBody>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Crisis communication plan</a:t>
                      </a:r>
                      <a:endParaRPr/>
                    </a:p>
                  </a:txBody>
                  <a:tcPr marL="91450" marR="91450" marT="45725" marB="45725"/>
                </a:tc>
                <a:extLst>
                  <a:ext uri="{0D108BD9-81ED-4DB2-BD59-A6C34878D82A}">
                    <a16:rowId xmlns:a16="http://schemas.microsoft.com/office/drawing/2014/main" val="10004"/>
                  </a:ext>
                </a:extLst>
              </a:tr>
            </a:tbl>
          </a:graphicData>
        </a:graphic>
      </p:graphicFrame>
      <p:sp>
        <p:nvSpPr>
          <p:cNvPr id="1989" name="Google Shape;1989;p338"/>
          <p:cNvSpPr/>
          <p:nvPr/>
        </p:nvSpPr>
        <p:spPr>
          <a:xfrm>
            <a:off x="5829300" y="752015"/>
            <a:ext cx="4601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33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1100"/>
              <a:buFont typeface="Arial"/>
              <a:buNone/>
            </a:pPr>
            <a:r>
              <a:rPr lang="en-US" sz="2800" b="1" i="0" u="none" strike="noStrike" cap="none">
                <a:solidFill>
                  <a:srgbClr val="3F3F3F"/>
                </a:solidFill>
                <a:latin typeface="Open Sans"/>
                <a:ea typeface="Open Sans"/>
                <a:cs typeface="Open Sans"/>
                <a:sym typeface="Open Sans"/>
              </a:rPr>
              <a:t>Risk Response</a:t>
            </a:r>
            <a:endParaRPr sz="2800" b="1" i="0" u="none" strike="noStrike" cap="none">
              <a:solidFill>
                <a:srgbClr val="3F3F3F"/>
              </a:solidFill>
              <a:latin typeface="Open Sans"/>
              <a:ea typeface="Open Sans"/>
              <a:cs typeface="Open Sans"/>
              <a:sym typeface="Open Sans"/>
            </a:endParaRPr>
          </a:p>
        </p:txBody>
      </p:sp>
      <p:pic>
        <p:nvPicPr>
          <p:cNvPr id="1995" name="Google Shape;1995;p339"/>
          <p:cNvPicPr preferRelativeResize="0"/>
          <p:nvPr/>
        </p:nvPicPr>
        <p:blipFill rotWithShape="1">
          <a:blip r:embed="rId3">
            <a:alphaModFix/>
          </a:blip>
          <a:srcRect/>
          <a:stretch/>
        </p:blipFill>
        <p:spPr>
          <a:xfrm>
            <a:off x="6351790" y="4089872"/>
            <a:ext cx="3552425" cy="3552425"/>
          </a:xfrm>
          <a:prstGeom prst="rect">
            <a:avLst/>
          </a:prstGeom>
          <a:noFill/>
          <a:ln>
            <a:noFill/>
          </a:ln>
        </p:spPr>
      </p:pic>
      <p:pic>
        <p:nvPicPr>
          <p:cNvPr id="1996" name="Google Shape;1996;p339"/>
          <p:cNvPicPr preferRelativeResize="0"/>
          <p:nvPr/>
        </p:nvPicPr>
        <p:blipFill rotWithShape="1">
          <a:blip r:embed="rId4">
            <a:alphaModFix/>
          </a:blip>
          <a:srcRect/>
          <a:stretch/>
        </p:blipFill>
        <p:spPr>
          <a:xfrm>
            <a:off x="1861565" y="1501703"/>
            <a:ext cx="12532870" cy="1939287"/>
          </a:xfrm>
          <a:prstGeom prst="rect">
            <a:avLst/>
          </a:prstGeom>
          <a:noFill/>
          <a:ln>
            <a:noFill/>
          </a:ln>
        </p:spPr>
      </p:pic>
      <p:sp>
        <p:nvSpPr>
          <p:cNvPr id="1997" name="Google Shape;1997;p339"/>
          <p:cNvSpPr/>
          <p:nvPr/>
        </p:nvSpPr>
        <p:spPr>
          <a:xfrm>
            <a:off x="3741025" y="1902540"/>
            <a:ext cx="10206300" cy="8652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risk response phase of risk management focuses on the decisions made regarding the correct way to respond to risk. This phase involves identifying, evaluating, and implementing strategies to address risks effectively.</a:t>
            </a:r>
            <a:endParaRPr sz="2200" b="0" i="0" u="none" strike="noStrike" cap="none">
              <a:solidFill>
                <a:srgbClr val="3F3F3F"/>
              </a:solidFill>
              <a:latin typeface="Open Sans"/>
              <a:ea typeface="Open Sans"/>
              <a:cs typeface="Open Sans"/>
              <a:sym typeface="Open Sans"/>
            </a:endParaRPr>
          </a:p>
        </p:txBody>
      </p:sp>
      <p:pic>
        <p:nvPicPr>
          <p:cNvPr id="1998" name="Google Shape;1998;p339"/>
          <p:cNvPicPr preferRelativeResize="0"/>
          <p:nvPr/>
        </p:nvPicPr>
        <p:blipFill rotWithShape="1">
          <a:blip r:embed="rId5">
            <a:alphaModFix amt="70000"/>
          </a:blip>
          <a:srcRect/>
          <a:stretch/>
        </p:blipFill>
        <p:spPr>
          <a:xfrm>
            <a:off x="2123327" y="1789242"/>
            <a:ext cx="1364200" cy="1364200"/>
          </a:xfrm>
          <a:prstGeom prst="rect">
            <a:avLst/>
          </a:prstGeom>
          <a:noFill/>
          <a:ln>
            <a:noFill/>
          </a:ln>
        </p:spPr>
      </p:pic>
      <p:sp>
        <p:nvSpPr>
          <p:cNvPr id="1999" name="Google Shape;1999;p339"/>
          <p:cNvSpPr/>
          <p:nvPr/>
        </p:nvSpPr>
        <p:spPr>
          <a:xfrm>
            <a:off x="6553200" y="816352"/>
            <a:ext cx="31472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13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Handling Risk</a:t>
            </a:r>
            <a:endParaRPr/>
          </a:p>
        </p:txBody>
      </p:sp>
      <p:sp>
        <p:nvSpPr>
          <p:cNvPr id="2005" name="Google Shape;2005;p139"/>
          <p:cNvSpPr txBox="1"/>
          <p:nvPr/>
        </p:nvSpPr>
        <p:spPr>
          <a:xfrm>
            <a:off x="4442152" y="1357376"/>
            <a:ext cx="7371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treatment can be done in the following four ways:</a:t>
            </a:r>
            <a:endParaRPr sz="2200" b="0" i="0" u="none" strike="noStrike" cap="none">
              <a:solidFill>
                <a:srgbClr val="3F3F3F"/>
              </a:solidFill>
              <a:latin typeface="Open Sans"/>
              <a:ea typeface="Open Sans"/>
              <a:cs typeface="Open Sans"/>
              <a:sym typeface="Open Sans"/>
            </a:endParaRPr>
          </a:p>
        </p:txBody>
      </p:sp>
      <p:sp>
        <p:nvSpPr>
          <p:cNvPr id="2006" name="Google Shape;2006;p139"/>
          <p:cNvSpPr/>
          <p:nvPr/>
        </p:nvSpPr>
        <p:spPr>
          <a:xfrm>
            <a:off x="6726784" y="3257801"/>
            <a:ext cx="2779890" cy="982133"/>
          </a:xfrm>
          <a:custGeom>
            <a:avLst/>
            <a:gdLst/>
            <a:ahLst/>
            <a:cxnLst/>
            <a:rect l="l" t="t" r="r" b="b"/>
            <a:pathLst>
              <a:path w="1305" h="462" extrusionOk="0">
                <a:moveTo>
                  <a:pt x="605" y="72"/>
                </a:moveTo>
                <a:cubicBezTo>
                  <a:pt x="377" y="83"/>
                  <a:pt x="163" y="178"/>
                  <a:pt x="0" y="341"/>
                </a:cubicBezTo>
                <a:cubicBezTo>
                  <a:pt x="122" y="462"/>
                  <a:pt x="122" y="462"/>
                  <a:pt x="122" y="462"/>
                </a:cubicBezTo>
                <a:cubicBezTo>
                  <a:pt x="122" y="462"/>
                  <a:pt x="122" y="462"/>
                  <a:pt x="122" y="462"/>
                </a:cubicBezTo>
                <a:cubicBezTo>
                  <a:pt x="263" y="321"/>
                  <a:pt x="452" y="243"/>
                  <a:pt x="653" y="243"/>
                </a:cubicBezTo>
                <a:cubicBezTo>
                  <a:pt x="854" y="243"/>
                  <a:pt x="1042" y="321"/>
                  <a:pt x="1184" y="462"/>
                </a:cubicBezTo>
                <a:cubicBezTo>
                  <a:pt x="1184" y="462"/>
                  <a:pt x="1184" y="462"/>
                  <a:pt x="1184" y="462"/>
                </a:cubicBezTo>
                <a:cubicBezTo>
                  <a:pt x="1305" y="341"/>
                  <a:pt x="1305" y="341"/>
                  <a:pt x="1305" y="341"/>
                </a:cubicBezTo>
                <a:cubicBezTo>
                  <a:pt x="1142" y="178"/>
                  <a:pt x="929" y="83"/>
                  <a:pt x="700" y="72"/>
                </a:cubicBezTo>
                <a:cubicBezTo>
                  <a:pt x="653" y="0"/>
                  <a:pt x="653" y="0"/>
                  <a:pt x="653" y="0"/>
                </a:cubicBezTo>
                <a:lnTo>
                  <a:pt x="605" y="72"/>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2007" name="Google Shape;2007;p139"/>
          <p:cNvSpPr/>
          <p:nvPr/>
        </p:nvSpPr>
        <p:spPr>
          <a:xfrm>
            <a:off x="6001474" y="3983113"/>
            <a:ext cx="984956" cy="2779890"/>
          </a:xfrm>
          <a:custGeom>
            <a:avLst/>
            <a:gdLst/>
            <a:ahLst/>
            <a:cxnLst/>
            <a:rect l="l" t="t" r="r" b="b"/>
            <a:pathLst>
              <a:path w="463" h="1305" extrusionOk="0">
                <a:moveTo>
                  <a:pt x="341" y="0"/>
                </a:moveTo>
                <a:cubicBezTo>
                  <a:pt x="178" y="163"/>
                  <a:pt x="84" y="376"/>
                  <a:pt x="72" y="605"/>
                </a:cubicBezTo>
                <a:cubicBezTo>
                  <a:pt x="0" y="652"/>
                  <a:pt x="0" y="652"/>
                  <a:pt x="0" y="652"/>
                </a:cubicBezTo>
                <a:cubicBezTo>
                  <a:pt x="72" y="700"/>
                  <a:pt x="72" y="700"/>
                  <a:pt x="72" y="700"/>
                </a:cubicBezTo>
                <a:cubicBezTo>
                  <a:pt x="84" y="928"/>
                  <a:pt x="178" y="1142"/>
                  <a:pt x="341" y="1305"/>
                </a:cubicBezTo>
                <a:cubicBezTo>
                  <a:pt x="463" y="1183"/>
                  <a:pt x="463" y="1183"/>
                  <a:pt x="463" y="1183"/>
                </a:cubicBezTo>
                <a:cubicBezTo>
                  <a:pt x="321" y="1042"/>
                  <a:pt x="243" y="853"/>
                  <a:pt x="243" y="652"/>
                </a:cubicBezTo>
                <a:cubicBezTo>
                  <a:pt x="243" y="451"/>
                  <a:pt x="321" y="263"/>
                  <a:pt x="463" y="121"/>
                </a:cubicBezTo>
                <a:cubicBezTo>
                  <a:pt x="341" y="0"/>
                  <a:pt x="341" y="0"/>
                  <a:pt x="341" y="0"/>
                </a:cubicBezTo>
                <a:close/>
              </a:path>
            </a:pathLst>
          </a:custGeom>
          <a:solidFill>
            <a:srgbClr val="E4B36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2008" name="Google Shape;2008;p139"/>
          <p:cNvSpPr/>
          <p:nvPr/>
        </p:nvSpPr>
        <p:spPr>
          <a:xfrm>
            <a:off x="6726784" y="6503357"/>
            <a:ext cx="2779890" cy="984956"/>
          </a:xfrm>
          <a:custGeom>
            <a:avLst/>
            <a:gdLst/>
            <a:ahLst/>
            <a:cxnLst/>
            <a:rect l="l" t="t" r="r" b="b"/>
            <a:pathLst>
              <a:path w="1305" h="463" extrusionOk="0">
                <a:moveTo>
                  <a:pt x="1184" y="0"/>
                </a:moveTo>
                <a:cubicBezTo>
                  <a:pt x="1042" y="142"/>
                  <a:pt x="854" y="220"/>
                  <a:pt x="653" y="220"/>
                </a:cubicBezTo>
                <a:cubicBezTo>
                  <a:pt x="452" y="220"/>
                  <a:pt x="263" y="142"/>
                  <a:pt x="122" y="0"/>
                </a:cubicBezTo>
                <a:cubicBezTo>
                  <a:pt x="122" y="0"/>
                  <a:pt x="122" y="0"/>
                  <a:pt x="122" y="0"/>
                </a:cubicBezTo>
                <a:cubicBezTo>
                  <a:pt x="0" y="122"/>
                  <a:pt x="0" y="122"/>
                  <a:pt x="0" y="122"/>
                </a:cubicBezTo>
                <a:cubicBezTo>
                  <a:pt x="163" y="285"/>
                  <a:pt x="377" y="379"/>
                  <a:pt x="605" y="391"/>
                </a:cubicBezTo>
                <a:cubicBezTo>
                  <a:pt x="653" y="463"/>
                  <a:pt x="653" y="463"/>
                  <a:pt x="653" y="463"/>
                </a:cubicBezTo>
                <a:cubicBezTo>
                  <a:pt x="700" y="391"/>
                  <a:pt x="700" y="391"/>
                  <a:pt x="700" y="391"/>
                </a:cubicBezTo>
                <a:cubicBezTo>
                  <a:pt x="929" y="379"/>
                  <a:pt x="1142" y="285"/>
                  <a:pt x="1305" y="122"/>
                </a:cubicBezTo>
                <a:cubicBezTo>
                  <a:pt x="1184" y="0"/>
                  <a:pt x="1184" y="0"/>
                  <a:pt x="1184" y="0"/>
                </a:cubicBezTo>
                <a:close/>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2009" name="Google Shape;2009;p139"/>
          <p:cNvSpPr/>
          <p:nvPr/>
        </p:nvSpPr>
        <p:spPr>
          <a:xfrm>
            <a:off x="9249851" y="3983113"/>
            <a:ext cx="982133" cy="2779890"/>
          </a:xfrm>
          <a:custGeom>
            <a:avLst/>
            <a:gdLst/>
            <a:ahLst/>
            <a:cxnLst/>
            <a:rect l="l" t="t" r="r" b="b"/>
            <a:pathLst>
              <a:path w="462" h="1305" extrusionOk="0">
                <a:moveTo>
                  <a:pt x="0" y="121"/>
                </a:moveTo>
                <a:cubicBezTo>
                  <a:pt x="293" y="414"/>
                  <a:pt x="293" y="891"/>
                  <a:pt x="0" y="1183"/>
                </a:cubicBezTo>
                <a:cubicBezTo>
                  <a:pt x="121" y="1305"/>
                  <a:pt x="121" y="1305"/>
                  <a:pt x="121" y="1305"/>
                </a:cubicBezTo>
                <a:cubicBezTo>
                  <a:pt x="284" y="1142"/>
                  <a:pt x="379" y="928"/>
                  <a:pt x="390" y="700"/>
                </a:cubicBezTo>
                <a:cubicBezTo>
                  <a:pt x="462" y="652"/>
                  <a:pt x="462" y="652"/>
                  <a:pt x="462" y="652"/>
                </a:cubicBezTo>
                <a:cubicBezTo>
                  <a:pt x="390" y="605"/>
                  <a:pt x="390" y="605"/>
                  <a:pt x="390" y="605"/>
                </a:cubicBezTo>
                <a:cubicBezTo>
                  <a:pt x="379" y="376"/>
                  <a:pt x="284" y="163"/>
                  <a:pt x="121" y="0"/>
                </a:cubicBezTo>
                <a:cubicBezTo>
                  <a:pt x="121" y="0"/>
                  <a:pt x="121" y="0"/>
                  <a:pt x="121" y="0"/>
                </a:cubicBezTo>
                <a:lnTo>
                  <a:pt x="0" y="121"/>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2010" name="Google Shape;2010;p139"/>
          <p:cNvSpPr txBox="1"/>
          <p:nvPr/>
        </p:nvSpPr>
        <p:spPr>
          <a:xfrm>
            <a:off x="10167077" y="5069577"/>
            <a:ext cx="3864000" cy="600124"/>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Terminate the risk activity</a:t>
            </a:r>
            <a:endParaRPr sz="2200" b="0" i="0" u="none" strike="noStrike" cap="none">
              <a:solidFill>
                <a:srgbClr val="3F3F3F"/>
              </a:solidFill>
              <a:latin typeface="Open Sans"/>
              <a:ea typeface="Open Sans"/>
              <a:cs typeface="Open Sans"/>
              <a:sym typeface="Open Sans"/>
            </a:endParaRPr>
          </a:p>
        </p:txBody>
      </p:sp>
      <p:sp>
        <p:nvSpPr>
          <p:cNvPr id="2011" name="Google Shape;2011;p139"/>
          <p:cNvSpPr txBox="1"/>
          <p:nvPr/>
        </p:nvSpPr>
        <p:spPr>
          <a:xfrm>
            <a:off x="3406270" y="5086411"/>
            <a:ext cx="2687953" cy="600124"/>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Accept the loss</a:t>
            </a:r>
            <a:endParaRPr sz="2200" b="0" i="0" u="none" strike="noStrike" cap="none">
              <a:solidFill>
                <a:srgbClr val="3F3F3F"/>
              </a:solidFill>
              <a:latin typeface="Open Sans"/>
              <a:ea typeface="Open Sans"/>
              <a:cs typeface="Open Sans"/>
              <a:sym typeface="Open Sans"/>
            </a:endParaRPr>
          </a:p>
        </p:txBody>
      </p:sp>
      <p:sp>
        <p:nvSpPr>
          <p:cNvPr id="2012" name="Google Shape;2012;p139"/>
          <p:cNvSpPr txBox="1"/>
          <p:nvPr/>
        </p:nvSpPr>
        <p:spPr>
          <a:xfrm>
            <a:off x="6196003" y="2621497"/>
            <a:ext cx="3864000" cy="600124"/>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Transfer the risk</a:t>
            </a:r>
            <a:endParaRPr sz="2200" b="0" i="0" u="none" strike="noStrike" cap="none">
              <a:solidFill>
                <a:srgbClr val="3F3F3F"/>
              </a:solidFill>
              <a:latin typeface="Open Sans"/>
              <a:ea typeface="Open Sans"/>
              <a:cs typeface="Open Sans"/>
              <a:sym typeface="Open Sans"/>
            </a:endParaRPr>
          </a:p>
        </p:txBody>
      </p:sp>
      <p:sp>
        <p:nvSpPr>
          <p:cNvPr id="2013" name="Google Shape;2013;p139"/>
          <p:cNvSpPr txBox="1"/>
          <p:nvPr/>
        </p:nvSpPr>
        <p:spPr>
          <a:xfrm>
            <a:off x="6179070" y="7359723"/>
            <a:ext cx="3864000" cy="600124"/>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Take measures</a:t>
            </a:r>
            <a:endParaRPr sz="2200" b="0" i="0" u="none" strike="noStrike" cap="none">
              <a:solidFill>
                <a:srgbClr val="3F3F3F"/>
              </a:solidFill>
              <a:latin typeface="Open Sans"/>
              <a:ea typeface="Open Sans"/>
              <a:cs typeface="Open Sans"/>
              <a:sym typeface="Open Sans"/>
            </a:endParaRPr>
          </a:p>
        </p:txBody>
      </p:sp>
      <p:sp>
        <p:nvSpPr>
          <p:cNvPr id="2014" name="Google Shape;2014;p139"/>
          <p:cNvSpPr/>
          <p:nvPr/>
        </p:nvSpPr>
        <p:spPr>
          <a:xfrm>
            <a:off x="7892198" y="3299394"/>
            <a:ext cx="457200" cy="457200"/>
          </a:xfrm>
          <a:prstGeom prst="ellipse">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2015" name="Google Shape;2015;p139"/>
          <p:cNvSpPr txBox="1"/>
          <p:nvPr/>
        </p:nvSpPr>
        <p:spPr>
          <a:xfrm>
            <a:off x="9696254" y="5157614"/>
            <a:ext cx="30639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2016" name="Google Shape;2016;p139"/>
          <p:cNvSpPr txBox="1"/>
          <p:nvPr/>
        </p:nvSpPr>
        <p:spPr>
          <a:xfrm>
            <a:off x="7798510" y="6959196"/>
            <a:ext cx="67240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2017" name="Google Shape;2017;p139"/>
          <p:cNvSpPr txBox="1"/>
          <p:nvPr/>
        </p:nvSpPr>
        <p:spPr>
          <a:xfrm>
            <a:off x="5956641" y="5180453"/>
            <a:ext cx="68965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pic>
        <p:nvPicPr>
          <p:cNvPr id="2018" name="Google Shape;2018;p139"/>
          <p:cNvPicPr preferRelativeResize="0"/>
          <p:nvPr/>
        </p:nvPicPr>
        <p:blipFill rotWithShape="1">
          <a:blip r:embed="rId3">
            <a:alphaModFix/>
          </a:blip>
          <a:srcRect/>
          <a:stretch/>
        </p:blipFill>
        <p:spPr>
          <a:xfrm>
            <a:off x="6807527" y="4276114"/>
            <a:ext cx="2450052" cy="2083278"/>
          </a:xfrm>
          <a:prstGeom prst="rect">
            <a:avLst/>
          </a:prstGeom>
          <a:noFill/>
          <a:ln>
            <a:noFill/>
          </a:ln>
        </p:spPr>
      </p:pic>
      <p:sp>
        <p:nvSpPr>
          <p:cNvPr id="2019" name="Google Shape;2019;p139"/>
          <p:cNvSpPr/>
          <p:nvPr/>
        </p:nvSpPr>
        <p:spPr>
          <a:xfrm>
            <a:off x="6616700" y="816352"/>
            <a:ext cx="303418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34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Risk Mitigation</a:t>
            </a:r>
            <a:endParaRPr/>
          </a:p>
        </p:txBody>
      </p:sp>
      <p:sp>
        <p:nvSpPr>
          <p:cNvPr id="2025" name="Google Shape;2025;p340"/>
          <p:cNvSpPr txBox="1"/>
          <p:nvPr/>
        </p:nvSpPr>
        <p:spPr>
          <a:xfrm>
            <a:off x="11795171" y="1366427"/>
            <a:ext cx="1934988" cy="24694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endParaRPr sz="3600" b="0" i="0" u="none" strike="noStrike" cap="none">
              <a:solidFill>
                <a:srgbClr val="000000"/>
              </a:solidFill>
              <a:latin typeface="Arial"/>
              <a:ea typeface="Arial"/>
              <a:cs typeface="Arial"/>
              <a:sym typeface="Arial"/>
            </a:endParaRPr>
          </a:p>
        </p:txBody>
      </p:sp>
      <p:pic>
        <p:nvPicPr>
          <p:cNvPr id="2026" name="Google Shape;2026;p340"/>
          <p:cNvPicPr preferRelativeResize="0"/>
          <p:nvPr/>
        </p:nvPicPr>
        <p:blipFill rotWithShape="1">
          <a:blip r:embed="rId3">
            <a:alphaModFix/>
          </a:blip>
          <a:srcRect/>
          <a:stretch/>
        </p:blipFill>
        <p:spPr>
          <a:xfrm>
            <a:off x="11628120" y="2775612"/>
            <a:ext cx="3519475" cy="3796346"/>
          </a:xfrm>
          <a:prstGeom prst="rect">
            <a:avLst/>
          </a:prstGeom>
          <a:noFill/>
          <a:ln>
            <a:noFill/>
          </a:ln>
        </p:spPr>
      </p:pic>
      <p:sp>
        <p:nvSpPr>
          <p:cNvPr id="2027" name="Google Shape;2027;p340"/>
          <p:cNvSpPr/>
          <p:nvPr/>
        </p:nvSpPr>
        <p:spPr>
          <a:xfrm>
            <a:off x="6464300" y="816352"/>
            <a:ext cx="33358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8" name="Google Shape;2028;p340"/>
          <p:cNvSpPr txBox="1"/>
          <p:nvPr/>
        </p:nvSpPr>
        <p:spPr>
          <a:xfrm>
            <a:off x="2134269" y="1302456"/>
            <a:ext cx="1191267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mitigation involves implementing safeguards and countermeasures to eliminate vulnerabilities or block threats. Effective risk mitigation strategies include:</a:t>
            </a:r>
            <a:endParaRPr sz="2200" b="0" i="0" u="none" strike="noStrike" cap="none">
              <a:solidFill>
                <a:srgbClr val="3F3F3F"/>
              </a:solidFill>
              <a:latin typeface="Open Sans"/>
              <a:ea typeface="Open Sans"/>
              <a:cs typeface="Open Sans"/>
              <a:sym typeface="Open Sans"/>
            </a:endParaRPr>
          </a:p>
        </p:txBody>
      </p:sp>
      <p:sp>
        <p:nvSpPr>
          <p:cNvPr id="2029" name="Google Shape;2029;p340"/>
          <p:cNvSpPr/>
          <p:nvPr/>
        </p:nvSpPr>
        <p:spPr>
          <a:xfrm>
            <a:off x="1747321" y="3263362"/>
            <a:ext cx="7500587" cy="4177098"/>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030" name="Google Shape;2030;p340"/>
          <p:cNvSpPr txBox="1"/>
          <p:nvPr/>
        </p:nvSpPr>
        <p:spPr>
          <a:xfrm>
            <a:off x="1845188" y="3391743"/>
            <a:ext cx="7402719" cy="240792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Example: Implementing Intrusion Prevention Systems (IPS) and Data Loss Prevention (DLP)</a:t>
            </a:r>
            <a:endParaRPr/>
          </a:p>
          <a:p>
            <a:pPr marL="342900" marR="0" lvl="0" indent="-20320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Implementing a Web Application Firewall (WAF) to address the shortcomings of a network firewall in handling web application attacks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34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Risk Transfer</a:t>
            </a:r>
            <a:endParaRPr/>
          </a:p>
        </p:txBody>
      </p:sp>
      <p:sp>
        <p:nvSpPr>
          <p:cNvPr id="2036" name="Google Shape;2036;p341"/>
          <p:cNvSpPr txBox="1"/>
          <p:nvPr/>
        </p:nvSpPr>
        <p:spPr>
          <a:xfrm>
            <a:off x="11795171" y="1366427"/>
            <a:ext cx="1934988" cy="24694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endParaRPr sz="3600" b="0" i="0" u="none" strike="noStrike" cap="none">
              <a:solidFill>
                <a:srgbClr val="000000"/>
              </a:solidFill>
              <a:latin typeface="Arial"/>
              <a:ea typeface="Arial"/>
              <a:cs typeface="Arial"/>
              <a:sym typeface="Arial"/>
            </a:endParaRPr>
          </a:p>
        </p:txBody>
      </p:sp>
      <p:pic>
        <p:nvPicPr>
          <p:cNvPr id="2037" name="Google Shape;2037;p341"/>
          <p:cNvPicPr preferRelativeResize="0"/>
          <p:nvPr/>
        </p:nvPicPr>
        <p:blipFill rotWithShape="1">
          <a:blip r:embed="rId3">
            <a:alphaModFix/>
          </a:blip>
          <a:srcRect/>
          <a:stretch/>
        </p:blipFill>
        <p:spPr>
          <a:xfrm>
            <a:off x="11140440" y="3981002"/>
            <a:ext cx="4084320" cy="3242758"/>
          </a:xfrm>
          <a:prstGeom prst="rect">
            <a:avLst/>
          </a:prstGeom>
          <a:noFill/>
          <a:ln>
            <a:noFill/>
          </a:ln>
        </p:spPr>
      </p:pic>
      <p:sp>
        <p:nvSpPr>
          <p:cNvPr id="2038" name="Google Shape;2038;p341"/>
          <p:cNvSpPr/>
          <p:nvPr/>
        </p:nvSpPr>
        <p:spPr>
          <a:xfrm>
            <a:off x="6667500" y="816352"/>
            <a:ext cx="29171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9" name="Google Shape;2039;p341"/>
          <p:cNvSpPr txBox="1"/>
          <p:nvPr/>
        </p:nvSpPr>
        <p:spPr>
          <a:xfrm>
            <a:off x="883439" y="1302456"/>
            <a:ext cx="14414331"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transfer involves shifting the cost of loss a risk represents onto another entity or organization. This strategy helps manage risk by transferring the financial burden. Examples of risk transfer include:</a:t>
            </a:r>
            <a:endParaRPr sz="2200" b="0" i="0" u="none" strike="noStrike" cap="none">
              <a:solidFill>
                <a:srgbClr val="3F3F3F"/>
              </a:solidFill>
              <a:latin typeface="Open Sans"/>
              <a:ea typeface="Open Sans"/>
              <a:cs typeface="Open Sans"/>
              <a:sym typeface="Open Sans"/>
            </a:endParaRPr>
          </a:p>
        </p:txBody>
      </p:sp>
      <p:sp>
        <p:nvSpPr>
          <p:cNvPr id="2040" name="Google Shape;2040;p341"/>
          <p:cNvSpPr/>
          <p:nvPr/>
        </p:nvSpPr>
        <p:spPr>
          <a:xfrm>
            <a:off x="1747321" y="3263362"/>
            <a:ext cx="7500587" cy="4177098"/>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041" name="Google Shape;2041;p341"/>
          <p:cNvSpPr txBox="1"/>
          <p:nvPr/>
        </p:nvSpPr>
        <p:spPr>
          <a:xfrm>
            <a:off x="1845188" y="3391743"/>
            <a:ext cx="7402719" cy="240792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1" i="0" u="none" strike="noStrike" cap="none">
                <a:solidFill>
                  <a:srgbClr val="3F3F3F"/>
                </a:solidFill>
                <a:latin typeface="Open Sans"/>
                <a:ea typeface="Open Sans"/>
                <a:cs typeface="Open Sans"/>
                <a:sym typeface="Open Sans"/>
              </a:rPr>
              <a:t>Cyber Insurance: </a:t>
            </a:r>
            <a:r>
              <a:rPr lang="en-US" sz="2200" b="0" i="0" u="none" strike="noStrike" cap="none">
                <a:solidFill>
                  <a:srgbClr val="3F3F3F"/>
                </a:solidFill>
                <a:latin typeface="Open Sans"/>
                <a:ea typeface="Open Sans"/>
                <a:cs typeface="Open Sans"/>
                <a:sym typeface="Open Sans"/>
              </a:rPr>
              <a:t>Purchasing insurance to cover potential cyber-related losses.</a:t>
            </a:r>
            <a:endParaRPr/>
          </a:p>
          <a:p>
            <a:pPr marL="342900" marR="0" lvl="0" indent="-20320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1" i="0" u="none" strike="noStrike" cap="none">
                <a:solidFill>
                  <a:srgbClr val="3F3F3F"/>
                </a:solidFill>
                <a:latin typeface="Open Sans"/>
                <a:ea typeface="Open Sans"/>
                <a:cs typeface="Open Sans"/>
                <a:sym typeface="Open Sans"/>
              </a:rPr>
              <a:t>Outsourcing: </a:t>
            </a:r>
            <a:r>
              <a:rPr lang="en-US" sz="2200" b="0" i="0" u="none" strike="noStrike" cap="none">
                <a:solidFill>
                  <a:srgbClr val="3F3F3F"/>
                </a:solidFill>
                <a:latin typeface="Open Sans"/>
                <a:ea typeface="Open Sans"/>
                <a:cs typeface="Open Sans"/>
                <a:sym typeface="Open Sans"/>
              </a:rPr>
              <a:t>Contracting out certain business functions to third-party organizations, transferring the associated risks.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34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Risk Acceptance</a:t>
            </a:r>
            <a:endParaRPr/>
          </a:p>
        </p:txBody>
      </p:sp>
      <p:sp>
        <p:nvSpPr>
          <p:cNvPr id="2047" name="Google Shape;2047;p342"/>
          <p:cNvSpPr txBox="1"/>
          <p:nvPr/>
        </p:nvSpPr>
        <p:spPr>
          <a:xfrm>
            <a:off x="11795171" y="1366427"/>
            <a:ext cx="1934988" cy="24694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endParaRPr sz="3600" b="0" i="0" u="none" strike="noStrike" cap="none">
              <a:solidFill>
                <a:srgbClr val="000000"/>
              </a:solidFill>
              <a:latin typeface="Arial"/>
              <a:ea typeface="Arial"/>
              <a:cs typeface="Arial"/>
              <a:sym typeface="Arial"/>
            </a:endParaRPr>
          </a:p>
        </p:txBody>
      </p:sp>
      <p:pic>
        <p:nvPicPr>
          <p:cNvPr id="2048" name="Google Shape;2048;p342"/>
          <p:cNvPicPr preferRelativeResize="0"/>
          <p:nvPr/>
        </p:nvPicPr>
        <p:blipFill rotWithShape="1">
          <a:blip r:embed="rId3">
            <a:alphaModFix/>
          </a:blip>
          <a:srcRect/>
          <a:stretch/>
        </p:blipFill>
        <p:spPr>
          <a:xfrm>
            <a:off x="11155680" y="3739788"/>
            <a:ext cx="3764279" cy="3139230"/>
          </a:xfrm>
          <a:prstGeom prst="rect">
            <a:avLst/>
          </a:prstGeom>
          <a:noFill/>
          <a:ln>
            <a:noFill/>
          </a:ln>
        </p:spPr>
      </p:pic>
      <p:sp>
        <p:nvSpPr>
          <p:cNvPr id="2049" name="Google Shape;2049;p342"/>
          <p:cNvSpPr/>
          <p:nvPr/>
        </p:nvSpPr>
        <p:spPr>
          <a:xfrm>
            <a:off x="6337300" y="816352"/>
            <a:ext cx="35898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0" name="Google Shape;2050;p342"/>
          <p:cNvSpPr txBox="1"/>
          <p:nvPr/>
        </p:nvSpPr>
        <p:spPr>
          <a:xfrm>
            <a:off x="883439" y="1302456"/>
            <a:ext cx="14414331" cy="161578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acceptance occurs when the cost/benefit ratio indicates that the cost of the countermeasure outweighs the potential loss value. This strategy involves recognizing the risk and deciding not to take any action to mitigate it. Examples of situations where risk acceptance might be appropriate include:</a:t>
            </a:r>
            <a:endParaRPr sz="2200" b="0" i="0" u="none" strike="noStrike" cap="none">
              <a:solidFill>
                <a:srgbClr val="3F3F3F"/>
              </a:solidFill>
              <a:latin typeface="Open Sans"/>
              <a:ea typeface="Open Sans"/>
              <a:cs typeface="Open Sans"/>
              <a:sym typeface="Open Sans"/>
            </a:endParaRPr>
          </a:p>
        </p:txBody>
      </p:sp>
      <p:sp>
        <p:nvSpPr>
          <p:cNvPr id="2051" name="Google Shape;2051;p342"/>
          <p:cNvSpPr/>
          <p:nvPr/>
        </p:nvSpPr>
        <p:spPr>
          <a:xfrm>
            <a:off x="1747321" y="3944298"/>
            <a:ext cx="7500587" cy="2125761"/>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052" name="Google Shape;2052;p342"/>
          <p:cNvSpPr txBox="1"/>
          <p:nvPr/>
        </p:nvSpPr>
        <p:spPr>
          <a:xfrm>
            <a:off x="1845188" y="4072679"/>
            <a:ext cx="7402719" cy="163604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cost of the asset is less than the cost of the countermeasure.</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Changes in government policies.</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Changes in client policies.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34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Risk Avoidance</a:t>
            </a:r>
            <a:endParaRPr/>
          </a:p>
        </p:txBody>
      </p:sp>
      <p:sp>
        <p:nvSpPr>
          <p:cNvPr id="2058" name="Google Shape;2058;p343"/>
          <p:cNvSpPr txBox="1"/>
          <p:nvPr/>
        </p:nvSpPr>
        <p:spPr>
          <a:xfrm>
            <a:off x="11795171" y="1366427"/>
            <a:ext cx="1934988" cy="24694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endParaRPr sz="3600" b="0" i="0" u="none" strike="noStrike" cap="none">
              <a:solidFill>
                <a:srgbClr val="000000"/>
              </a:solidFill>
              <a:latin typeface="Arial"/>
              <a:ea typeface="Arial"/>
              <a:cs typeface="Arial"/>
              <a:sym typeface="Arial"/>
            </a:endParaRPr>
          </a:p>
        </p:txBody>
      </p:sp>
      <p:pic>
        <p:nvPicPr>
          <p:cNvPr id="2059" name="Google Shape;2059;p343"/>
          <p:cNvPicPr preferRelativeResize="0"/>
          <p:nvPr/>
        </p:nvPicPr>
        <p:blipFill rotWithShape="1">
          <a:blip r:embed="rId3">
            <a:alphaModFix/>
          </a:blip>
          <a:srcRect/>
          <a:stretch/>
        </p:blipFill>
        <p:spPr>
          <a:xfrm>
            <a:off x="12023263" y="3550920"/>
            <a:ext cx="3225616" cy="3134693"/>
          </a:xfrm>
          <a:prstGeom prst="rect">
            <a:avLst/>
          </a:prstGeom>
          <a:noFill/>
          <a:ln>
            <a:noFill/>
          </a:ln>
        </p:spPr>
      </p:pic>
      <p:sp>
        <p:nvSpPr>
          <p:cNvPr id="2060" name="Google Shape;2060;p343"/>
          <p:cNvSpPr/>
          <p:nvPr/>
        </p:nvSpPr>
        <p:spPr>
          <a:xfrm>
            <a:off x="6464300" y="816352"/>
            <a:ext cx="33417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1" name="Google Shape;2061;p343"/>
          <p:cNvSpPr txBox="1"/>
          <p:nvPr/>
        </p:nvSpPr>
        <p:spPr>
          <a:xfrm>
            <a:off x="883439" y="1302456"/>
            <a:ext cx="14414331" cy="60012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avoidance involves terminating the associated activity that introduces the risk. This strategy is </a:t>
            </a:r>
            <a:endParaRPr sz="2200" b="0" i="0" u="none" strike="noStrike" cap="none">
              <a:solidFill>
                <a:srgbClr val="3F3F3F"/>
              </a:solidFill>
              <a:latin typeface="Open Sans"/>
              <a:ea typeface="Open Sans"/>
              <a:cs typeface="Open Sans"/>
              <a:sym typeface="Open Sans"/>
            </a:endParaRPr>
          </a:p>
        </p:txBody>
      </p:sp>
      <p:sp>
        <p:nvSpPr>
          <p:cNvPr id="2062" name="Google Shape;2062;p343"/>
          <p:cNvSpPr/>
          <p:nvPr/>
        </p:nvSpPr>
        <p:spPr>
          <a:xfrm>
            <a:off x="1747321" y="3263362"/>
            <a:ext cx="7500587" cy="2469427"/>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063" name="Google Shape;2063;p343"/>
          <p:cNvSpPr txBox="1"/>
          <p:nvPr/>
        </p:nvSpPr>
        <p:spPr>
          <a:xfrm>
            <a:off x="1845188" y="3391743"/>
            <a:ext cx="7402719" cy="20219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Not buying a property or business to avoid taking on the liability that comes with it.</a:t>
            </a:r>
            <a:endParaRPr/>
          </a:p>
          <a:p>
            <a:pPr marL="342900" marR="0" lvl="0" indent="-20320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Not flying to avoid the risk of the airplane being hijacked.</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34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1100"/>
              <a:buFont typeface="Arial"/>
              <a:buNone/>
            </a:pPr>
            <a:r>
              <a:rPr lang="en-US" sz="2800" b="1" i="0" u="none" strike="noStrike" cap="none">
                <a:solidFill>
                  <a:srgbClr val="3F3F3F"/>
                </a:solidFill>
                <a:latin typeface="Open Sans"/>
                <a:ea typeface="Open Sans"/>
                <a:cs typeface="Open Sans"/>
                <a:sym typeface="Open Sans"/>
              </a:rPr>
              <a:t>Residual Risk</a:t>
            </a:r>
            <a:endParaRPr sz="2800" b="1" i="0" u="none" strike="noStrike" cap="none">
              <a:solidFill>
                <a:srgbClr val="3F3F3F"/>
              </a:solidFill>
              <a:latin typeface="Open Sans"/>
              <a:ea typeface="Open Sans"/>
              <a:cs typeface="Open Sans"/>
              <a:sym typeface="Open Sans"/>
            </a:endParaRPr>
          </a:p>
        </p:txBody>
      </p:sp>
      <p:sp>
        <p:nvSpPr>
          <p:cNvPr id="2069" name="Google Shape;2069;p344"/>
          <p:cNvSpPr/>
          <p:nvPr/>
        </p:nvSpPr>
        <p:spPr>
          <a:xfrm>
            <a:off x="6667501" y="816352"/>
            <a:ext cx="2927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0" name="Google Shape;2070;p344"/>
          <p:cNvSpPr/>
          <p:nvPr/>
        </p:nvSpPr>
        <p:spPr>
          <a:xfrm>
            <a:off x="1747321" y="3263362"/>
            <a:ext cx="7500587" cy="2469427"/>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071" name="Google Shape;2071;p344"/>
          <p:cNvSpPr txBox="1"/>
          <p:nvPr/>
        </p:nvSpPr>
        <p:spPr>
          <a:xfrm>
            <a:off x="2168368" y="3487081"/>
            <a:ext cx="6750172" cy="20219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Residual risk is the risk that remains after countermeasures and controls have been implemented. This type of risk acknowledges that it is not always possible to eliminate all risks entirely.</a:t>
            </a:r>
            <a:endParaRPr/>
          </a:p>
        </p:txBody>
      </p:sp>
      <p:pic>
        <p:nvPicPr>
          <p:cNvPr id="2072" name="Google Shape;2072;p344"/>
          <p:cNvPicPr preferRelativeResize="0"/>
          <p:nvPr/>
        </p:nvPicPr>
        <p:blipFill rotWithShape="1">
          <a:blip r:embed="rId3">
            <a:alphaModFix/>
          </a:blip>
          <a:srcRect/>
          <a:stretch/>
        </p:blipFill>
        <p:spPr>
          <a:xfrm>
            <a:off x="10049328" y="2377990"/>
            <a:ext cx="5640615" cy="5169438"/>
          </a:xfrm>
          <a:prstGeom prst="rect">
            <a:avLst/>
          </a:prstGeom>
          <a:noFill/>
          <a:ln>
            <a:noFill/>
          </a:ln>
        </p:spPr>
      </p:pic>
      <p:sp>
        <p:nvSpPr>
          <p:cNvPr id="2073" name="Google Shape;2073;p344"/>
          <p:cNvSpPr/>
          <p:nvPr/>
        </p:nvSpPr>
        <p:spPr>
          <a:xfrm>
            <a:off x="10624457" y="2506125"/>
            <a:ext cx="2014694" cy="1349970"/>
          </a:xfrm>
          <a:prstGeom prst="ellipse">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Inherent Risk</a:t>
            </a:r>
            <a:endParaRPr/>
          </a:p>
        </p:txBody>
      </p:sp>
      <p:sp>
        <p:nvSpPr>
          <p:cNvPr id="2074" name="Google Shape;2074;p344"/>
          <p:cNvSpPr/>
          <p:nvPr/>
        </p:nvSpPr>
        <p:spPr>
          <a:xfrm>
            <a:off x="12310905" y="3569125"/>
            <a:ext cx="1855037" cy="1349970"/>
          </a:xfrm>
          <a:prstGeom prst="ellipse">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Impact of Risk controls</a:t>
            </a:r>
            <a:endParaRPr/>
          </a:p>
        </p:txBody>
      </p:sp>
      <p:pic>
        <p:nvPicPr>
          <p:cNvPr id="2075" name="Google Shape;2075;p344"/>
          <p:cNvPicPr preferRelativeResize="0"/>
          <p:nvPr/>
        </p:nvPicPr>
        <p:blipFill rotWithShape="1">
          <a:blip r:embed="rId4">
            <a:alphaModFix/>
          </a:blip>
          <a:srcRect/>
          <a:stretch/>
        </p:blipFill>
        <p:spPr>
          <a:xfrm rot="5400000">
            <a:off x="12477749" y="6832580"/>
            <a:ext cx="1016000" cy="1685965"/>
          </a:xfrm>
          <a:prstGeom prst="rect">
            <a:avLst/>
          </a:prstGeom>
          <a:noFill/>
          <a:ln>
            <a:noFill/>
          </a:ln>
        </p:spPr>
      </p:pic>
      <p:sp>
        <p:nvSpPr>
          <p:cNvPr id="2076" name="Google Shape;2076;p344"/>
          <p:cNvSpPr/>
          <p:nvPr/>
        </p:nvSpPr>
        <p:spPr>
          <a:xfrm>
            <a:off x="11301429" y="8233327"/>
            <a:ext cx="3024171" cy="680795"/>
          </a:xfrm>
          <a:prstGeom prst="roundRect">
            <a:avLst>
              <a:gd name="adj" fmla="val 16667"/>
            </a:avLst>
          </a:prstGeom>
          <a:solidFill>
            <a:schemeClr val="accent1"/>
          </a:solidFill>
          <a:ln w="25400" cap="flat" cmpd="sng">
            <a:solidFill>
              <a:srgbClr val="264159"/>
            </a:solidFill>
            <a:prstDash val="solid"/>
            <a:round/>
            <a:headEnd type="none" w="sm" len="sm"/>
            <a:tailEnd type="none" w="sm" len="sm"/>
          </a:ln>
          <a:effectLst>
            <a:outerShdw blurRad="152400" dist="317500" dir="5400000" sx="90000" sy="-19000" rotWithShape="0">
              <a:srgbClr val="000000">
                <a:alpha val="1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Residual Risk</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345"/>
          <p:cNvSpPr txBox="1">
            <a:spLocks noGrp="1"/>
          </p:cNvSpPr>
          <p:nvPr>
            <p:ph type="title"/>
          </p:nvPr>
        </p:nvSpPr>
        <p:spPr>
          <a:xfrm>
            <a:off x="-10160" y="290838"/>
            <a:ext cx="16276199"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1100"/>
              <a:buFont typeface="Arial"/>
              <a:buNone/>
            </a:pPr>
            <a:r>
              <a:rPr lang="en-US" sz="2800" b="1" i="0" u="none" strike="noStrike" cap="none">
                <a:solidFill>
                  <a:srgbClr val="3F3F3F"/>
                </a:solidFill>
                <a:latin typeface="Open Sans"/>
                <a:ea typeface="Open Sans"/>
                <a:cs typeface="Open Sans"/>
                <a:sym typeface="Open Sans"/>
              </a:rPr>
              <a:t>Residual Risk</a:t>
            </a:r>
            <a:endParaRPr sz="2800" b="1" i="0" u="none" strike="noStrike" cap="none">
              <a:solidFill>
                <a:srgbClr val="3F3F3F"/>
              </a:solidFill>
              <a:latin typeface="Open Sans"/>
              <a:ea typeface="Open Sans"/>
              <a:cs typeface="Open Sans"/>
              <a:sym typeface="Open Sans"/>
            </a:endParaRPr>
          </a:p>
        </p:txBody>
      </p:sp>
      <p:pic>
        <p:nvPicPr>
          <p:cNvPr id="2082" name="Google Shape;2082;p345"/>
          <p:cNvPicPr preferRelativeResize="0"/>
          <p:nvPr/>
        </p:nvPicPr>
        <p:blipFill rotWithShape="1">
          <a:blip r:embed="rId3">
            <a:alphaModFix/>
          </a:blip>
          <a:srcRect/>
          <a:stretch/>
        </p:blipFill>
        <p:spPr>
          <a:xfrm>
            <a:off x="6297700" y="3116654"/>
            <a:ext cx="3660625" cy="2910705"/>
          </a:xfrm>
          <a:prstGeom prst="rect">
            <a:avLst/>
          </a:prstGeom>
          <a:noFill/>
          <a:ln>
            <a:noFill/>
          </a:ln>
        </p:spPr>
      </p:pic>
      <p:sp>
        <p:nvSpPr>
          <p:cNvPr id="2083" name="Google Shape;2083;p345"/>
          <p:cNvSpPr/>
          <p:nvPr/>
        </p:nvSpPr>
        <p:spPr>
          <a:xfrm>
            <a:off x="1150000" y="2444675"/>
            <a:ext cx="5147700" cy="1327500"/>
          </a:xfrm>
          <a:prstGeom prst="roundRect">
            <a:avLst>
              <a:gd name="adj" fmla="val 16667"/>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Persistent nature of risk: </a:t>
            </a:r>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is never fully eliminated, and residual risk always remains.</a:t>
            </a:r>
            <a:endParaRPr sz="2200" b="0" i="0" u="none" strike="noStrike" cap="none">
              <a:solidFill>
                <a:srgbClr val="3F3F3F"/>
              </a:solidFill>
              <a:latin typeface="Open Sans"/>
              <a:ea typeface="Open Sans"/>
              <a:cs typeface="Open Sans"/>
              <a:sym typeface="Open Sans"/>
            </a:endParaRPr>
          </a:p>
        </p:txBody>
      </p:sp>
      <p:sp>
        <p:nvSpPr>
          <p:cNvPr id="2084" name="Google Shape;2084;p345"/>
          <p:cNvSpPr/>
          <p:nvPr/>
        </p:nvSpPr>
        <p:spPr>
          <a:xfrm>
            <a:off x="9958325" y="1800225"/>
            <a:ext cx="5147700" cy="1971950"/>
          </a:xfrm>
          <a:prstGeom prst="roundRect">
            <a:avLst>
              <a:gd name="adj" fmla="val 16667"/>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Trade-offs in risk management: </a:t>
            </a:r>
            <a:r>
              <a:rPr lang="en-US" sz="2200" b="0" i="0" u="none" strike="noStrike" cap="none">
                <a:solidFill>
                  <a:srgbClr val="3F3F3F"/>
                </a:solidFill>
                <a:latin typeface="Open Sans"/>
                <a:ea typeface="Open Sans"/>
                <a:cs typeface="Open Sans"/>
                <a:sym typeface="Open Sans"/>
              </a:rPr>
              <a:t>Reducing one risk inevitably introduces another risk, hopefully of a lesser nature.</a:t>
            </a:r>
            <a:endParaRPr sz="2200" b="0" i="0" u="none" strike="noStrike" cap="none">
              <a:solidFill>
                <a:srgbClr val="3F3F3F"/>
              </a:solidFill>
              <a:latin typeface="Open Sans"/>
              <a:ea typeface="Open Sans"/>
              <a:cs typeface="Open Sans"/>
              <a:sym typeface="Open Sans"/>
            </a:endParaRPr>
          </a:p>
        </p:txBody>
      </p:sp>
      <p:sp>
        <p:nvSpPr>
          <p:cNvPr id="2085" name="Google Shape;2085;p345"/>
          <p:cNvSpPr/>
          <p:nvPr/>
        </p:nvSpPr>
        <p:spPr>
          <a:xfrm>
            <a:off x="5554164" y="6027350"/>
            <a:ext cx="5147700" cy="1971950"/>
          </a:xfrm>
          <a:prstGeom prst="roundRect">
            <a:avLst>
              <a:gd name="adj" fmla="val 16667"/>
            </a:avLst>
          </a:prstGeom>
          <a:noFill/>
          <a:ln w="9525" cap="flat" cmpd="sng">
            <a:solidFill>
              <a:srgbClr val="EF646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Acceptable Risk Levels:</a:t>
            </a:r>
            <a:endParaRPr/>
          </a:p>
          <a:p>
            <a:pPr marL="0" marR="0" lvl="0" indent="0" algn="ctr"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 Residual risk should be equal to the organization's criteria for acceptable risk and risk tolerance.</a:t>
            </a:r>
            <a:endParaRPr sz="2200" b="0" i="0" u="none" strike="noStrike" cap="none">
              <a:solidFill>
                <a:srgbClr val="3F3F3F"/>
              </a:solidFill>
              <a:latin typeface="Open Sans"/>
              <a:ea typeface="Open Sans"/>
              <a:cs typeface="Open Sans"/>
              <a:sym typeface="Open Sans"/>
            </a:endParaRPr>
          </a:p>
        </p:txBody>
      </p:sp>
      <p:pic>
        <p:nvPicPr>
          <p:cNvPr id="2086" name="Google Shape;2086;p345"/>
          <p:cNvPicPr preferRelativeResize="0"/>
          <p:nvPr/>
        </p:nvPicPr>
        <p:blipFill rotWithShape="1">
          <a:blip r:embed="rId4">
            <a:alphaModFix amt="60000"/>
          </a:blip>
          <a:srcRect/>
          <a:stretch/>
        </p:blipFill>
        <p:spPr>
          <a:xfrm>
            <a:off x="7755138" y="3951400"/>
            <a:ext cx="879825" cy="879825"/>
          </a:xfrm>
          <a:prstGeom prst="rect">
            <a:avLst/>
          </a:prstGeom>
          <a:noFill/>
          <a:ln>
            <a:noFill/>
          </a:ln>
        </p:spPr>
      </p:pic>
      <p:sp>
        <p:nvSpPr>
          <p:cNvPr id="2087" name="Google Shape;2087;p345"/>
          <p:cNvSpPr/>
          <p:nvPr/>
        </p:nvSpPr>
        <p:spPr>
          <a:xfrm>
            <a:off x="6667501" y="877312"/>
            <a:ext cx="2927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cxnSp>
        <p:nvCxnSpPr>
          <p:cNvPr id="2092" name="Google Shape;2092;p346"/>
          <p:cNvCxnSpPr/>
          <p:nvPr/>
        </p:nvCxnSpPr>
        <p:spPr>
          <a:xfrm>
            <a:off x="9647667" y="3369285"/>
            <a:ext cx="2413117" cy="1"/>
          </a:xfrm>
          <a:prstGeom prst="straightConnector1">
            <a:avLst/>
          </a:prstGeom>
          <a:noFill/>
          <a:ln w="28575" cap="flat" cmpd="sng">
            <a:solidFill>
              <a:srgbClr val="7F7F7F"/>
            </a:solidFill>
            <a:prstDash val="solid"/>
            <a:miter lim="8000"/>
            <a:headEnd type="none" w="sm" len="sm"/>
            <a:tailEnd type="none" w="sm" len="sm"/>
          </a:ln>
        </p:spPr>
      </p:cxnSp>
      <p:cxnSp>
        <p:nvCxnSpPr>
          <p:cNvPr id="2093" name="Google Shape;2093;p346"/>
          <p:cNvCxnSpPr/>
          <p:nvPr/>
        </p:nvCxnSpPr>
        <p:spPr>
          <a:xfrm flipH="1">
            <a:off x="5488789" y="7029894"/>
            <a:ext cx="1128228" cy="1"/>
          </a:xfrm>
          <a:prstGeom prst="straightConnector1">
            <a:avLst/>
          </a:prstGeom>
          <a:noFill/>
          <a:ln w="28575" cap="flat" cmpd="sng">
            <a:solidFill>
              <a:schemeClr val="accent2"/>
            </a:solidFill>
            <a:prstDash val="solid"/>
            <a:miter lim="8000"/>
            <a:headEnd type="none" w="sm" len="sm"/>
            <a:tailEnd type="triangle" w="med" len="med"/>
          </a:ln>
        </p:spPr>
      </p:cxnSp>
      <p:cxnSp>
        <p:nvCxnSpPr>
          <p:cNvPr id="2094" name="Google Shape;2094;p346"/>
          <p:cNvCxnSpPr/>
          <p:nvPr/>
        </p:nvCxnSpPr>
        <p:spPr>
          <a:xfrm>
            <a:off x="9684629" y="7040015"/>
            <a:ext cx="1060251" cy="1"/>
          </a:xfrm>
          <a:prstGeom prst="straightConnector1">
            <a:avLst/>
          </a:prstGeom>
          <a:noFill/>
          <a:ln w="28575" cap="flat" cmpd="sng">
            <a:solidFill>
              <a:schemeClr val="accent2"/>
            </a:solidFill>
            <a:prstDash val="solid"/>
            <a:miter lim="8000"/>
            <a:headEnd type="none" w="sm" len="sm"/>
            <a:tailEnd type="triangle" w="med" len="med"/>
          </a:ln>
        </p:spPr>
      </p:cxnSp>
      <p:sp>
        <p:nvSpPr>
          <p:cNvPr id="2095" name="Google Shape;2095;p34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Residual Risk Mitigation</a:t>
            </a:r>
            <a:endParaRPr/>
          </a:p>
        </p:txBody>
      </p:sp>
      <p:grpSp>
        <p:nvGrpSpPr>
          <p:cNvPr id="2096" name="Google Shape;2096;p346"/>
          <p:cNvGrpSpPr/>
          <p:nvPr/>
        </p:nvGrpSpPr>
        <p:grpSpPr>
          <a:xfrm>
            <a:off x="6561257" y="1875263"/>
            <a:ext cx="3250560" cy="2970770"/>
            <a:chOff x="0" y="-163041"/>
            <a:chExt cx="3949425" cy="3290969"/>
          </a:xfrm>
        </p:grpSpPr>
        <p:sp>
          <p:nvSpPr>
            <p:cNvPr id="2097" name="Google Shape;2097;p346"/>
            <p:cNvSpPr/>
            <p:nvPr/>
          </p:nvSpPr>
          <p:spPr>
            <a:xfrm>
              <a:off x="0" y="-163041"/>
              <a:ext cx="3872427" cy="3290969"/>
            </a:xfrm>
            <a:custGeom>
              <a:avLst/>
              <a:gdLst/>
              <a:ahLst/>
              <a:cxnLst/>
              <a:rect l="l" t="t" r="r" b="b"/>
              <a:pathLst>
                <a:path w="21600" h="21600" extrusionOk="0">
                  <a:moveTo>
                    <a:pt x="0" y="10800"/>
                  </a:moveTo>
                  <a:lnTo>
                    <a:pt x="10800" y="21600"/>
                  </a:lnTo>
                  <a:lnTo>
                    <a:pt x="21600" y="10800"/>
                  </a:lnTo>
                  <a:lnTo>
                    <a:pt x="10800" y="0"/>
                  </a:lnTo>
                  <a:close/>
                </a:path>
              </a:pathLst>
            </a:custGeom>
            <a:solidFill>
              <a:srgbClr val="D08066"/>
            </a:solidFill>
            <a:ln w="12700" cap="flat" cmpd="sng">
              <a:solidFill>
                <a:srgbClr val="E9AFA3"/>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2098" name="Google Shape;2098;p346"/>
            <p:cNvSpPr txBox="1"/>
            <p:nvPr/>
          </p:nvSpPr>
          <p:spPr>
            <a:xfrm>
              <a:off x="11231" y="1323098"/>
              <a:ext cx="3938194" cy="388882"/>
            </a:xfrm>
            <a:prstGeom prst="rect">
              <a:avLst/>
            </a:prstGeom>
            <a:noFill/>
            <a:ln>
              <a:noFill/>
            </a:ln>
          </p:spPr>
          <p:txBody>
            <a:bodyPr spcFirstLastPara="1" wrap="square" lIns="21425" tIns="21425" rIns="21425" bIns="21425" anchor="ctr"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Risk &lt; Acceptable level ?</a:t>
              </a:r>
              <a:endParaRPr sz="2000" b="0" i="0" u="none" strike="noStrike" cap="none">
                <a:solidFill>
                  <a:schemeClr val="lt1"/>
                </a:solidFill>
                <a:latin typeface="Open Sans"/>
                <a:ea typeface="Open Sans"/>
                <a:cs typeface="Open Sans"/>
                <a:sym typeface="Open Sans"/>
              </a:endParaRPr>
            </a:p>
          </p:txBody>
        </p:sp>
      </p:grpSp>
      <p:grpSp>
        <p:nvGrpSpPr>
          <p:cNvPr id="2099" name="Google Shape;2099;p346"/>
          <p:cNvGrpSpPr/>
          <p:nvPr/>
        </p:nvGrpSpPr>
        <p:grpSpPr>
          <a:xfrm>
            <a:off x="6537559" y="5539985"/>
            <a:ext cx="3216862" cy="2998425"/>
            <a:chOff x="0" y="0"/>
            <a:chExt cx="3680579" cy="3127928"/>
          </a:xfrm>
        </p:grpSpPr>
        <p:sp>
          <p:nvSpPr>
            <p:cNvPr id="2100" name="Google Shape;2100;p346"/>
            <p:cNvSpPr/>
            <p:nvPr/>
          </p:nvSpPr>
          <p:spPr>
            <a:xfrm>
              <a:off x="0" y="0"/>
              <a:ext cx="3680579" cy="3127928"/>
            </a:xfrm>
            <a:custGeom>
              <a:avLst/>
              <a:gdLst/>
              <a:ahLst/>
              <a:cxnLst/>
              <a:rect l="l" t="t" r="r" b="b"/>
              <a:pathLst>
                <a:path w="21600" h="21600" extrusionOk="0">
                  <a:moveTo>
                    <a:pt x="0" y="10800"/>
                  </a:moveTo>
                  <a:lnTo>
                    <a:pt x="10800" y="21600"/>
                  </a:lnTo>
                  <a:lnTo>
                    <a:pt x="21600" y="10800"/>
                  </a:lnTo>
                  <a:lnTo>
                    <a:pt x="10800" y="0"/>
                  </a:lnTo>
                  <a:close/>
                </a:path>
              </a:pathLst>
            </a:custGeom>
            <a:solidFill>
              <a:srgbClr val="05668D"/>
            </a:solidFill>
            <a:ln w="12700" cap="flat" cmpd="sng">
              <a:solidFill>
                <a:srgbClr val="05668D"/>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2101" name="Google Shape;2101;p346"/>
            <p:cNvSpPr txBox="1"/>
            <p:nvPr/>
          </p:nvSpPr>
          <p:spPr>
            <a:xfrm>
              <a:off x="17311" y="1403242"/>
              <a:ext cx="3613551" cy="687277"/>
            </a:xfrm>
            <a:prstGeom prst="rect">
              <a:avLst/>
            </a:prstGeom>
            <a:noFill/>
            <a:ln>
              <a:noFill/>
            </a:ln>
          </p:spPr>
          <p:txBody>
            <a:bodyPr spcFirstLastPara="1" wrap="square" lIns="21425" tIns="21425" rIns="21425" bIns="21425" anchor="ctr"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Mitigation cost &gt; Asset </a:t>
              </a:r>
              <a:endParaRPr sz="20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value</a:t>
              </a:r>
              <a:endParaRPr sz="1400" b="0" i="0" u="none" strike="noStrike" cap="none">
                <a:solidFill>
                  <a:srgbClr val="000000"/>
                </a:solidFill>
                <a:latin typeface="Arial"/>
                <a:ea typeface="Arial"/>
                <a:cs typeface="Arial"/>
                <a:sym typeface="Arial"/>
              </a:endParaRPr>
            </a:p>
          </p:txBody>
        </p:sp>
      </p:grpSp>
      <p:sp>
        <p:nvSpPr>
          <p:cNvPr id="2102" name="Google Shape;2102;p346"/>
          <p:cNvSpPr/>
          <p:nvPr/>
        </p:nvSpPr>
        <p:spPr>
          <a:xfrm>
            <a:off x="10765887" y="6664479"/>
            <a:ext cx="2505614" cy="778493"/>
          </a:xfrm>
          <a:prstGeom prst="roundRect">
            <a:avLst>
              <a:gd name="adj" fmla="val 16667"/>
            </a:avLst>
          </a:prstGeom>
          <a:solidFill>
            <a:schemeClr val="accent1"/>
          </a:solidFill>
          <a:ln w="12700" cap="flat" cmpd="sng">
            <a:solidFill>
              <a:srgbClr val="9CC2E5"/>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Accept risk</a:t>
            </a:r>
            <a:endParaRPr sz="2000" b="0" i="0" u="none" strike="noStrike" cap="none">
              <a:solidFill>
                <a:srgbClr val="3F3F3F"/>
              </a:solidFill>
              <a:latin typeface="Open Sans"/>
              <a:ea typeface="Open Sans"/>
              <a:cs typeface="Open Sans"/>
              <a:sym typeface="Open Sans"/>
            </a:endParaRPr>
          </a:p>
        </p:txBody>
      </p:sp>
      <p:sp>
        <p:nvSpPr>
          <p:cNvPr id="2103" name="Google Shape;2103;p346"/>
          <p:cNvSpPr/>
          <p:nvPr/>
        </p:nvSpPr>
        <p:spPr>
          <a:xfrm>
            <a:off x="2984497" y="6609341"/>
            <a:ext cx="2505615" cy="778493"/>
          </a:xfrm>
          <a:prstGeom prst="roundRect">
            <a:avLst>
              <a:gd name="adj" fmla="val 16667"/>
            </a:avLst>
          </a:prstGeom>
          <a:solidFill>
            <a:srgbClr val="EF6461"/>
          </a:solidFill>
          <a:ln w="12700" cap="flat" cmpd="sng">
            <a:solidFill>
              <a:srgbClr val="EF6461"/>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Mitigate risk</a:t>
            </a:r>
            <a:endParaRPr sz="2200" b="0" i="0" u="none" strike="noStrike" cap="none">
              <a:solidFill>
                <a:srgbClr val="3F3F3F"/>
              </a:solidFill>
              <a:latin typeface="Open Sans"/>
              <a:ea typeface="Open Sans"/>
              <a:cs typeface="Open Sans"/>
              <a:sym typeface="Open Sans"/>
            </a:endParaRPr>
          </a:p>
        </p:txBody>
      </p:sp>
      <p:cxnSp>
        <p:nvCxnSpPr>
          <p:cNvPr id="2104" name="Google Shape;2104;p346"/>
          <p:cNvCxnSpPr/>
          <p:nvPr/>
        </p:nvCxnSpPr>
        <p:spPr>
          <a:xfrm flipH="1">
            <a:off x="12052719" y="3361457"/>
            <a:ext cx="1" cy="3312808"/>
          </a:xfrm>
          <a:prstGeom prst="straightConnector1">
            <a:avLst/>
          </a:prstGeom>
          <a:noFill/>
          <a:ln w="28575" cap="flat" cmpd="sng">
            <a:solidFill>
              <a:srgbClr val="7F7F7F"/>
            </a:solidFill>
            <a:prstDash val="solid"/>
            <a:miter lim="8000"/>
            <a:headEnd type="none" w="sm" len="sm"/>
            <a:tailEnd type="triangle" w="med" len="med"/>
          </a:ln>
        </p:spPr>
      </p:cxnSp>
      <p:grpSp>
        <p:nvGrpSpPr>
          <p:cNvPr id="2105" name="Google Shape;2105;p346"/>
          <p:cNvGrpSpPr/>
          <p:nvPr/>
        </p:nvGrpSpPr>
        <p:grpSpPr>
          <a:xfrm>
            <a:off x="9868459" y="3168133"/>
            <a:ext cx="476423" cy="374877"/>
            <a:chOff x="-1" y="0"/>
            <a:chExt cx="578852" cy="415282"/>
          </a:xfrm>
        </p:grpSpPr>
        <p:sp>
          <p:nvSpPr>
            <p:cNvPr id="2106" name="Google Shape;2106;p346"/>
            <p:cNvSpPr/>
            <p:nvPr/>
          </p:nvSpPr>
          <p:spPr>
            <a:xfrm>
              <a:off x="0" y="0"/>
              <a:ext cx="481303" cy="381850"/>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2107" name="Google Shape;2107;p346"/>
            <p:cNvSpPr txBox="1"/>
            <p:nvPr/>
          </p:nvSpPr>
          <p:spPr>
            <a:xfrm>
              <a:off x="-1" y="26401"/>
              <a:ext cx="578852" cy="388881"/>
            </a:xfrm>
            <a:prstGeom prst="rect">
              <a:avLst/>
            </a:prstGeom>
            <a:noFill/>
            <a:ln>
              <a:noFill/>
            </a:ln>
          </p:spPr>
          <p:txBody>
            <a:bodyPr spcFirstLastPara="1" wrap="square" lIns="21425" tIns="21425" rIns="21425" bIns="2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Yes</a:t>
              </a:r>
              <a:endParaRPr sz="1400" b="0" i="0" u="none" strike="noStrike" cap="none">
                <a:solidFill>
                  <a:srgbClr val="000000"/>
                </a:solidFill>
                <a:latin typeface="Arial"/>
                <a:ea typeface="Arial"/>
                <a:cs typeface="Arial"/>
                <a:sym typeface="Arial"/>
              </a:endParaRPr>
            </a:p>
          </p:txBody>
        </p:sp>
      </p:grpSp>
      <p:cxnSp>
        <p:nvCxnSpPr>
          <p:cNvPr id="2108" name="Google Shape;2108;p346"/>
          <p:cNvCxnSpPr/>
          <p:nvPr/>
        </p:nvCxnSpPr>
        <p:spPr>
          <a:xfrm>
            <a:off x="8143693" y="4785004"/>
            <a:ext cx="1" cy="774851"/>
          </a:xfrm>
          <a:prstGeom prst="straightConnector1">
            <a:avLst/>
          </a:prstGeom>
          <a:noFill/>
          <a:ln w="28575" cap="flat" cmpd="sng">
            <a:solidFill>
              <a:schemeClr val="accent2"/>
            </a:solidFill>
            <a:prstDash val="solid"/>
            <a:miter lim="8000"/>
            <a:headEnd type="none" w="sm" len="sm"/>
            <a:tailEnd type="triangle" w="med" len="med"/>
          </a:ln>
        </p:spPr>
      </p:cxnSp>
      <p:grpSp>
        <p:nvGrpSpPr>
          <p:cNvPr id="2109" name="Google Shape;2109;p346"/>
          <p:cNvGrpSpPr/>
          <p:nvPr/>
        </p:nvGrpSpPr>
        <p:grpSpPr>
          <a:xfrm>
            <a:off x="7943034" y="4885590"/>
            <a:ext cx="468203" cy="351045"/>
            <a:chOff x="0" y="0"/>
            <a:chExt cx="568864" cy="388881"/>
          </a:xfrm>
        </p:grpSpPr>
        <p:sp>
          <p:nvSpPr>
            <p:cNvPr id="2110" name="Google Shape;2110;p346"/>
            <p:cNvSpPr/>
            <p:nvPr/>
          </p:nvSpPr>
          <p:spPr>
            <a:xfrm>
              <a:off x="0" y="0"/>
              <a:ext cx="426416" cy="381850"/>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2111" name="Google Shape;2111;p346"/>
            <p:cNvSpPr txBox="1"/>
            <p:nvPr/>
          </p:nvSpPr>
          <p:spPr>
            <a:xfrm>
              <a:off x="0" y="0"/>
              <a:ext cx="568864" cy="388881"/>
            </a:xfrm>
            <a:prstGeom prst="rect">
              <a:avLst/>
            </a:prstGeom>
            <a:noFill/>
            <a:ln>
              <a:noFill/>
            </a:ln>
          </p:spPr>
          <p:txBody>
            <a:bodyPr spcFirstLastPara="1" wrap="square" lIns="21425" tIns="21425" rIns="21425" bIns="2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No</a:t>
              </a:r>
              <a:endParaRPr sz="1400" b="0" i="0" u="none" strike="noStrike" cap="none">
                <a:solidFill>
                  <a:srgbClr val="000000"/>
                </a:solidFill>
                <a:latin typeface="Arial"/>
                <a:ea typeface="Arial"/>
                <a:cs typeface="Arial"/>
                <a:sym typeface="Arial"/>
              </a:endParaRPr>
            </a:p>
          </p:txBody>
        </p:sp>
      </p:grpSp>
      <p:grpSp>
        <p:nvGrpSpPr>
          <p:cNvPr id="2112" name="Google Shape;2112;p346"/>
          <p:cNvGrpSpPr/>
          <p:nvPr/>
        </p:nvGrpSpPr>
        <p:grpSpPr>
          <a:xfrm>
            <a:off x="9903989" y="6848211"/>
            <a:ext cx="586811" cy="351046"/>
            <a:chOff x="0" y="-2621"/>
            <a:chExt cx="712972" cy="388882"/>
          </a:xfrm>
        </p:grpSpPr>
        <p:sp>
          <p:nvSpPr>
            <p:cNvPr id="2113" name="Google Shape;2113;p346"/>
            <p:cNvSpPr/>
            <p:nvPr/>
          </p:nvSpPr>
          <p:spPr>
            <a:xfrm>
              <a:off x="0" y="0"/>
              <a:ext cx="578853" cy="381850"/>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2114" name="Google Shape;2114;p346"/>
            <p:cNvSpPr txBox="1"/>
            <p:nvPr/>
          </p:nvSpPr>
          <p:spPr>
            <a:xfrm>
              <a:off x="31149" y="-2621"/>
              <a:ext cx="681823" cy="388882"/>
            </a:xfrm>
            <a:prstGeom prst="rect">
              <a:avLst/>
            </a:prstGeom>
            <a:noFill/>
            <a:ln>
              <a:noFill/>
            </a:ln>
          </p:spPr>
          <p:txBody>
            <a:bodyPr spcFirstLastPara="1" wrap="square" lIns="21425" tIns="21425" rIns="21425" bIns="2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Yes</a:t>
              </a:r>
              <a:endParaRPr sz="1400" b="0" i="0" u="none" strike="noStrike" cap="none">
                <a:solidFill>
                  <a:srgbClr val="000000"/>
                </a:solidFill>
                <a:latin typeface="Arial"/>
                <a:ea typeface="Arial"/>
                <a:cs typeface="Arial"/>
                <a:sym typeface="Arial"/>
              </a:endParaRPr>
            </a:p>
          </p:txBody>
        </p:sp>
      </p:grpSp>
      <p:grpSp>
        <p:nvGrpSpPr>
          <p:cNvPr id="2115" name="Google Shape;2115;p346"/>
          <p:cNvGrpSpPr/>
          <p:nvPr/>
        </p:nvGrpSpPr>
        <p:grpSpPr>
          <a:xfrm>
            <a:off x="5891514" y="6829603"/>
            <a:ext cx="412199" cy="374877"/>
            <a:chOff x="0" y="0"/>
            <a:chExt cx="500820" cy="415282"/>
          </a:xfrm>
        </p:grpSpPr>
        <p:sp>
          <p:nvSpPr>
            <p:cNvPr id="2116" name="Google Shape;2116;p346"/>
            <p:cNvSpPr/>
            <p:nvPr/>
          </p:nvSpPr>
          <p:spPr>
            <a:xfrm>
              <a:off x="0" y="0"/>
              <a:ext cx="426416" cy="381850"/>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2117" name="Google Shape;2117;p346"/>
            <p:cNvSpPr txBox="1"/>
            <p:nvPr/>
          </p:nvSpPr>
          <p:spPr>
            <a:xfrm>
              <a:off x="0" y="26401"/>
              <a:ext cx="500820" cy="388881"/>
            </a:xfrm>
            <a:prstGeom prst="rect">
              <a:avLst/>
            </a:prstGeom>
            <a:noFill/>
            <a:ln>
              <a:noFill/>
            </a:ln>
          </p:spPr>
          <p:txBody>
            <a:bodyPr spcFirstLastPara="1" wrap="square" lIns="21425" tIns="21425" rIns="21425" bIns="2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No</a:t>
              </a:r>
              <a:endParaRPr sz="1400" b="0" i="0" u="none" strike="noStrike" cap="none">
                <a:solidFill>
                  <a:srgbClr val="000000"/>
                </a:solidFill>
                <a:latin typeface="Arial"/>
                <a:ea typeface="Arial"/>
                <a:cs typeface="Arial"/>
                <a:sym typeface="Arial"/>
              </a:endParaRPr>
            </a:p>
          </p:txBody>
        </p:sp>
      </p:grpSp>
      <p:cxnSp>
        <p:nvCxnSpPr>
          <p:cNvPr id="2118" name="Google Shape;2118;p346"/>
          <p:cNvCxnSpPr>
            <a:stCxn id="2103" idx="0"/>
          </p:cNvCxnSpPr>
          <p:nvPr/>
        </p:nvCxnSpPr>
        <p:spPr>
          <a:xfrm rot="10800000" flipH="1">
            <a:off x="4237305" y="3369341"/>
            <a:ext cx="9900" cy="3240000"/>
          </a:xfrm>
          <a:prstGeom prst="straightConnector1">
            <a:avLst/>
          </a:prstGeom>
          <a:noFill/>
          <a:ln w="28575" cap="flat" cmpd="sng">
            <a:solidFill>
              <a:srgbClr val="3A405A"/>
            </a:solidFill>
            <a:prstDash val="solid"/>
            <a:miter lim="8000"/>
            <a:headEnd type="none" w="sm" len="sm"/>
            <a:tailEnd type="none" w="sm" len="sm"/>
          </a:ln>
        </p:spPr>
      </p:cxnSp>
      <p:cxnSp>
        <p:nvCxnSpPr>
          <p:cNvPr id="2119" name="Google Shape;2119;p346"/>
          <p:cNvCxnSpPr/>
          <p:nvPr/>
        </p:nvCxnSpPr>
        <p:spPr>
          <a:xfrm>
            <a:off x="4237305" y="3370016"/>
            <a:ext cx="2323949" cy="0"/>
          </a:xfrm>
          <a:prstGeom prst="straightConnector1">
            <a:avLst/>
          </a:prstGeom>
          <a:noFill/>
          <a:ln w="28575" cap="flat" cmpd="sng">
            <a:solidFill>
              <a:srgbClr val="7F7F7F"/>
            </a:solidFill>
            <a:prstDash val="solid"/>
            <a:miter lim="8000"/>
            <a:headEnd type="none" w="sm" len="sm"/>
            <a:tailEnd type="triangle" w="med" len="med"/>
          </a:ln>
        </p:spPr>
      </p:cxnSp>
      <p:pic>
        <p:nvPicPr>
          <p:cNvPr id="2120" name="Google Shape;2120;p346"/>
          <p:cNvPicPr preferRelativeResize="0"/>
          <p:nvPr/>
        </p:nvPicPr>
        <p:blipFill rotWithShape="1">
          <a:blip r:embed="rId3">
            <a:alphaModFix/>
          </a:blip>
          <a:srcRect/>
          <a:stretch/>
        </p:blipFill>
        <p:spPr>
          <a:xfrm>
            <a:off x="5155001" y="858934"/>
            <a:ext cx="5945997" cy="365760"/>
          </a:xfrm>
          <a:prstGeom prst="rect">
            <a:avLst/>
          </a:prstGeom>
          <a:noFill/>
          <a:ln>
            <a:noFill/>
          </a:ln>
        </p:spPr>
      </p:pic>
      <p:sp>
        <p:nvSpPr>
          <p:cNvPr id="2121" name="Google Shape;2121;p346"/>
          <p:cNvSpPr txBox="1"/>
          <p:nvPr/>
        </p:nvSpPr>
        <p:spPr>
          <a:xfrm>
            <a:off x="2965100" y="1349721"/>
            <a:ext cx="1034985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Here is a flowchart that explains the steps in the risk mitigation process:</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dirty="0">
                <a:solidFill>
                  <a:srgbClr val="3F3F3F"/>
                </a:solidFill>
                <a:latin typeface="Open Sans"/>
                <a:ea typeface="Open Sans"/>
                <a:cs typeface="Open Sans"/>
                <a:sym typeface="Open Sans"/>
              </a:rPr>
              <a:t>Organizational Security Policy</a:t>
            </a:r>
            <a:endParaRPr dirty="0">
              <a:latin typeface="Open Sans"/>
              <a:ea typeface="Open Sans"/>
              <a:cs typeface="Open Sans"/>
              <a:sym typeface="Open Sans"/>
            </a:endParaRPr>
          </a:p>
        </p:txBody>
      </p:sp>
      <p:grpSp>
        <p:nvGrpSpPr>
          <p:cNvPr id="446" name="Google Shape;446;p67"/>
          <p:cNvGrpSpPr/>
          <p:nvPr/>
        </p:nvGrpSpPr>
        <p:grpSpPr>
          <a:xfrm>
            <a:off x="11022200" y="2636687"/>
            <a:ext cx="4304683" cy="1018695"/>
            <a:chOff x="0" y="0"/>
            <a:chExt cx="3557588" cy="1018692"/>
          </a:xfrm>
        </p:grpSpPr>
        <p:sp>
          <p:nvSpPr>
            <p:cNvPr id="447" name="Google Shape;447;p67"/>
            <p:cNvSpPr/>
            <p:nvPr/>
          </p:nvSpPr>
          <p:spPr>
            <a:xfrm>
              <a:off x="0" y="0"/>
              <a:ext cx="3557588" cy="1018692"/>
            </a:xfrm>
            <a:prstGeom prst="roundRect">
              <a:avLst>
                <a:gd name="adj" fmla="val 16667"/>
              </a:avLst>
            </a:prstGeom>
            <a:solidFill>
              <a:srgbClr val="427AA1"/>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48" name="Google Shape;448;p67"/>
            <p:cNvSpPr txBox="1"/>
            <p:nvPr/>
          </p:nvSpPr>
          <p:spPr>
            <a:xfrm>
              <a:off x="101802" y="77287"/>
              <a:ext cx="3353983" cy="864117"/>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dirty="0">
                  <a:solidFill>
                    <a:schemeClr val="bg1"/>
                  </a:solidFill>
                  <a:latin typeface="Open Sans"/>
                  <a:ea typeface="Open Sans"/>
                  <a:cs typeface="Open Sans"/>
                  <a:sym typeface="Open Sans"/>
                </a:rPr>
                <a:t>Regulatory and Legal consequences </a:t>
              </a:r>
              <a:endParaRPr sz="2200" b="0" i="0" u="none" strike="noStrike" cap="none" dirty="0">
                <a:solidFill>
                  <a:schemeClr val="bg1"/>
                </a:solidFill>
                <a:latin typeface="Open Sans"/>
                <a:ea typeface="Open Sans"/>
                <a:cs typeface="Open Sans"/>
                <a:sym typeface="Open Sans"/>
              </a:endParaRPr>
            </a:p>
          </p:txBody>
        </p:sp>
      </p:grpSp>
      <p:grpSp>
        <p:nvGrpSpPr>
          <p:cNvPr id="449" name="Google Shape;449;p67"/>
          <p:cNvGrpSpPr/>
          <p:nvPr/>
        </p:nvGrpSpPr>
        <p:grpSpPr>
          <a:xfrm>
            <a:off x="10823998" y="5494374"/>
            <a:ext cx="4490887" cy="1018694"/>
            <a:chOff x="0" y="0"/>
            <a:chExt cx="3711474" cy="1018692"/>
          </a:xfrm>
        </p:grpSpPr>
        <p:sp>
          <p:nvSpPr>
            <p:cNvPr id="450" name="Google Shape;450;p67"/>
            <p:cNvSpPr/>
            <p:nvPr/>
          </p:nvSpPr>
          <p:spPr>
            <a:xfrm>
              <a:off x="0" y="0"/>
              <a:ext cx="3711474" cy="1018692"/>
            </a:xfrm>
            <a:prstGeom prst="roundRect">
              <a:avLst>
                <a:gd name="adj" fmla="val 16667"/>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451" name="Google Shape;451;p67"/>
            <p:cNvSpPr txBox="1"/>
            <p:nvPr/>
          </p:nvSpPr>
          <p:spPr>
            <a:xfrm>
              <a:off x="101802" y="77287"/>
              <a:ext cx="3507869" cy="864118"/>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dirty="0">
                  <a:solidFill>
                    <a:srgbClr val="3F3F3F"/>
                  </a:solidFill>
                  <a:latin typeface="Open Sans"/>
                  <a:ea typeface="Open Sans"/>
                  <a:cs typeface="Open Sans"/>
                  <a:sym typeface="Open Sans"/>
                </a:rPr>
                <a:t>Misuse/abuse of system and resources </a:t>
              </a:r>
              <a:endParaRPr sz="2200" b="0" i="0" u="none" strike="noStrike" cap="none" dirty="0">
                <a:solidFill>
                  <a:srgbClr val="3F3F3F"/>
                </a:solidFill>
                <a:latin typeface="Open Sans"/>
                <a:ea typeface="Open Sans"/>
                <a:cs typeface="Open Sans"/>
                <a:sym typeface="Open Sans"/>
              </a:endParaRPr>
            </a:p>
          </p:txBody>
        </p:sp>
      </p:grpSp>
      <p:grpSp>
        <p:nvGrpSpPr>
          <p:cNvPr id="452" name="Google Shape;452;p67"/>
          <p:cNvGrpSpPr/>
          <p:nvPr/>
        </p:nvGrpSpPr>
        <p:grpSpPr>
          <a:xfrm>
            <a:off x="5702509" y="7083728"/>
            <a:ext cx="4657321" cy="1018693"/>
            <a:chOff x="0" y="0"/>
            <a:chExt cx="3849023" cy="1018692"/>
          </a:xfrm>
        </p:grpSpPr>
        <p:sp>
          <p:nvSpPr>
            <p:cNvPr id="453" name="Google Shape;453;p67"/>
            <p:cNvSpPr/>
            <p:nvPr/>
          </p:nvSpPr>
          <p:spPr>
            <a:xfrm>
              <a:off x="0" y="0"/>
              <a:ext cx="3849023" cy="1018692"/>
            </a:xfrm>
            <a:prstGeom prst="roundRect">
              <a:avLst>
                <a:gd name="adj" fmla="val 16667"/>
              </a:avLst>
            </a:prstGeom>
            <a:solidFill>
              <a:schemeClr val="accent1">
                <a:lumMod val="60000"/>
                <a:lumOff val="4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4" name="Google Shape;454;p67"/>
            <p:cNvSpPr txBox="1"/>
            <p:nvPr/>
          </p:nvSpPr>
          <p:spPr>
            <a:xfrm>
              <a:off x="101802" y="270254"/>
              <a:ext cx="3645418" cy="478182"/>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dirty="0">
                  <a:solidFill>
                    <a:srgbClr val="3F3F3F"/>
                  </a:solidFill>
                  <a:latin typeface="Open Sans"/>
                  <a:ea typeface="Open Sans"/>
                  <a:cs typeface="Open Sans"/>
                  <a:sym typeface="Open Sans"/>
                </a:rPr>
                <a:t>Reputational Damage</a:t>
              </a:r>
              <a:endParaRPr sz="2200" b="0" i="0" u="none" strike="noStrike" cap="none" dirty="0">
                <a:solidFill>
                  <a:srgbClr val="3F3F3F"/>
                </a:solidFill>
                <a:latin typeface="Open Sans"/>
                <a:ea typeface="Open Sans"/>
                <a:cs typeface="Open Sans"/>
                <a:sym typeface="Open Sans"/>
              </a:endParaRPr>
            </a:p>
          </p:txBody>
        </p:sp>
      </p:grpSp>
      <p:grpSp>
        <p:nvGrpSpPr>
          <p:cNvPr id="455" name="Google Shape;455;p67"/>
          <p:cNvGrpSpPr/>
          <p:nvPr/>
        </p:nvGrpSpPr>
        <p:grpSpPr>
          <a:xfrm>
            <a:off x="1127319" y="5494374"/>
            <a:ext cx="4304683" cy="1018694"/>
            <a:chOff x="0" y="50704"/>
            <a:chExt cx="3557588" cy="1018692"/>
          </a:xfrm>
        </p:grpSpPr>
        <p:sp>
          <p:nvSpPr>
            <p:cNvPr id="456" name="Google Shape;456;p67"/>
            <p:cNvSpPr/>
            <p:nvPr/>
          </p:nvSpPr>
          <p:spPr>
            <a:xfrm>
              <a:off x="0" y="50704"/>
              <a:ext cx="3557588" cy="1018692"/>
            </a:xfrm>
            <a:prstGeom prst="roundRect">
              <a:avLst>
                <a:gd name="adj" fmla="val 16667"/>
              </a:avLst>
            </a:prstGeom>
            <a:solidFill>
              <a:srgbClr val="9BAABF"/>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7" name="Google Shape;457;p67"/>
            <p:cNvSpPr txBox="1"/>
            <p:nvPr/>
          </p:nvSpPr>
          <p:spPr>
            <a:xfrm>
              <a:off x="101802" y="320959"/>
              <a:ext cx="3353983" cy="478181"/>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dirty="0">
                  <a:solidFill>
                    <a:srgbClr val="3F3F3F"/>
                  </a:solidFill>
                  <a:latin typeface="Open Sans"/>
                  <a:ea typeface="Open Sans"/>
                  <a:cs typeface="Open Sans"/>
                  <a:sym typeface="Open Sans"/>
                </a:rPr>
                <a:t>Irretrievable loss of data</a:t>
              </a:r>
              <a:endParaRPr sz="2200" b="0" i="0" u="none" strike="noStrike" cap="none" dirty="0">
                <a:solidFill>
                  <a:srgbClr val="3F3F3F"/>
                </a:solidFill>
                <a:latin typeface="Open Sans"/>
                <a:ea typeface="Open Sans"/>
                <a:cs typeface="Open Sans"/>
                <a:sym typeface="Open Sans"/>
              </a:endParaRPr>
            </a:p>
          </p:txBody>
        </p:sp>
      </p:grpSp>
      <p:grpSp>
        <p:nvGrpSpPr>
          <p:cNvPr id="458" name="Google Shape;458;p67"/>
          <p:cNvGrpSpPr/>
          <p:nvPr/>
        </p:nvGrpSpPr>
        <p:grpSpPr>
          <a:xfrm>
            <a:off x="1127319" y="2721096"/>
            <a:ext cx="4304683" cy="1018695"/>
            <a:chOff x="0" y="0"/>
            <a:chExt cx="3557588" cy="1018692"/>
          </a:xfrm>
        </p:grpSpPr>
        <p:sp>
          <p:nvSpPr>
            <p:cNvPr id="459" name="Google Shape;459;p67"/>
            <p:cNvSpPr/>
            <p:nvPr/>
          </p:nvSpPr>
          <p:spPr>
            <a:xfrm>
              <a:off x="0" y="0"/>
              <a:ext cx="3557588" cy="1018692"/>
            </a:xfrm>
            <a:prstGeom prst="roundRect">
              <a:avLst>
                <a:gd name="adj" fmla="val 16667"/>
              </a:avLst>
            </a:prstGeom>
            <a:solidFill>
              <a:srgbClr val="E9AFA3"/>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60" name="Google Shape;460;p67"/>
            <p:cNvSpPr txBox="1"/>
            <p:nvPr/>
          </p:nvSpPr>
          <p:spPr>
            <a:xfrm>
              <a:off x="101802" y="270255"/>
              <a:ext cx="3353983" cy="478181"/>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dirty="0">
                  <a:solidFill>
                    <a:srgbClr val="3F3F3F"/>
                  </a:solidFill>
                  <a:latin typeface="Open Sans"/>
                  <a:ea typeface="Open Sans"/>
                  <a:cs typeface="Open Sans"/>
                  <a:sym typeface="Open Sans"/>
                </a:rPr>
                <a:t>Financial Losses</a:t>
              </a:r>
              <a:endParaRPr sz="2200" b="0" i="0" u="none" strike="noStrike" cap="none" dirty="0">
                <a:solidFill>
                  <a:srgbClr val="3F3F3F"/>
                </a:solidFill>
                <a:latin typeface="Open Sans"/>
                <a:ea typeface="Open Sans"/>
                <a:cs typeface="Open Sans"/>
                <a:sym typeface="Open Sans"/>
              </a:endParaRPr>
            </a:p>
          </p:txBody>
        </p:sp>
      </p:grpSp>
      <p:sp>
        <p:nvSpPr>
          <p:cNvPr id="461" name="Google Shape;461;p67"/>
          <p:cNvSpPr txBox="1"/>
          <p:nvPr/>
        </p:nvSpPr>
        <p:spPr>
          <a:xfrm>
            <a:off x="4126141" y="1469087"/>
            <a:ext cx="8036551"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Security policy reduces the likelihood of:</a:t>
            </a:r>
            <a:endParaRPr sz="1400" b="0" i="0" u="none" strike="noStrike" cap="none" dirty="0">
              <a:solidFill>
                <a:srgbClr val="000000"/>
              </a:solidFill>
              <a:latin typeface="Arial"/>
              <a:ea typeface="Arial"/>
              <a:cs typeface="Arial"/>
              <a:sym typeface="Arial"/>
            </a:endParaRPr>
          </a:p>
        </p:txBody>
      </p:sp>
      <p:pic>
        <p:nvPicPr>
          <p:cNvPr id="462" name="Google Shape;462;p67"/>
          <p:cNvPicPr preferRelativeResize="0"/>
          <p:nvPr/>
        </p:nvPicPr>
        <p:blipFill rotWithShape="1">
          <a:blip r:embed="rId3">
            <a:alphaModFix/>
          </a:blip>
          <a:srcRect/>
          <a:stretch/>
        </p:blipFill>
        <p:spPr>
          <a:xfrm>
            <a:off x="4826029" y="752158"/>
            <a:ext cx="6628326" cy="365760"/>
          </a:xfrm>
          <a:prstGeom prst="rect">
            <a:avLst/>
          </a:prstGeom>
          <a:noFill/>
          <a:ln>
            <a:noFill/>
          </a:ln>
        </p:spPr>
      </p:pic>
      <p:pic>
        <p:nvPicPr>
          <p:cNvPr id="2" name="Graphic 1">
            <a:extLst>
              <a:ext uri="{FF2B5EF4-FFF2-40B4-BE49-F238E27FC236}">
                <a16:creationId xmlns:a16="http://schemas.microsoft.com/office/drawing/2014/main" id="{D40BE36D-FD5E-43E9-A1AF-941885316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5825" y="2862262"/>
            <a:ext cx="4324350" cy="3419475"/>
          </a:xfrm>
          <a:prstGeom prst="rect">
            <a:avLst/>
          </a:prstGeom>
        </p:spPr>
      </p:pic>
    </p:spTree>
    <p:extLst>
      <p:ext uri="{BB962C8B-B14F-4D97-AF65-F5344CB8AC3E}">
        <p14:creationId xmlns:p14="http://schemas.microsoft.com/office/powerpoint/2010/main" val="14821569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34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latin typeface="Open Sans"/>
                <a:ea typeface="Open Sans"/>
                <a:cs typeface="Open Sans"/>
                <a:sym typeface="Open Sans"/>
              </a:rPr>
              <a:t>Risk Capacity, Risk Appetite and Risk Tolerance</a:t>
            </a:r>
            <a:endParaRPr>
              <a:latin typeface="Open Sans"/>
              <a:ea typeface="Open Sans"/>
              <a:cs typeface="Open Sans"/>
              <a:sym typeface="Open Sans"/>
            </a:endParaRPr>
          </a:p>
        </p:txBody>
      </p:sp>
      <p:pic>
        <p:nvPicPr>
          <p:cNvPr id="2127" name="Google Shape;2127;p347"/>
          <p:cNvPicPr preferRelativeResize="0"/>
          <p:nvPr/>
        </p:nvPicPr>
        <p:blipFill rotWithShape="1">
          <a:blip r:embed="rId3">
            <a:alphaModFix/>
          </a:blip>
          <a:srcRect/>
          <a:stretch/>
        </p:blipFill>
        <p:spPr>
          <a:xfrm>
            <a:off x="10105275" y="2193175"/>
            <a:ext cx="4740350" cy="4075337"/>
          </a:xfrm>
          <a:prstGeom prst="rect">
            <a:avLst/>
          </a:prstGeom>
          <a:noFill/>
          <a:ln>
            <a:noFill/>
          </a:ln>
        </p:spPr>
      </p:pic>
      <p:pic>
        <p:nvPicPr>
          <p:cNvPr id="2128" name="Google Shape;2128;p347"/>
          <p:cNvPicPr preferRelativeResize="0"/>
          <p:nvPr/>
        </p:nvPicPr>
        <p:blipFill rotWithShape="1">
          <a:blip r:embed="rId4">
            <a:alphaModFix/>
          </a:blip>
          <a:srcRect/>
          <a:stretch/>
        </p:blipFill>
        <p:spPr>
          <a:xfrm>
            <a:off x="1524225" y="2193162"/>
            <a:ext cx="4740350" cy="4075346"/>
          </a:xfrm>
          <a:prstGeom prst="rect">
            <a:avLst/>
          </a:prstGeom>
          <a:noFill/>
          <a:ln>
            <a:noFill/>
          </a:ln>
        </p:spPr>
      </p:pic>
      <p:pic>
        <p:nvPicPr>
          <p:cNvPr id="2129" name="Google Shape;2129;p347"/>
          <p:cNvPicPr preferRelativeResize="0"/>
          <p:nvPr/>
        </p:nvPicPr>
        <p:blipFill rotWithShape="1">
          <a:blip r:embed="rId5">
            <a:alphaModFix/>
          </a:blip>
          <a:srcRect t="-8567" b="-10423"/>
          <a:stretch/>
        </p:blipFill>
        <p:spPr>
          <a:xfrm>
            <a:off x="5833975" y="4066300"/>
            <a:ext cx="4740300" cy="4849200"/>
          </a:xfrm>
          <a:prstGeom prst="ellipse">
            <a:avLst/>
          </a:prstGeom>
          <a:noFill/>
          <a:ln>
            <a:noFill/>
          </a:ln>
        </p:spPr>
      </p:pic>
      <p:sp>
        <p:nvSpPr>
          <p:cNvPr id="2130" name="Google Shape;2130;p347"/>
          <p:cNvSpPr txBox="1"/>
          <p:nvPr/>
        </p:nvSpPr>
        <p:spPr>
          <a:xfrm>
            <a:off x="2018440" y="3379995"/>
            <a:ext cx="3630000" cy="174198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Risk capacity: </a:t>
            </a:r>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maximum risk an organization can afford to take.</a:t>
            </a:r>
            <a:endParaRPr/>
          </a:p>
        </p:txBody>
      </p:sp>
      <p:sp>
        <p:nvSpPr>
          <p:cNvPr id="2131" name="Google Shape;2131;p347"/>
          <p:cNvSpPr txBox="1"/>
          <p:nvPr/>
        </p:nvSpPr>
        <p:spPr>
          <a:xfrm>
            <a:off x="10698850" y="3202556"/>
            <a:ext cx="3630000" cy="174198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Risk appetite: </a:t>
            </a:r>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amount of risk an organization is willing to take.</a:t>
            </a:r>
            <a:endParaRPr/>
          </a:p>
        </p:txBody>
      </p:sp>
      <p:sp>
        <p:nvSpPr>
          <p:cNvPr id="2132" name="Google Shape;2132;p347"/>
          <p:cNvSpPr txBox="1"/>
          <p:nvPr/>
        </p:nvSpPr>
        <p:spPr>
          <a:xfrm>
            <a:off x="6704150" y="5536498"/>
            <a:ext cx="3000000" cy="174198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Risk tolerance: </a:t>
            </a:r>
            <a:r>
              <a:rPr lang="en-US" sz="2200" b="0" i="0" u="none" strike="noStrike" cap="none">
                <a:solidFill>
                  <a:srgbClr val="3F3F3F"/>
                </a:solidFill>
                <a:latin typeface="Open Sans"/>
                <a:ea typeface="Open Sans"/>
                <a:cs typeface="Open Sans"/>
                <a:sym typeface="Open Sans"/>
              </a:rPr>
              <a:t>Acceptable deviations from the risk appetite.</a:t>
            </a:r>
            <a:endParaRPr sz="2200" b="0" i="0" u="none" strike="noStrike" cap="none">
              <a:solidFill>
                <a:srgbClr val="3F3F3F"/>
              </a:solidFill>
              <a:latin typeface="Open Sans"/>
              <a:ea typeface="Open Sans"/>
              <a:cs typeface="Open Sans"/>
              <a:sym typeface="Open Sans"/>
            </a:endParaRPr>
          </a:p>
        </p:txBody>
      </p:sp>
      <p:sp>
        <p:nvSpPr>
          <p:cNvPr id="2133" name="Google Shape;2133;p347"/>
          <p:cNvSpPr/>
          <p:nvPr/>
        </p:nvSpPr>
        <p:spPr>
          <a:xfrm>
            <a:off x="2908300" y="816352"/>
            <a:ext cx="104418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34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Risk Capacity, Risk Appetite and Risk Tolerance</a:t>
            </a:r>
            <a:endParaRPr>
              <a:latin typeface="Open Sans"/>
              <a:ea typeface="Open Sans"/>
              <a:cs typeface="Open Sans"/>
              <a:sym typeface="Open Sans"/>
            </a:endParaRPr>
          </a:p>
        </p:txBody>
      </p:sp>
      <p:sp>
        <p:nvSpPr>
          <p:cNvPr id="2140" name="Google Shape;2140;p348"/>
          <p:cNvSpPr/>
          <p:nvPr/>
        </p:nvSpPr>
        <p:spPr>
          <a:xfrm>
            <a:off x="1580460" y="2030009"/>
            <a:ext cx="7781980" cy="1325880"/>
          </a:xfrm>
          <a:prstGeom prst="roundRect">
            <a:avLst>
              <a:gd name="adj" fmla="val 16667"/>
            </a:avLst>
          </a:prstGeom>
          <a:solidFill>
            <a:srgbClr val="BBD6EE"/>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dk1"/>
                </a:solidFill>
                <a:latin typeface="Open Sans"/>
                <a:ea typeface="Open Sans"/>
                <a:cs typeface="Open Sans"/>
                <a:sym typeface="Open Sans"/>
              </a:rPr>
              <a:t>Risk capacity:</a:t>
            </a:r>
            <a:r>
              <a:rPr lang="en-US" sz="2200" b="0" i="0" u="none" strike="noStrike" cap="none">
                <a:solidFill>
                  <a:schemeClr val="dk1"/>
                </a:solidFill>
                <a:latin typeface="Open Sans"/>
                <a:ea typeface="Open Sans"/>
                <a:cs typeface="Open Sans"/>
                <a:sym typeface="Open Sans"/>
              </a:rPr>
              <a:t> Risk capacity is always greater compared to tolerance and appetite.</a:t>
            </a:r>
            <a:endParaRPr sz="2200" b="0" i="0" u="none" strike="noStrike" cap="none">
              <a:solidFill>
                <a:schemeClr val="dk1"/>
              </a:solidFill>
              <a:latin typeface="Open Sans"/>
              <a:ea typeface="Open Sans"/>
              <a:cs typeface="Open Sans"/>
              <a:sym typeface="Open Sans"/>
            </a:endParaRPr>
          </a:p>
        </p:txBody>
      </p:sp>
      <p:pic>
        <p:nvPicPr>
          <p:cNvPr id="2141" name="Google Shape;2141;p348" descr="Pointing hand Icons - 2,315 free vector icons"/>
          <p:cNvPicPr preferRelativeResize="0"/>
          <p:nvPr/>
        </p:nvPicPr>
        <p:blipFill rotWithShape="1">
          <a:blip r:embed="rId3">
            <a:alphaModFix/>
          </a:blip>
          <a:srcRect/>
          <a:stretch/>
        </p:blipFill>
        <p:spPr>
          <a:xfrm>
            <a:off x="411865" y="1812488"/>
            <a:ext cx="900000" cy="1393072"/>
          </a:xfrm>
          <a:prstGeom prst="rect">
            <a:avLst/>
          </a:prstGeom>
          <a:noFill/>
          <a:ln>
            <a:noFill/>
          </a:ln>
        </p:spPr>
      </p:pic>
      <p:sp>
        <p:nvSpPr>
          <p:cNvPr id="2142" name="Google Shape;2142;p348"/>
          <p:cNvSpPr/>
          <p:nvPr/>
        </p:nvSpPr>
        <p:spPr>
          <a:xfrm>
            <a:off x="1534099" y="6065543"/>
            <a:ext cx="7965501" cy="1325880"/>
          </a:xfrm>
          <a:prstGeom prst="roundRect">
            <a:avLst>
              <a:gd name="adj" fmla="val 16667"/>
            </a:avLst>
          </a:prstGeom>
          <a:solidFill>
            <a:srgbClr val="BBD6EE"/>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dk1"/>
                </a:solidFill>
                <a:latin typeface="Open Sans"/>
                <a:ea typeface="Open Sans"/>
                <a:cs typeface="Open Sans"/>
                <a:sym typeface="Open Sans"/>
              </a:rPr>
              <a:t>Risk acceptance: </a:t>
            </a:r>
            <a:r>
              <a:rPr lang="en-US" sz="2200" b="0" i="0" u="none" strike="noStrike" cap="none">
                <a:solidFill>
                  <a:schemeClr val="dk1"/>
                </a:solidFill>
                <a:latin typeface="Open Sans"/>
                <a:ea typeface="Open Sans"/>
                <a:cs typeface="Open Sans"/>
                <a:sym typeface="Open Sans"/>
              </a:rPr>
              <a:t>Risk acceptance should generally be within the risk appetite of the organization. It should never exceed the risk capacity.</a:t>
            </a:r>
            <a:endParaRPr sz="2200" b="0" i="0" u="none" strike="noStrike" cap="none">
              <a:solidFill>
                <a:schemeClr val="dk1"/>
              </a:solidFill>
              <a:latin typeface="Open Sans"/>
              <a:ea typeface="Open Sans"/>
              <a:cs typeface="Open Sans"/>
              <a:sym typeface="Open Sans"/>
            </a:endParaRPr>
          </a:p>
        </p:txBody>
      </p:sp>
      <p:sp>
        <p:nvSpPr>
          <p:cNvPr id="2143" name="Google Shape;2143;p348"/>
          <p:cNvSpPr/>
          <p:nvPr/>
        </p:nvSpPr>
        <p:spPr>
          <a:xfrm>
            <a:off x="1580460" y="4065236"/>
            <a:ext cx="7781980" cy="1325880"/>
          </a:xfrm>
          <a:prstGeom prst="roundRect">
            <a:avLst>
              <a:gd name="adj" fmla="val 16667"/>
            </a:avLst>
          </a:prstGeom>
          <a:solidFill>
            <a:srgbClr val="BBD6EE"/>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2200" b="1" i="0" u="none" strike="noStrike" cap="none">
                <a:solidFill>
                  <a:schemeClr val="dk1"/>
                </a:solidFill>
                <a:latin typeface="Open Sans"/>
                <a:ea typeface="Open Sans"/>
                <a:cs typeface="Open Sans"/>
                <a:sym typeface="Open Sans"/>
              </a:rPr>
              <a:t>Risk tolerance: </a:t>
            </a:r>
            <a:r>
              <a:rPr lang="en-US" sz="2200" b="0" i="0" u="none" strike="noStrike" cap="none">
                <a:solidFill>
                  <a:schemeClr val="dk1"/>
                </a:solidFill>
                <a:latin typeface="Open Sans"/>
                <a:ea typeface="Open Sans"/>
                <a:cs typeface="Open Sans"/>
                <a:sym typeface="Open Sans"/>
              </a:rPr>
              <a:t>Tolerance can either be equal to or greater than appetite. Risk tolerance levels are acceptable deviations from risk appetite.</a:t>
            </a:r>
            <a:endParaRPr sz="2200" b="0" i="0" u="none" strike="noStrike" cap="none">
              <a:solidFill>
                <a:schemeClr val="dk1"/>
              </a:solidFill>
              <a:latin typeface="Open Sans"/>
              <a:ea typeface="Open Sans"/>
              <a:cs typeface="Open Sans"/>
              <a:sym typeface="Open Sans"/>
            </a:endParaRPr>
          </a:p>
        </p:txBody>
      </p:sp>
      <p:pic>
        <p:nvPicPr>
          <p:cNvPr id="2144" name="Google Shape;2144;p348" descr="Pointing hand Icons - 2,315 free vector icons"/>
          <p:cNvPicPr preferRelativeResize="0"/>
          <p:nvPr/>
        </p:nvPicPr>
        <p:blipFill rotWithShape="1">
          <a:blip r:embed="rId3">
            <a:alphaModFix/>
          </a:blip>
          <a:srcRect/>
          <a:stretch/>
        </p:blipFill>
        <p:spPr>
          <a:xfrm>
            <a:off x="411865" y="5871170"/>
            <a:ext cx="900000" cy="1393072"/>
          </a:xfrm>
          <a:prstGeom prst="rect">
            <a:avLst/>
          </a:prstGeom>
          <a:noFill/>
          <a:ln>
            <a:noFill/>
          </a:ln>
        </p:spPr>
      </p:pic>
      <p:pic>
        <p:nvPicPr>
          <p:cNvPr id="2145" name="Google Shape;2145;p348" descr="Pointing hand Icons - 2,315 free vector icons"/>
          <p:cNvPicPr preferRelativeResize="0"/>
          <p:nvPr/>
        </p:nvPicPr>
        <p:blipFill rotWithShape="1">
          <a:blip r:embed="rId3">
            <a:alphaModFix/>
          </a:blip>
          <a:srcRect/>
          <a:stretch/>
        </p:blipFill>
        <p:spPr>
          <a:xfrm>
            <a:off x="411865" y="3939976"/>
            <a:ext cx="900000" cy="1393072"/>
          </a:xfrm>
          <a:prstGeom prst="rect">
            <a:avLst/>
          </a:prstGeom>
          <a:noFill/>
          <a:ln>
            <a:noFill/>
          </a:ln>
        </p:spPr>
      </p:pic>
      <p:grpSp>
        <p:nvGrpSpPr>
          <p:cNvPr id="2146" name="Google Shape;2146;p348"/>
          <p:cNvGrpSpPr/>
          <p:nvPr/>
        </p:nvGrpSpPr>
        <p:grpSpPr>
          <a:xfrm>
            <a:off x="10195560" y="1908112"/>
            <a:ext cx="5455920" cy="5476217"/>
            <a:chOff x="0" y="223543"/>
            <a:chExt cx="5455920" cy="5476217"/>
          </a:xfrm>
        </p:grpSpPr>
        <p:sp>
          <p:nvSpPr>
            <p:cNvPr id="2147" name="Google Shape;2147;p348"/>
            <p:cNvSpPr/>
            <p:nvPr/>
          </p:nvSpPr>
          <p:spPr>
            <a:xfrm>
              <a:off x="0" y="223543"/>
              <a:ext cx="5455920" cy="5455920"/>
            </a:xfrm>
            <a:prstGeom prst="ellipse">
              <a:avLst/>
            </a:prstGeom>
            <a:gradFill>
              <a:gsLst>
                <a:gs pos="0">
                  <a:srgbClr val="FF7714"/>
                </a:gs>
                <a:gs pos="100000">
                  <a:srgbClr val="FFA773"/>
                </a:gs>
              </a:gsLst>
              <a:lin ang="16200000" scaled="0"/>
            </a:gradFill>
            <a:ln w="9525" cap="flat" cmpd="sng">
              <a:solidFill>
                <a:srgbClr val="EB792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48"/>
            <p:cNvSpPr txBox="1"/>
            <p:nvPr/>
          </p:nvSpPr>
          <p:spPr>
            <a:xfrm>
              <a:off x="1774537" y="496339"/>
              <a:ext cx="1906844" cy="818388"/>
            </a:xfrm>
            <a:prstGeom prst="rect">
              <a:avLst/>
            </a:prstGeom>
            <a:noFill/>
            <a:ln>
              <a:noFill/>
            </a:ln>
          </p:spPr>
          <p:txBody>
            <a:bodyPr spcFirstLastPara="1" wrap="square" lIns="135125" tIns="135125" rIns="135125" bIns="13512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Risk Capacity</a:t>
              </a:r>
              <a:endParaRPr sz="1900" b="0" i="0" u="none" strike="noStrike" cap="none">
                <a:solidFill>
                  <a:schemeClr val="lt1"/>
                </a:solidFill>
                <a:latin typeface="Arial"/>
                <a:ea typeface="Arial"/>
                <a:cs typeface="Arial"/>
                <a:sym typeface="Arial"/>
              </a:endParaRPr>
            </a:p>
          </p:txBody>
        </p:sp>
        <p:sp>
          <p:nvSpPr>
            <p:cNvPr id="2149" name="Google Shape;2149;p348"/>
            <p:cNvSpPr/>
            <p:nvPr/>
          </p:nvSpPr>
          <p:spPr>
            <a:xfrm>
              <a:off x="681989" y="1607819"/>
              <a:ext cx="4091940" cy="4091940"/>
            </a:xfrm>
            <a:prstGeom prst="ellipse">
              <a:avLst/>
            </a:prstGeom>
            <a:solidFill>
              <a:schemeClr val="accent4"/>
            </a:solidFill>
            <a:ln w="25400" cap="flat" cmpd="sng">
              <a:solidFill>
                <a:srgbClr val="6B5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48"/>
            <p:cNvSpPr txBox="1"/>
            <p:nvPr/>
          </p:nvSpPr>
          <p:spPr>
            <a:xfrm>
              <a:off x="1774537" y="1863566"/>
              <a:ext cx="1906844" cy="767238"/>
            </a:xfrm>
            <a:prstGeom prst="rect">
              <a:avLst/>
            </a:prstGeom>
            <a:noFill/>
            <a:ln>
              <a:noFill/>
            </a:ln>
          </p:spPr>
          <p:txBody>
            <a:bodyPr spcFirstLastPara="1" wrap="square" lIns="135125" tIns="135125" rIns="135125" bIns="13512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Risk Tolerance</a:t>
              </a:r>
              <a:endParaRPr sz="1900" b="0" i="0" u="none" strike="noStrike" cap="none">
                <a:solidFill>
                  <a:schemeClr val="lt1"/>
                </a:solidFill>
                <a:latin typeface="Arial"/>
                <a:ea typeface="Arial"/>
                <a:cs typeface="Arial"/>
                <a:sym typeface="Arial"/>
              </a:endParaRPr>
            </a:p>
          </p:txBody>
        </p:sp>
        <p:sp>
          <p:nvSpPr>
            <p:cNvPr id="2151" name="Google Shape;2151;p348"/>
            <p:cNvSpPr/>
            <p:nvPr/>
          </p:nvSpPr>
          <p:spPr>
            <a:xfrm>
              <a:off x="1363980" y="2971800"/>
              <a:ext cx="2727960" cy="2727960"/>
            </a:xfrm>
            <a:prstGeom prst="ellipse">
              <a:avLst/>
            </a:prstGeom>
            <a:solidFill>
              <a:schemeClr val="accent2"/>
            </a:solidFill>
            <a:ln w="25400" cap="flat" cmpd="sng">
              <a:solidFill>
                <a:srgbClr val="6434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48"/>
            <p:cNvSpPr txBox="1"/>
            <p:nvPr/>
          </p:nvSpPr>
          <p:spPr>
            <a:xfrm>
              <a:off x="1763480" y="3653790"/>
              <a:ext cx="1928959" cy="1363980"/>
            </a:xfrm>
            <a:prstGeom prst="rect">
              <a:avLst/>
            </a:prstGeom>
            <a:noFill/>
            <a:ln>
              <a:noFill/>
            </a:ln>
          </p:spPr>
          <p:txBody>
            <a:bodyPr spcFirstLastPara="1" wrap="square" lIns="135125" tIns="135125" rIns="135125" bIns="13512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Risk Acceptance</a:t>
              </a:r>
              <a:endParaRPr sz="1900" b="0" i="0" u="none" strike="noStrike" cap="none">
                <a:solidFill>
                  <a:schemeClr val="lt1"/>
                </a:solidFill>
                <a:latin typeface="Arial"/>
                <a:ea typeface="Arial"/>
                <a:cs typeface="Arial"/>
                <a:sym typeface="Arial"/>
              </a:endParaRPr>
            </a:p>
          </p:txBody>
        </p:sp>
      </p:grpSp>
      <p:sp>
        <p:nvSpPr>
          <p:cNvPr id="2153" name="Google Shape;2153;p348"/>
          <p:cNvSpPr/>
          <p:nvPr/>
        </p:nvSpPr>
        <p:spPr>
          <a:xfrm>
            <a:off x="2908300" y="816352"/>
            <a:ext cx="104418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349"/>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Aggregated Risk and Cascading Risk</a:t>
            </a:r>
            <a:endParaRPr>
              <a:latin typeface="Open Sans"/>
              <a:ea typeface="Open Sans"/>
              <a:cs typeface="Open Sans"/>
              <a:sym typeface="Open Sans"/>
            </a:endParaRPr>
          </a:p>
        </p:txBody>
      </p:sp>
      <p:grpSp>
        <p:nvGrpSpPr>
          <p:cNvPr id="2159" name="Google Shape;2159;p349"/>
          <p:cNvGrpSpPr/>
          <p:nvPr/>
        </p:nvGrpSpPr>
        <p:grpSpPr>
          <a:xfrm>
            <a:off x="1473539" y="2354776"/>
            <a:ext cx="5835764" cy="4750346"/>
            <a:chOff x="-1" y="-4317"/>
            <a:chExt cx="5661109" cy="4750345"/>
          </a:xfrm>
        </p:grpSpPr>
        <p:sp>
          <p:nvSpPr>
            <p:cNvPr id="2160" name="Google Shape;2160;p349"/>
            <p:cNvSpPr/>
            <p:nvPr/>
          </p:nvSpPr>
          <p:spPr>
            <a:xfrm>
              <a:off x="-1" y="369244"/>
              <a:ext cx="5427471" cy="4376784"/>
            </a:xfrm>
            <a:prstGeom prst="roundRect">
              <a:avLst>
                <a:gd name="adj" fmla="val 3646"/>
              </a:avLst>
            </a:prstGeom>
            <a:solidFill>
              <a:schemeClr val="lt1">
                <a:alpha val="88235"/>
              </a:schemeClr>
            </a:solidFill>
            <a:ln w="12700" cap="flat" cmpd="sng">
              <a:solidFill>
                <a:srgbClr val="7F7F7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2200"/>
                <a:buFont typeface="Open Sans"/>
                <a:buNone/>
              </a:pPr>
              <a:endParaRPr sz="2200" b="0" i="0" u="none" strike="noStrike" cap="none">
                <a:solidFill>
                  <a:srgbClr val="3F3F3F"/>
                </a:solidFill>
                <a:latin typeface="Open Sans"/>
                <a:ea typeface="Open Sans"/>
                <a:cs typeface="Open Sans"/>
                <a:sym typeface="Open Sans"/>
              </a:endParaRPr>
            </a:p>
          </p:txBody>
        </p:sp>
        <p:sp>
          <p:nvSpPr>
            <p:cNvPr id="2161" name="Google Shape;2161;p349"/>
            <p:cNvSpPr/>
            <p:nvPr/>
          </p:nvSpPr>
          <p:spPr>
            <a:xfrm>
              <a:off x="101540" y="518020"/>
              <a:ext cx="5559568" cy="4121860"/>
            </a:xfrm>
            <a:prstGeom prst="roundRect">
              <a:avLst>
                <a:gd name="adj" fmla="val 3498"/>
              </a:avLst>
            </a:prstGeom>
            <a:noFill/>
            <a:ln>
              <a:noFill/>
            </a:ln>
          </p:spPr>
          <p:txBody>
            <a:bodyPr spcFirstLastPara="1" wrap="square" lIns="184900" tIns="184900" rIns="184900" bIns="184900" anchor="t" anchorCtr="0">
              <a:spAutoFit/>
            </a:bodyPr>
            <a:lstStyle/>
            <a:p>
              <a:pPr marL="0" marR="0" lvl="1" indent="0" algn="l" rtl="0">
                <a:lnSpc>
                  <a:spcPct val="150000"/>
                </a:lnSpc>
                <a:spcBef>
                  <a:spcPts val="900"/>
                </a:spcBef>
                <a:spcAft>
                  <a:spcPts val="0"/>
                </a:spcAft>
                <a:buNone/>
              </a:pPr>
              <a:r>
                <a:rPr lang="en-US" sz="2200" b="0" i="0" u="none" strike="noStrike" cap="none">
                  <a:solidFill>
                    <a:srgbClr val="3F3F3F"/>
                  </a:solidFill>
                  <a:latin typeface="Open Sans"/>
                  <a:ea typeface="Open Sans"/>
                  <a:cs typeface="Open Sans"/>
                  <a:sym typeface="Open Sans"/>
                </a:rPr>
                <a:t>It refers to a significant impact caused by a large number of minor vulnerabilities. Individually, these minor vulnerabilities may not have a major impact, but when exploited simultaneously, they can cause a substantial impact.</a:t>
              </a:r>
              <a:endParaRPr sz="2200" b="0" i="0" u="none" strike="noStrike" cap="none">
                <a:solidFill>
                  <a:srgbClr val="3F3F3F"/>
                </a:solidFill>
                <a:latin typeface="Open Sans"/>
                <a:ea typeface="Open Sans"/>
                <a:cs typeface="Open Sans"/>
                <a:sym typeface="Open Sans"/>
              </a:endParaRPr>
            </a:p>
          </p:txBody>
        </p:sp>
        <p:sp>
          <p:nvSpPr>
            <p:cNvPr id="2162" name="Google Shape;2162;p349"/>
            <p:cNvSpPr/>
            <p:nvPr/>
          </p:nvSpPr>
          <p:spPr>
            <a:xfrm>
              <a:off x="507156" y="-4317"/>
              <a:ext cx="4300323" cy="691561"/>
            </a:xfrm>
            <a:prstGeom prst="roundRect">
              <a:avLst>
                <a:gd name="adj" fmla="val 16667"/>
              </a:avLst>
            </a:prstGeom>
            <a:solidFill>
              <a:srgbClr val="E9AFA3"/>
            </a:solidFill>
            <a:ln w="12700" cap="flat" cmpd="sng">
              <a:solidFill>
                <a:srgbClr val="FFFFF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SemiBold"/>
                  <a:ea typeface="Open Sans SemiBold"/>
                  <a:cs typeface="Open Sans SemiBold"/>
                  <a:sym typeface="Open Sans SemiBold"/>
                </a:rPr>
                <a:t>Aggregated risk:</a:t>
              </a:r>
              <a:endParaRPr sz="2200" b="0" i="0" u="none" strike="noStrike" cap="none">
                <a:solidFill>
                  <a:srgbClr val="3F3F3F"/>
                </a:solidFill>
                <a:latin typeface="Open Sans"/>
                <a:ea typeface="Open Sans"/>
                <a:cs typeface="Open Sans"/>
                <a:sym typeface="Open Sans"/>
              </a:endParaRPr>
            </a:p>
          </p:txBody>
        </p:sp>
      </p:grpSp>
      <p:grpSp>
        <p:nvGrpSpPr>
          <p:cNvPr id="2163" name="Google Shape;2163;p349"/>
          <p:cNvGrpSpPr/>
          <p:nvPr/>
        </p:nvGrpSpPr>
        <p:grpSpPr>
          <a:xfrm>
            <a:off x="8989516" y="2354776"/>
            <a:ext cx="5835764" cy="4750346"/>
            <a:chOff x="-1" y="-4317"/>
            <a:chExt cx="5661109" cy="4750345"/>
          </a:xfrm>
        </p:grpSpPr>
        <p:sp>
          <p:nvSpPr>
            <p:cNvPr id="2164" name="Google Shape;2164;p349"/>
            <p:cNvSpPr/>
            <p:nvPr/>
          </p:nvSpPr>
          <p:spPr>
            <a:xfrm>
              <a:off x="-1" y="369244"/>
              <a:ext cx="5427471" cy="4376784"/>
            </a:xfrm>
            <a:prstGeom prst="roundRect">
              <a:avLst>
                <a:gd name="adj" fmla="val 3646"/>
              </a:avLst>
            </a:prstGeom>
            <a:solidFill>
              <a:schemeClr val="lt1">
                <a:alpha val="88235"/>
              </a:schemeClr>
            </a:solidFill>
            <a:ln w="12700" cap="flat" cmpd="sng">
              <a:solidFill>
                <a:srgbClr val="7F7F7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2200"/>
                <a:buFont typeface="Open Sans"/>
                <a:buNone/>
              </a:pPr>
              <a:endParaRPr sz="2200" b="0" i="0" u="none" strike="noStrike" cap="none">
                <a:solidFill>
                  <a:srgbClr val="3F3F3F"/>
                </a:solidFill>
                <a:latin typeface="Open Sans"/>
                <a:ea typeface="Open Sans"/>
                <a:cs typeface="Open Sans"/>
                <a:sym typeface="Open Sans"/>
              </a:endParaRPr>
            </a:p>
          </p:txBody>
        </p:sp>
        <p:sp>
          <p:nvSpPr>
            <p:cNvPr id="2165" name="Google Shape;2165;p349"/>
            <p:cNvSpPr/>
            <p:nvPr/>
          </p:nvSpPr>
          <p:spPr>
            <a:xfrm>
              <a:off x="101540" y="518020"/>
              <a:ext cx="5559568" cy="4121860"/>
            </a:xfrm>
            <a:prstGeom prst="roundRect">
              <a:avLst>
                <a:gd name="adj" fmla="val 3498"/>
              </a:avLst>
            </a:prstGeom>
            <a:noFill/>
            <a:ln>
              <a:noFill/>
            </a:ln>
          </p:spPr>
          <p:txBody>
            <a:bodyPr spcFirstLastPara="1" wrap="square" lIns="184900" tIns="184900" rIns="184900" bIns="184900" anchor="t" anchorCtr="0">
              <a:spAutoFit/>
            </a:bodyPr>
            <a:lstStyle/>
            <a:p>
              <a:pPr marL="0" marR="0" lvl="1" indent="0" algn="l" rtl="0">
                <a:lnSpc>
                  <a:spcPct val="150000"/>
                </a:lnSpc>
                <a:spcBef>
                  <a:spcPts val="900"/>
                </a:spcBef>
                <a:spcAft>
                  <a:spcPts val="0"/>
                </a:spcAft>
                <a:buNone/>
              </a:pPr>
              <a:r>
                <a:rPr lang="en-US" sz="2200" b="0" i="0" u="none" strike="noStrike" cap="none">
                  <a:solidFill>
                    <a:srgbClr val="3F3F3F"/>
                  </a:solidFill>
                  <a:latin typeface="Open Sans"/>
                  <a:ea typeface="Open Sans"/>
                  <a:cs typeface="Open Sans"/>
                  <a:sym typeface="Open Sans"/>
                </a:rPr>
                <a:t>It occurs when one failure leads to a chain reaction of failures. This is particularly relevant where IT and operations have close dependencies. The security manager should consider the impact of one activity's failure on other dependent systems.</a:t>
              </a:r>
              <a:endParaRPr sz="2200" b="0" i="0" u="none" strike="noStrike" cap="none">
                <a:solidFill>
                  <a:srgbClr val="3F3F3F"/>
                </a:solidFill>
                <a:latin typeface="Open Sans"/>
                <a:ea typeface="Open Sans"/>
                <a:cs typeface="Open Sans"/>
                <a:sym typeface="Open Sans"/>
              </a:endParaRPr>
            </a:p>
          </p:txBody>
        </p:sp>
        <p:sp>
          <p:nvSpPr>
            <p:cNvPr id="2166" name="Google Shape;2166;p349"/>
            <p:cNvSpPr/>
            <p:nvPr/>
          </p:nvSpPr>
          <p:spPr>
            <a:xfrm>
              <a:off x="507156" y="-4317"/>
              <a:ext cx="4300323" cy="691561"/>
            </a:xfrm>
            <a:prstGeom prst="roundRect">
              <a:avLst>
                <a:gd name="adj" fmla="val 16667"/>
              </a:avLst>
            </a:prstGeom>
            <a:solidFill>
              <a:srgbClr val="E9AFA3"/>
            </a:solidFill>
            <a:ln w="12700" cap="flat" cmpd="sng">
              <a:solidFill>
                <a:srgbClr val="FFFFF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SemiBold"/>
                  <a:ea typeface="Open Sans SemiBold"/>
                  <a:cs typeface="Open Sans SemiBold"/>
                  <a:sym typeface="Open Sans SemiBold"/>
                </a:rPr>
                <a:t>Cascading risk</a:t>
              </a:r>
              <a:endParaRPr sz="2200" b="0" i="0" u="none" strike="noStrike" cap="none">
                <a:solidFill>
                  <a:srgbClr val="3F3F3F"/>
                </a:solidFill>
                <a:latin typeface="Open Sans"/>
                <a:ea typeface="Open Sans"/>
                <a:cs typeface="Open Sans"/>
                <a:sym typeface="Open Sans"/>
              </a:endParaRPr>
            </a:p>
          </p:txBody>
        </p:sp>
      </p:grpSp>
      <p:sp>
        <p:nvSpPr>
          <p:cNvPr id="2167" name="Google Shape;2167;p349"/>
          <p:cNvSpPr/>
          <p:nvPr/>
        </p:nvSpPr>
        <p:spPr>
          <a:xfrm>
            <a:off x="4178300" y="816324"/>
            <a:ext cx="79117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37"/>
          <p:cNvSpPr/>
          <p:nvPr/>
        </p:nvSpPr>
        <p:spPr>
          <a:xfrm>
            <a:off x="1703916" y="3290540"/>
            <a:ext cx="12814301" cy="4993339"/>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173" name="Google Shape;2173;p13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Countermeasure Selection: Problem</a:t>
            </a:r>
            <a:endParaRPr/>
          </a:p>
        </p:txBody>
      </p:sp>
      <p:sp>
        <p:nvSpPr>
          <p:cNvPr id="2174" name="Google Shape;2174;p137"/>
          <p:cNvSpPr txBox="1"/>
          <p:nvPr/>
        </p:nvSpPr>
        <p:spPr>
          <a:xfrm>
            <a:off x="1984477" y="3522015"/>
            <a:ext cx="12262808" cy="4478058"/>
          </a:xfrm>
          <a:prstGeom prst="rect">
            <a:avLst/>
          </a:prstGeom>
          <a:noFill/>
          <a:ln>
            <a:noFill/>
          </a:ln>
        </p:spPr>
        <p:txBody>
          <a:bodyPr spcFirstLastPara="1" wrap="square" lIns="45675" tIns="45675" rIns="45675" bIns="45675"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Problem</a:t>
            </a:r>
            <a:r>
              <a:rPr lang="en-US" sz="22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ALE of the threat of a fire bringing down a web server prior to implementing the suggested safeguard = $10,000</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ALE after implementing the safeguard= $2,000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Annual cost of maintenance and operation of the safeguard = $500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Solution</a:t>
            </a:r>
            <a:r>
              <a:rPr lang="en-US" sz="22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Value of the safeguard to the company = $10,000 -$2,000 -$500</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$7,500 </a:t>
            </a:r>
            <a:endParaRPr sz="1400" b="0" i="0" u="none" strike="noStrike" cap="none">
              <a:solidFill>
                <a:srgbClr val="000000"/>
              </a:solidFill>
              <a:latin typeface="Arial"/>
              <a:ea typeface="Arial"/>
              <a:cs typeface="Arial"/>
              <a:sym typeface="Arial"/>
            </a:endParaRPr>
          </a:p>
        </p:txBody>
      </p:sp>
      <p:sp>
        <p:nvSpPr>
          <p:cNvPr id="2175" name="Google Shape;2175;p137"/>
          <p:cNvSpPr txBox="1"/>
          <p:nvPr/>
        </p:nvSpPr>
        <p:spPr>
          <a:xfrm>
            <a:off x="1362133" y="1360826"/>
            <a:ext cx="13489089" cy="1615736"/>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commonly used cost/benefit calculation for a given safeguard is as follows: Value of the safeguard to the company = (ALE before implementing safeguard) - (ALE after implementing safeguard) - (Annual cost of safeguard)</a:t>
            </a:r>
            <a:endParaRPr sz="1400" b="0" i="0" u="none" strike="noStrike" cap="none">
              <a:solidFill>
                <a:srgbClr val="3F3F3F"/>
              </a:solidFill>
              <a:latin typeface="Arial"/>
              <a:ea typeface="Arial"/>
              <a:cs typeface="Arial"/>
              <a:sym typeface="Arial"/>
            </a:endParaRPr>
          </a:p>
        </p:txBody>
      </p:sp>
      <p:sp>
        <p:nvSpPr>
          <p:cNvPr id="2176" name="Google Shape;2176;p137"/>
          <p:cNvSpPr/>
          <p:nvPr/>
        </p:nvSpPr>
        <p:spPr>
          <a:xfrm>
            <a:off x="4127500" y="816352"/>
            <a:ext cx="7999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p13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Countermeasure Selection</a:t>
            </a:r>
            <a:r>
              <a:rPr lang="en-US"/>
              <a:t>: </a:t>
            </a:r>
            <a:r>
              <a:rPr lang="en-US">
                <a:solidFill>
                  <a:srgbClr val="3F3F3F"/>
                </a:solidFill>
              </a:rPr>
              <a:t>Other Factors </a:t>
            </a:r>
            <a:endParaRPr/>
          </a:p>
        </p:txBody>
      </p:sp>
      <p:sp>
        <p:nvSpPr>
          <p:cNvPr id="2182" name="Google Shape;2182;p138"/>
          <p:cNvSpPr txBox="1"/>
          <p:nvPr/>
        </p:nvSpPr>
        <p:spPr>
          <a:xfrm>
            <a:off x="2050392" y="1323798"/>
            <a:ext cx="12155217"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Other factors that influence the selection of a countermeasure or safeguard include:</a:t>
            </a:r>
            <a:endParaRPr sz="1400" b="0" i="0" u="none" strike="noStrike" cap="none">
              <a:solidFill>
                <a:srgbClr val="000000"/>
              </a:solidFill>
              <a:latin typeface="Arial"/>
              <a:ea typeface="Arial"/>
              <a:cs typeface="Arial"/>
              <a:sym typeface="Arial"/>
            </a:endParaRPr>
          </a:p>
        </p:txBody>
      </p:sp>
      <p:sp>
        <p:nvSpPr>
          <p:cNvPr id="2183" name="Google Shape;2183;p138"/>
          <p:cNvSpPr/>
          <p:nvPr/>
        </p:nvSpPr>
        <p:spPr>
          <a:xfrm>
            <a:off x="3708927" y="2688308"/>
            <a:ext cx="11549270" cy="1489588"/>
          </a:xfrm>
          <a:prstGeom prst="homePlate">
            <a:avLst>
              <a:gd name="adj" fmla="val 50000"/>
            </a:avLst>
          </a:prstGeom>
          <a:solidFill>
            <a:srgbClr val="FFC9C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Open Sans"/>
              <a:ea typeface="Open Sans"/>
              <a:cs typeface="Open Sans"/>
              <a:sym typeface="Open Sans"/>
            </a:endParaRPr>
          </a:p>
        </p:txBody>
      </p:sp>
      <p:sp>
        <p:nvSpPr>
          <p:cNvPr id="2184" name="Google Shape;2184;p138"/>
          <p:cNvSpPr/>
          <p:nvPr/>
        </p:nvSpPr>
        <p:spPr>
          <a:xfrm>
            <a:off x="3708927" y="4183660"/>
            <a:ext cx="11549270" cy="1489588"/>
          </a:xfrm>
          <a:prstGeom prst="homePlate">
            <a:avLst>
              <a:gd name="adj" fmla="val 50000"/>
            </a:avLst>
          </a:prstGeom>
          <a:solidFill>
            <a:srgbClr val="FEE59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p:txBody>
      </p:sp>
      <p:grpSp>
        <p:nvGrpSpPr>
          <p:cNvPr id="2185" name="Google Shape;2185;p138"/>
          <p:cNvGrpSpPr/>
          <p:nvPr/>
        </p:nvGrpSpPr>
        <p:grpSpPr>
          <a:xfrm>
            <a:off x="3708927" y="5679225"/>
            <a:ext cx="11549270" cy="1987058"/>
            <a:chOff x="3314700" y="5612184"/>
            <a:chExt cx="11549270" cy="1446550"/>
          </a:xfrm>
        </p:grpSpPr>
        <p:sp>
          <p:nvSpPr>
            <p:cNvPr id="2186" name="Google Shape;2186;p138"/>
            <p:cNvSpPr/>
            <p:nvPr/>
          </p:nvSpPr>
          <p:spPr>
            <a:xfrm>
              <a:off x="3314700" y="5612184"/>
              <a:ext cx="11549270" cy="1446550"/>
            </a:xfrm>
            <a:prstGeom prst="homePlate">
              <a:avLst>
                <a:gd name="adj" fmla="val 50000"/>
              </a:avLst>
            </a:prstGeom>
            <a:solidFill>
              <a:srgbClr val="BBD6EE"/>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2187" name="Google Shape;2187;p138"/>
            <p:cNvSpPr txBox="1"/>
            <p:nvPr/>
          </p:nvSpPr>
          <p:spPr>
            <a:xfrm>
              <a:off x="3791777" y="5745063"/>
              <a:ext cx="10181100" cy="1191020"/>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Uncertainty refers to the degree to which you lack confidence in an estimate. This is expressed as a percentage, from 0 to 100 percent. For example, if you have a 25 percent confidence level in something, it means you have a 75 percent uncertainty level.</a:t>
              </a:r>
              <a:endParaRPr sz="2200" b="0" i="0" u="none" strike="noStrike" cap="none">
                <a:solidFill>
                  <a:srgbClr val="3F3F3F"/>
                </a:solidFill>
                <a:latin typeface="Open Sans"/>
                <a:ea typeface="Open Sans"/>
                <a:cs typeface="Open Sans"/>
                <a:sym typeface="Open Sans"/>
              </a:endParaRPr>
            </a:p>
          </p:txBody>
        </p:sp>
      </p:grpSp>
      <p:sp>
        <p:nvSpPr>
          <p:cNvPr id="2188" name="Google Shape;2188;p138"/>
          <p:cNvSpPr txBox="1"/>
          <p:nvPr/>
        </p:nvSpPr>
        <p:spPr>
          <a:xfrm>
            <a:off x="982872" y="3066856"/>
            <a:ext cx="277881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Total Cost of Ownership (TCO)</a:t>
            </a:r>
            <a:endParaRPr sz="1400" b="0" i="0" u="none" strike="noStrike" cap="none">
              <a:solidFill>
                <a:srgbClr val="000000"/>
              </a:solidFill>
              <a:latin typeface="Arial"/>
              <a:ea typeface="Arial"/>
              <a:cs typeface="Arial"/>
              <a:sym typeface="Arial"/>
            </a:endParaRPr>
          </a:p>
        </p:txBody>
      </p:sp>
      <p:sp>
        <p:nvSpPr>
          <p:cNvPr id="2189" name="Google Shape;2189;p138"/>
          <p:cNvSpPr txBox="1"/>
          <p:nvPr/>
        </p:nvSpPr>
        <p:spPr>
          <a:xfrm>
            <a:off x="994529" y="4392932"/>
            <a:ext cx="2755500" cy="110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Return on Investment (ROI)</a:t>
            </a:r>
            <a:endParaRPr sz="1400" b="0" i="0" u="none" strike="noStrike" cap="none">
              <a:solidFill>
                <a:srgbClr val="000000"/>
              </a:solidFill>
              <a:latin typeface="Arial"/>
              <a:ea typeface="Arial"/>
              <a:cs typeface="Arial"/>
              <a:sym typeface="Arial"/>
            </a:endParaRPr>
          </a:p>
        </p:txBody>
      </p:sp>
      <p:sp>
        <p:nvSpPr>
          <p:cNvPr id="2190" name="Google Shape;2190;p138"/>
          <p:cNvSpPr txBox="1"/>
          <p:nvPr/>
        </p:nvSpPr>
        <p:spPr>
          <a:xfrm>
            <a:off x="1371612" y="6391965"/>
            <a:ext cx="200133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Uncertainty</a:t>
            </a:r>
            <a:endParaRPr sz="1400" b="0" i="0" u="none" strike="noStrike" cap="none">
              <a:solidFill>
                <a:srgbClr val="000000"/>
              </a:solidFill>
              <a:latin typeface="Arial"/>
              <a:ea typeface="Arial"/>
              <a:cs typeface="Arial"/>
              <a:sym typeface="Arial"/>
            </a:endParaRPr>
          </a:p>
        </p:txBody>
      </p:sp>
      <p:sp>
        <p:nvSpPr>
          <p:cNvPr id="2191" name="Google Shape;2191;p138"/>
          <p:cNvSpPr txBox="1"/>
          <p:nvPr/>
        </p:nvSpPr>
        <p:spPr>
          <a:xfrm>
            <a:off x="4186004" y="3203803"/>
            <a:ext cx="6531043" cy="478232"/>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TCO is the total cost of a mitigating safeguard</a:t>
            </a:r>
            <a:endParaRPr sz="1400" b="0" i="0" u="none" strike="noStrike" cap="none">
              <a:solidFill>
                <a:srgbClr val="000000"/>
              </a:solidFill>
              <a:latin typeface="Arial"/>
              <a:ea typeface="Arial"/>
              <a:cs typeface="Arial"/>
              <a:sym typeface="Arial"/>
            </a:endParaRPr>
          </a:p>
        </p:txBody>
      </p:sp>
      <p:sp>
        <p:nvSpPr>
          <p:cNvPr id="2192" name="Google Shape;2192;p138"/>
          <p:cNvSpPr txBox="1"/>
          <p:nvPr/>
        </p:nvSpPr>
        <p:spPr>
          <a:xfrm>
            <a:off x="4186004" y="4635276"/>
            <a:ext cx="9139843" cy="864171"/>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ROI is the amount of money saved by implementing a safeguard</a:t>
            </a:r>
            <a:endParaRPr sz="1400" b="0" i="0" u="none" strike="noStrike" cap="none">
              <a:solidFill>
                <a:srgbClr val="000000"/>
              </a:solidFill>
              <a:latin typeface="Arial"/>
              <a:ea typeface="Arial"/>
              <a:cs typeface="Arial"/>
              <a:sym typeface="Arial"/>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93" name="Google Shape;2193;p138"/>
          <p:cNvSpPr/>
          <p:nvPr/>
        </p:nvSpPr>
        <p:spPr>
          <a:xfrm>
            <a:off x="3492500" y="816352"/>
            <a:ext cx="92889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35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1100"/>
              <a:buFont typeface="Arial"/>
              <a:buNone/>
            </a:pPr>
            <a:r>
              <a:rPr lang="en-US" sz="2800" b="1" i="0" u="none" strike="noStrike" cap="none">
                <a:solidFill>
                  <a:srgbClr val="3F3F3F"/>
                </a:solidFill>
                <a:latin typeface="Open Sans"/>
                <a:ea typeface="Open Sans"/>
                <a:cs typeface="Open Sans"/>
                <a:sym typeface="Open Sans"/>
              </a:rPr>
              <a:t>Risk Response</a:t>
            </a:r>
            <a:endParaRPr sz="2800" b="1" i="0" u="none" strike="noStrike" cap="none">
              <a:solidFill>
                <a:srgbClr val="3F3F3F"/>
              </a:solidFill>
              <a:latin typeface="Open Sans"/>
              <a:ea typeface="Open Sans"/>
              <a:cs typeface="Open Sans"/>
              <a:sym typeface="Open Sans"/>
            </a:endParaRPr>
          </a:p>
        </p:txBody>
      </p:sp>
      <p:pic>
        <p:nvPicPr>
          <p:cNvPr id="2199" name="Google Shape;2199;p350"/>
          <p:cNvPicPr preferRelativeResize="0"/>
          <p:nvPr/>
        </p:nvPicPr>
        <p:blipFill rotWithShape="1">
          <a:blip r:embed="rId3">
            <a:alphaModFix/>
          </a:blip>
          <a:srcRect/>
          <a:stretch/>
        </p:blipFill>
        <p:spPr>
          <a:xfrm>
            <a:off x="10105275" y="2193175"/>
            <a:ext cx="4740350" cy="4075337"/>
          </a:xfrm>
          <a:prstGeom prst="rect">
            <a:avLst/>
          </a:prstGeom>
          <a:noFill/>
          <a:ln>
            <a:noFill/>
          </a:ln>
        </p:spPr>
      </p:pic>
      <p:pic>
        <p:nvPicPr>
          <p:cNvPr id="2200" name="Google Shape;2200;p350"/>
          <p:cNvPicPr preferRelativeResize="0"/>
          <p:nvPr/>
        </p:nvPicPr>
        <p:blipFill rotWithShape="1">
          <a:blip r:embed="rId4">
            <a:alphaModFix/>
          </a:blip>
          <a:srcRect/>
          <a:stretch/>
        </p:blipFill>
        <p:spPr>
          <a:xfrm>
            <a:off x="1524225" y="2193162"/>
            <a:ext cx="4740350" cy="4075346"/>
          </a:xfrm>
          <a:prstGeom prst="rect">
            <a:avLst/>
          </a:prstGeom>
          <a:noFill/>
          <a:ln>
            <a:noFill/>
          </a:ln>
        </p:spPr>
      </p:pic>
      <p:pic>
        <p:nvPicPr>
          <p:cNvPr id="2201" name="Google Shape;2201;p350"/>
          <p:cNvPicPr preferRelativeResize="0"/>
          <p:nvPr/>
        </p:nvPicPr>
        <p:blipFill rotWithShape="1">
          <a:blip r:embed="rId5">
            <a:alphaModFix/>
          </a:blip>
          <a:srcRect t="-8567" b="-10423"/>
          <a:stretch/>
        </p:blipFill>
        <p:spPr>
          <a:xfrm>
            <a:off x="5833975" y="4066300"/>
            <a:ext cx="4740300" cy="4849200"/>
          </a:xfrm>
          <a:prstGeom prst="ellipse">
            <a:avLst/>
          </a:prstGeom>
          <a:noFill/>
          <a:ln>
            <a:noFill/>
          </a:ln>
        </p:spPr>
      </p:pic>
      <p:sp>
        <p:nvSpPr>
          <p:cNvPr id="2202" name="Google Shape;2202;p350"/>
          <p:cNvSpPr txBox="1"/>
          <p:nvPr/>
        </p:nvSpPr>
        <p:spPr>
          <a:xfrm>
            <a:off x="1977800" y="2851675"/>
            <a:ext cx="3630000" cy="21313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Evaluating countermeasures, safeguards, and security controls using a cost/benefit analysis</a:t>
            </a:r>
            <a:endParaRPr/>
          </a:p>
        </p:txBody>
      </p:sp>
      <p:sp>
        <p:nvSpPr>
          <p:cNvPr id="2203" name="Google Shape;2203;p350"/>
          <p:cNvSpPr txBox="1"/>
          <p:nvPr/>
        </p:nvSpPr>
        <p:spPr>
          <a:xfrm>
            <a:off x="10975450" y="3147963"/>
            <a:ext cx="3000000" cy="21313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Adjusting findings based on other conditions, concerns, priorities, and resources</a:t>
            </a:r>
            <a:endParaRPr sz="2200" b="0" i="0" u="none" strike="noStrike" cap="none">
              <a:solidFill>
                <a:srgbClr val="3F3F3F"/>
              </a:solidFill>
              <a:latin typeface="Open Sans"/>
              <a:ea typeface="Open Sans"/>
              <a:cs typeface="Open Sans"/>
              <a:sym typeface="Open Sans"/>
            </a:endParaRPr>
          </a:p>
        </p:txBody>
      </p:sp>
      <p:sp>
        <p:nvSpPr>
          <p:cNvPr id="2204" name="Google Shape;2204;p350"/>
          <p:cNvSpPr txBox="1"/>
          <p:nvPr/>
        </p:nvSpPr>
        <p:spPr>
          <a:xfrm>
            <a:off x="6368880" y="5647978"/>
            <a:ext cx="3630000" cy="174198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Providing a proposal of response options in a report to senior management</a:t>
            </a:r>
            <a:endParaRPr sz="2200" b="0" i="0" u="none" strike="noStrike" cap="none">
              <a:solidFill>
                <a:srgbClr val="3F3F3F"/>
              </a:solidFill>
              <a:latin typeface="Open Sans"/>
              <a:ea typeface="Open Sans"/>
              <a:cs typeface="Open Sans"/>
              <a:sym typeface="Open Sans"/>
            </a:endParaRPr>
          </a:p>
        </p:txBody>
      </p:sp>
      <p:sp>
        <p:nvSpPr>
          <p:cNvPr id="2205" name="Google Shape;2205;p350"/>
          <p:cNvSpPr/>
          <p:nvPr/>
        </p:nvSpPr>
        <p:spPr>
          <a:xfrm>
            <a:off x="5497550" y="1033995"/>
            <a:ext cx="5260800" cy="6873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Risk response involves the following:</a:t>
            </a:r>
            <a:endParaRPr sz="2200" b="0" i="0" u="none" strike="noStrike" cap="none">
              <a:solidFill>
                <a:srgbClr val="3F3F3F"/>
              </a:solidFill>
              <a:latin typeface="Open Sans"/>
              <a:ea typeface="Open Sans"/>
              <a:cs typeface="Open Sans"/>
              <a:sym typeface="Open Sans"/>
            </a:endParaRPr>
          </a:p>
        </p:txBody>
      </p:sp>
      <p:sp>
        <p:nvSpPr>
          <p:cNvPr id="2206" name="Google Shape;2206;p350"/>
          <p:cNvSpPr/>
          <p:nvPr/>
        </p:nvSpPr>
        <p:spPr>
          <a:xfrm>
            <a:off x="6553200" y="816352"/>
            <a:ext cx="31472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351"/>
          <p:cNvSpPr/>
          <p:nvPr/>
        </p:nvSpPr>
        <p:spPr>
          <a:xfrm>
            <a:off x="13606969" y="1746379"/>
            <a:ext cx="1965498" cy="575254"/>
          </a:xfrm>
          <a:prstGeom prst="roundRect">
            <a:avLst>
              <a:gd name="adj" fmla="val 10000"/>
            </a:avLst>
          </a:prstGeom>
          <a:solidFill>
            <a:srgbClr val="C2D1EC"/>
          </a:solidFill>
          <a:ln>
            <a:noFill/>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Physical control</a:t>
            </a:r>
            <a:endParaRPr sz="1400" b="0" i="0" u="none" strike="noStrike" cap="none">
              <a:solidFill>
                <a:srgbClr val="3F3F3F"/>
              </a:solidFill>
              <a:latin typeface="Open Sans"/>
              <a:ea typeface="Open Sans"/>
              <a:cs typeface="Open Sans"/>
              <a:sym typeface="Open Sans"/>
            </a:endParaRPr>
          </a:p>
        </p:txBody>
      </p:sp>
      <p:sp>
        <p:nvSpPr>
          <p:cNvPr id="2212" name="Google Shape;2212;p351"/>
          <p:cNvSpPr/>
          <p:nvPr/>
        </p:nvSpPr>
        <p:spPr>
          <a:xfrm>
            <a:off x="13606969" y="2407921"/>
            <a:ext cx="1965498" cy="575254"/>
          </a:xfrm>
          <a:prstGeom prst="roundRect">
            <a:avLst>
              <a:gd name="adj" fmla="val 10000"/>
            </a:avLst>
          </a:prstGeom>
          <a:solidFill>
            <a:srgbClr val="C2D1EC"/>
          </a:solidFill>
          <a:ln>
            <a:noFill/>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Technical control</a:t>
            </a:r>
            <a:endParaRPr sz="1400" b="0" i="0" u="none" strike="noStrike" cap="none">
              <a:solidFill>
                <a:srgbClr val="3F3F3F"/>
              </a:solidFill>
              <a:latin typeface="Open Sans"/>
              <a:ea typeface="Open Sans"/>
              <a:cs typeface="Open Sans"/>
              <a:sym typeface="Open Sans"/>
            </a:endParaRPr>
          </a:p>
        </p:txBody>
      </p:sp>
      <p:sp>
        <p:nvSpPr>
          <p:cNvPr id="2213" name="Google Shape;2213;p351"/>
          <p:cNvSpPr/>
          <p:nvPr/>
        </p:nvSpPr>
        <p:spPr>
          <a:xfrm>
            <a:off x="13606969" y="3069463"/>
            <a:ext cx="1965498" cy="575254"/>
          </a:xfrm>
          <a:prstGeom prst="roundRect">
            <a:avLst>
              <a:gd name="adj" fmla="val 10000"/>
            </a:avLst>
          </a:prstGeom>
          <a:solidFill>
            <a:srgbClr val="C2D1EC"/>
          </a:solidFill>
          <a:ln>
            <a:noFill/>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Administrative control</a:t>
            </a:r>
            <a:endParaRPr sz="1400" b="0" i="0" u="none" strike="noStrike" cap="none">
              <a:solidFill>
                <a:srgbClr val="3F3F3F"/>
              </a:solidFill>
              <a:latin typeface="Open Sans"/>
              <a:ea typeface="Open Sans"/>
              <a:cs typeface="Open Sans"/>
              <a:sym typeface="Open Sans"/>
            </a:endParaRPr>
          </a:p>
        </p:txBody>
      </p:sp>
      <p:sp>
        <p:nvSpPr>
          <p:cNvPr id="2214" name="Google Shape;2214;p351"/>
          <p:cNvSpPr/>
          <p:nvPr/>
        </p:nvSpPr>
        <p:spPr>
          <a:xfrm>
            <a:off x="13636336" y="3731006"/>
            <a:ext cx="1965498" cy="575254"/>
          </a:xfrm>
          <a:prstGeom prst="roundRect">
            <a:avLst>
              <a:gd name="adj" fmla="val 10000"/>
            </a:avLst>
          </a:prstGeom>
          <a:solidFill>
            <a:srgbClr val="C2D1EC"/>
          </a:solidFill>
          <a:ln>
            <a:noFill/>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Deterrent control</a:t>
            </a:r>
            <a:endParaRPr sz="1400" b="0" i="0" u="none" strike="noStrike" cap="none">
              <a:solidFill>
                <a:srgbClr val="3F3F3F"/>
              </a:solidFill>
              <a:latin typeface="Open Sans"/>
              <a:ea typeface="Open Sans"/>
              <a:cs typeface="Open Sans"/>
              <a:sym typeface="Open Sans"/>
            </a:endParaRPr>
          </a:p>
        </p:txBody>
      </p:sp>
      <p:sp>
        <p:nvSpPr>
          <p:cNvPr id="2215" name="Google Shape;2215;p351"/>
          <p:cNvSpPr/>
          <p:nvPr/>
        </p:nvSpPr>
        <p:spPr>
          <a:xfrm>
            <a:off x="13636336" y="4392547"/>
            <a:ext cx="1965498" cy="575254"/>
          </a:xfrm>
          <a:prstGeom prst="roundRect">
            <a:avLst>
              <a:gd name="adj" fmla="val 10000"/>
            </a:avLst>
          </a:prstGeom>
          <a:solidFill>
            <a:srgbClr val="C2D1EC"/>
          </a:solidFill>
          <a:ln>
            <a:noFill/>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Preventive control</a:t>
            </a:r>
            <a:endParaRPr sz="1400" b="0" i="0" u="none" strike="noStrike" cap="none">
              <a:solidFill>
                <a:srgbClr val="3F3F3F"/>
              </a:solidFill>
              <a:latin typeface="Open Sans"/>
              <a:ea typeface="Open Sans"/>
              <a:cs typeface="Open Sans"/>
              <a:sym typeface="Open Sans"/>
            </a:endParaRPr>
          </a:p>
        </p:txBody>
      </p:sp>
      <p:sp>
        <p:nvSpPr>
          <p:cNvPr id="2216" name="Google Shape;2216;p351"/>
          <p:cNvSpPr/>
          <p:nvPr/>
        </p:nvSpPr>
        <p:spPr>
          <a:xfrm>
            <a:off x="13636336" y="5054090"/>
            <a:ext cx="1965498" cy="575254"/>
          </a:xfrm>
          <a:prstGeom prst="roundRect">
            <a:avLst>
              <a:gd name="adj" fmla="val 10000"/>
            </a:avLst>
          </a:prstGeom>
          <a:solidFill>
            <a:srgbClr val="C2D1EC"/>
          </a:solidFill>
          <a:ln>
            <a:noFill/>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Detective control</a:t>
            </a:r>
            <a:endParaRPr sz="1400" b="0" i="0" u="none" strike="noStrike" cap="none">
              <a:solidFill>
                <a:srgbClr val="3F3F3F"/>
              </a:solidFill>
              <a:latin typeface="Open Sans"/>
              <a:ea typeface="Open Sans"/>
              <a:cs typeface="Open Sans"/>
              <a:sym typeface="Open Sans"/>
            </a:endParaRPr>
          </a:p>
        </p:txBody>
      </p:sp>
      <p:sp>
        <p:nvSpPr>
          <p:cNvPr id="2217" name="Google Shape;2217;p351"/>
          <p:cNvSpPr/>
          <p:nvPr/>
        </p:nvSpPr>
        <p:spPr>
          <a:xfrm>
            <a:off x="13636336" y="5715630"/>
            <a:ext cx="1965498" cy="575254"/>
          </a:xfrm>
          <a:prstGeom prst="roundRect">
            <a:avLst>
              <a:gd name="adj" fmla="val 10000"/>
            </a:avLst>
          </a:prstGeom>
          <a:solidFill>
            <a:srgbClr val="C2D1EC"/>
          </a:solidFill>
          <a:ln>
            <a:noFill/>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Corrective control</a:t>
            </a:r>
            <a:endParaRPr sz="1400" b="0" i="0" u="none" strike="noStrike" cap="none">
              <a:solidFill>
                <a:srgbClr val="3F3F3F"/>
              </a:solidFill>
              <a:latin typeface="Open Sans"/>
              <a:ea typeface="Open Sans"/>
              <a:cs typeface="Open Sans"/>
              <a:sym typeface="Open Sans"/>
            </a:endParaRPr>
          </a:p>
        </p:txBody>
      </p:sp>
      <p:sp>
        <p:nvSpPr>
          <p:cNvPr id="2218" name="Google Shape;2218;p351"/>
          <p:cNvSpPr/>
          <p:nvPr/>
        </p:nvSpPr>
        <p:spPr>
          <a:xfrm>
            <a:off x="13636336" y="6377174"/>
            <a:ext cx="1965498" cy="575254"/>
          </a:xfrm>
          <a:prstGeom prst="roundRect">
            <a:avLst>
              <a:gd name="adj" fmla="val 10000"/>
            </a:avLst>
          </a:prstGeom>
          <a:solidFill>
            <a:srgbClr val="C2D1EC"/>
          </a:solidFill>
          <a:ln>
            <a:noFill/>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Recovery control</a:t>
            </a:r>
            <a:endParaRPr sz="1400" b="0" i="0" u="none" strike="noStrike" cap="none">
              <a:solidFill>
                <a:srgbClr val="3F3F3F"/>
              </a:solidFill>
              <a:latin typeface="Open Sans"/>
              <a:ea typeface="Open Sans"/>
              <a:cs typeface="Open Sans"/>
              <a:sym typeface="Open Sans"/>
            </a:endParaRPr>
          </a:p>
        </p:txBody>
      </p:sp>
      <p:sp>
        <p:nvSpPr>
          <p:cNvPr id="2219" name="Google Shape;2219;p351"/>
          <p:cNvSpPr/>
          <p:nvPr/>
        </p:nvSpPr>
        <p:spPr>
          <a:xfrm>
            <a:off x="13636336" y="7038715"/>
            <a:ext cx="1965498" cy="575254"/>
          </a:xfrm>
          <a:prstGeom prst="roundRect">
            <a:avLst>
              <a:gd name="adj" fmla="val 10000"/>
            </a:avLst>
          </a:prstGeom>
          <a:solidFill>
            <a:srgbClr val="C2D1EC"/>
          </a:solidFill>
          <a:ln>
            <a:noFill/>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Open Sans"/>
                <a:ea typeface="Open Sans"/>
                <a:cs typeface="Open Sans"/>
                <a:sym typeface="Open Sans"/>
              </a:rPr>
              <a:t>Compensating control</a:t>
            </a:r>
            <a:endParaRPr sz="1400" b="0" i="0" u="none" strike="noStrike" cap="none">
              <a:solidFill>
                <a:srgbClr val="3F3F3F"/>
              </a:solidFill>
              <a:latin typeface="Open Sans"/>
              <a:ea typeface="Open Sans"/>
              <a:cs typeface="Open Sans"/>
              <a:sym typeface="Open Sans"/>
            </a:endParaRPr>
          </a:p>
        </p:txBody>
      </p:sp>
      <p:sp>
        <p:nvSpPr>
          <p:cNvPr id="2220" name="Google Shape;2220;p351"/>
          <p:cNvSpPr/>
          <p:nvPr/>
        </p:nvSpPr>
        <p:spPr>
          <a:xfrm>
            <a:off x="10603206" y="5400103"/>
            <a:ext cx="2208078" cy="575254"/>
          </a:xfrm>
          <a:prstGeom prst="roundRect">
            <a:avLst>
              <a:gd name="adj" fmla="val 10000"/>
            </a:avLst>
          </a:prstGeom>
          <a:solidFill>
            <a:srgbClr val="FCD86C"/>
          </a:solidFill>
          <a:ln w="9525" cap="flat" cmpd="sng">
            <a:solidFill>
              <a:srgbClr val="FFD966"/>
            </a:solidFill>
            <a:prstDash val="solid"/>
            <a:round/>
            <a:headEnd type="none" w="sm" len="sm"/>
            <a:tailEnd type="none" w="sm" len="sm"/>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Controls based on functionality </a:t>
            </a:r>
            <a:endParaRPr sz="1800" b="0" i="0" u="none" strike="noStrike" cap="none">
              <a:solidFill>
                <a:srgbClr val="3F3F3F"/>
              </a:solidFill>
              <a:latin typeface="Open Sans"/>
              <a:ea typeface="Open Sans"/>
              <a:cs typeface="Open Sans"/>
              <a:sym typeface="Open Sans"/>
            </a:endParaRPr>
          </a:p>
        </p:txBody>
      </p:sp>
      <p:sp>
        <p:nvSpPr>
          <p:cNvPr id="2221" name="Google Shape;2221;p351"/>
          <p:cNvSpPr/>
          <p:nvPr/>
        </p:nvSpPr>
        <p:spPr>
          <a:xfrm>
            <a:off x="10691373" y="2423165"/>
            <a:ext cx="2105224" cy="575254"/>
          </a:xfrm>
          <a:prstGeom prst="roundRect">
            <a:avLst>
              <a:gd name="adj" fmla="val 10000"/>
            </a:avLst>
          </a:prstGeom>
          <a:solidFill>
            <a:srgbClr val="FCD86C"/>
          </a:solidFill>
          <a:ln w="9525" cap="flat" cmpd="sng">
            <a:solidFill>
              <a:srgbClr val="FFD966"/>
            </a:solidFill>
            <a:prstDash val="solid"/>
            <a:round/>
            <a:headEnd type="none" w="sm" len="sm"/>
            <a:tailEnd type="none" w="sm" len="sm"/>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Controls based on implementation</a:t>
            </a:r>
            <a:endParaRPr sz="1800" b="0" i="0" u="none" strike="noStrike" cap="none">
              <a:solidFill>
                <a:srgbClr val="3F3F3F"/>
              </a:solidFill>
              <a:latin typeface="Open Sans"/>
              <a:ea typeface="Open Sans"/>
              <a:cs typeface="Open Sans"/>
              <a:sym typeface="Open Sans"/>
            </a:endParaRPr>
          </a:p>
        </p:txBody>
      </p:sp>
      <p:sp>
        <p:nvSpPr>
          <p:cNvPr id="2222" name="Google Shape;2222;p351"/>
          <p:cNvSpPr/>
          <p:nvPr/>
        </p:nvSpPr>
        <p:spPr>
          <a:xfrm>
            <a:off x="1017777" y="2415028"/>
            <a:ext cx="6891793" cy="4531191"/>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223" name="Google Shape;2223;p35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Controls or Countermeasures</a:t>
            </a:r>
            <a:endParaRPr>
              <a:solidFill>
                <a:srgbClr val="3F3F3F"/>
              </a:solidFill>
            </a:endParaRPr>
          </a:p>
        </p:txBody>
      </p:sp>
      <p:sp>
        <p:nvSpPr>
          <p:cNvPr id="2224" name="Google Shape;2224;p351"/>
          <p:cNvSpPr/>
          <p:nvPr/>
        </p:nvSpPr>
        <p:spPr>
          <a:xfrm>
            <a:off x="8186930" y="3911633"/>
            <a:ext cx="1687744" cy="749585"/>
          </a:xfrm>
          <a:prstGeom prst="roundRect">
            <a:avLst>
              <a:gd name="adj" fmla="val 10000"/>
            </a:avLst>
          </a:prstGeom>
          <a:solidFill>
            <a:srgbClr val="A8D08C"/>
          </a:solidFill>
          <a:ln>
            <a:noFill/>
          </a:ln>
          <a:effectLst>
            <a:outerShdw blurRad="63500" dist="19050" dir="5400000" rotWithShape="0">
              <a:srgbClr val="000000">
                <a:alpha val="61176"/>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Categories of controls</a:t>
            </a:r>
            <a:endParaRPr sz="1800" b="0" i="0" u="none" strike="noStrike" cap="none">
              <a:solidFill>
                <a:srgbClr val="3F3F3F"/>
              </a:solidFill>
              <a:latin typeface="Open Sans"/>
              <a:ea typeface="Open Sans"/>
              <a:cs typeface="Open Sans"/>
              <a:sym typeface="Open Sans"/>
            </a:endParaRPr>
          </a:p>
        </p:txBody>
      </p:sp>
      <p:cxnSp>
        <p:nvCxnSpPr>
          <p:cNvPr id="2225" name="Google Shape;2225;p351"/>
          <p:cNvCxnSpPr>
            <a:stCxn id="2224" idx="3"/>
            <a:endCxn id="2221" idx="1"/>
          </p:cNvCxnSpPr>
          <p:nvPr/>
        </p:nvCxnSpPr>
        <p:spPr>
          <a:xfrm rot="10800000" flipH="1">
            <a:off x="9874674" y="2710825"/>
            <a:ext cx="816600" cy="1575600"/>
          </a:xfrm>
          <a:prstGeom prst="straightConnector1">
            <a:avLst/>
          </a:prstGeom>
          <a:noFill/>
          <a:ln w="12700" cap="flat" cmpd="sng">
            <a:solidFill>
              <a:srgbClr val="7F7F7F"/>
            </a:solidFill>
            <a:prstDash val="solid"/>
            <a:miter lim="800000"/>
            <a:headEnd type="oval" w="sm" len="sm"/>
            <a:tailEnd type="oval" w="sm" len="sm"/>
          </a:ln>
        </p:spPr>
      </p:cxnSp>
      <p:cxnSp>
        <p:nvCxnSpPr>
          <p:cNvPr id="2226" name="Google Shape;2226;p351"/>
          <p:cNvCxnSpPr/>
          <p:nvPr/>
        </p:nvCxnSpPr>
        <p:spPr>
          <a:xfrm rot="10800000" flipH="1">
            <a:off x="12796190" y="2034156"/>
            <a:ext cx="810371" cy="676787"/>
          </a:xfrm>
          <a:prstGeom prst="straightConnector1">
            <a:avLst/>
          </a:prstGeom>
          <a:noFill/>
          <a:ln w="12700" cap="flat" cmpd="sng">
            <a:solidFill>
              <a:srgbClr val="7F7F7F"/>
            </a:solidFill>
            <a:prstDash val="solid"/>
            <a:miter lim="800000"/>
            <a:headEnd type="oval" w="sm" len="sm"/>
            <a:tailEnd type="oval" w="sm" len="sm"/>
          </a:ln>
        </p:spPr>
      </p:cxnSp>
      <p:cxnSp>
        <p:nvCxnSpPr>
          <p:cNvPr id="2227" name="Google Shape;2227;p351"/>
          <p:cNvCxnSpPr/>
          <p:nvPr/>
        </p:nvCxnSpPr>
        <p:spPr>
          <a:xfrm rot="10800000" flipH="1">
            <a:off x="12796585" y="2695548"/>
            <a:ext cx="810371" cy="15246"/>
          </a:xfrm>
          <a:prstGeom prst="straightConnector1">
            <a:avLst/>
          </a:prstGeom>
          <a:noFill/>
          <a:ln w="12700" cap="flat" cmpd="sng">
            <a:solidFill>
              <a:srgbClr val="7F7F7F"/>
            </a:solidFill>
            <a:prstDash val="solid"/>
            <a:miter lim="800000"/>
            <a:headEnd type="oval" w="sm" len="sm"/>
            <a:tailEnd type="oval" w="sm" len="sm"/>
          </a:ln>
        </p:spPr>
      </p:cxnSp>
      <p:cxnSp>
        <p:nvCxnSpPr>
          <p:cNvPr id="2228" name="Google Shape;2228;p351"/>
          <p:cNvCxnSpPr/>
          <p:nvPr/>
        </p:nvCxnSpPr>
        <p:spPr>
          <a:xfrm>
            <a:off x="12796992" y="2710932"/>
            <a:ext cx="810371" cy="646299"/>
          </a:xfrm>
          <a:prstGeom prst="straightConnector1">
            <a:avLst/>
          </a:prstGeom>
          <a:noFill/>
          <a:ln w="12700" cap="flat" cmpd="sng">
            <a:solidFill>
              <a:srgbClr val="7F7F7F"/>
            </a:solidFill>
            <a:prstDash val="solid"/>
            <a:miter lim="800000"/>
            <a:headEnd type="oval" w="sm" len="sm"/>
            <a:tailEnd type="oval" w="sm" len="sm"/>
          </a:ln>
        </p:spPr>
      </p:cxnSp>
      <p:cxnSp>
        <p:nvCxnSpPr>
          <p:cNvPr id="2229" name="Google Shape;2229;p351"/>
          <p:cNvCxnSpPr>
            <a:stCxn id="2224" idx="3"/>
            <a:endCxn id="2220" idx="1"/>
          </p:cNvCxnSpPr>
          <p:nvPr/>
        </p:nvCxnSpPr>
        <p:spPr>
          <a:xfrm>
            <a:off x="9874674" y="4286426"/>
            <a:ext cx="728400" cy="1401300"/>
          </a:xfrm>
          <a:prstGeom prst="straightConnector1">
            <a:avLst/>
          </a:prstGeom>
          <a:noFill/>
          <a:ln w="12700" cap="flat" cmpd="sng">
            <a:solidFill>
              <a:srgbClr val="7F7F7F"/>
            </a:solidFill>
            <a:prstDash val="solid"/>
            <a:miter lim="800000"/>
            <a:headEnd type="oval" w="sm" len="sm"/>
            <a:tailEnd type="oval" w="sm" len="sm"/>
          </a:ln>
        </p:spPr>
      </p:cxnSp>
      <p:cxnSp>
        <p:nvCxnSpPr>
          <p:cNvPr id="2230" name="Google Shape;2230;p351"/>
          <p:cNvCxnSpPr/>
          <p:nvPr/>
        </p:nvCxnSpPr>
        <p:spPr>
          <a:xfrm rot="10800000" flipH="1">
            <a:off x="12810704" y="4018998"/>
            <a:ext cx="825054" cy="1669099"/>
          </a:xfrm>
          <a:prstGeom prst="straightConnector1">
            <a:avLst/>
          </a:prstGeom>
          <a:noFill/>
          <a:ln w="12700" cap="flat" cmpd="sng">
            <a:solidFill>
              <a:srgbClr val="7F7F7F"/>
            </a:solidFill>
            <a:prstDash val="solid"/>
            <a:miter lim="800000"/>
            <a:headEnd type="oval" w="sm" len="sm"/>
            <a:tailEnd type="oval" w="sm" len="sm"/>
          </a:ln>
        </p:spPr>
      </p:cxnSp>
      <p:cxnSp>
        <p:nvCxnSpPr>
          <p:cNvPr id="2231" name="Google Shape;2231;p351"/>
          <p:cNvCxnSpPr/>
          <p:nvPr/>
        </p:nvCxnSpPr>
        <p:spPr>
          <a:xfrm rot="10800000" flipH="1">
            <a:off x="12810786" y="4680412"/>
            <a:ext cx="825055" cy="1007558"/>
          </a:xfrm>
          <a:prstGeom prst="straightConnector1">
            <a:avLst/>
          </a:prstGeom>
          <a:noFill/>
          <a:ln w="12700" cap="flat" cmpd="sng">
            <a:solidFill>
              <a:srgbClr val="7F7F7F"/>
            </a:solidFill>
            <a:prstDash val="solid"/>
            <a:miter lim="800000"/>
            <a:headEnd type="oval" w="sm" len="sm"/>
            <a:tailEnd type="oval" w="sm" len="sm"/>
          </a:ln>
        </p:spPr>
      </p:cxnSp>
      <p:cxnSp>
        <p:nvCxnSpPr>
          <p:cNvPr id="2232" name="Google Shape;2232;p351"/>
          <p:cNvCxnSpPr/>
          <p:nvPr/>
        </p:nvCxnSpPr>
        <p:spPr>
          <a:xfrm rot="10800000" flipH="1">
            <a:off x="12811037" y="5341765"/>
            <a:ext cx="825055" cy="346017"/>
          </a:xfrm>
          <a:prstGeom prst="straightConnector1">
            <a:avLst/>
          </a:prstGeom>
          <a:noFill/>
          <a:ln w="12700" cap="flat" cmpd="sng">
            <a:solidFill>
              <a:srgbClr val="7F7F7F"/>
            </a:solidFill>
            <a:prstDash val="solid"/>
            <a:miter lim="800000"/>
            <a:headEnd type="oval" w="sm" len="sm"/>
            <a:tailEnd type="oval" w="sm" len="sm"/>
          </a:ln>
        </p:spPr>
      </p:cxnSp>
      <p:cxnSp>
        <p:nvCxnSpPr>
          <p:cNvPr id="2233" name="Google Shape;2233;p351"/>
          <p:cNvCxnSpPr/>
          <p:nvPr/>
        </p:nvCxnSpPr>
        <p:spPr>
          <a:xfrm>
            <a:off x="12811505" y="5687773"/>
            <a:ext cx="825054" cy="315527"/>
          </a:xfrm>
          <a:prstGeom prst="straightConnector1">
            <a:avLst/>
          </a:prstGeom>
          <a:noFill/>
          <a:ln w="12700" cap="flat" cmpd="sng">
            <a:solidFill>
              <a:srgbClr val="7F7F7F"/>
            </a:solidFill>
            <a:prstDash val="solid"/>
            <a:miter lim="800000"/>
            <a:headEnd type="oval" w="sm" len="sm"/>
            <a:tailEnd type="oval" w="sm" len="sm"/>
          </a:ln>
        </p:spPr>
      </p:cxnSp>
      <p:cxnSp>
        <p:nvCxnSpPr>
          <p:cNvPr id="2234" name="Google Shape;2234;p351"/>
          <p:cNvCxnSpPr/>
          <p:nvPr/>
        </p:nvCxnSpPr>
        <p:spPr>
          <a:xfrm>
            <a:off x="12811769" y="5687960"/>
            <a:ext cx="825055" cy="977069"/>
          </a:xfrm>
          <a:prstGeom prst="straightConnector1">
            <a:avLst/>
          </a:prstGeom>
          <a:noFill/>
          <a:ln w="12700" cap="flat" cmpd="sng">
            <a:solidFill>
              <a:srgbClr val="7F7F7F"/>
            </a:solidFill>
            <a:prstDash val="solid"/>
            <a:miter lim="800000"/>
            <a:headEnd type="oval" w="sm" len="sm"/>
            <a:tailEnd type="oval" w="sm" len="sm"/>
          </a:ln>
        </p:spPr>
      </p:cxnSp>
      <p:cxnSp>
        <p:nvCxnSpPr>
          <p:cNvPr id="2235" name="Google Shape;2235;p351"/>
          <p:cNvCxnSpPr/>
          <p:nvPr/>
        </p:nvCxnSpPr>
        <p:spPr>
          <a:xfrm>
            <a:off x="12811856" y="5688092"/>
            <a:ext cx="825055" cy="1638611"/>
          </a:xfrm>
          <a:prstGeom prst="straightConnector1">
            <a:avLst/>
          </a:prstGeom>
          <a:noFill/>
          <a:ln w="12700" cap="flat" cmpd="sng">
            <a:solidFill>
              <a:srgbClr val="7F7F7F"/>
            </a:solidFill>
            <a:prstDash val="solid"/>
            <a:miter lim="800000"/>
            <a:headEnd type="oval" w="sm" len="sm"/>
            <a:tailEnd type="oval" w="sm" len="sm"/>
          </a:ln>
        </p:spPr>
      </p:cxnSp>
      <p:sp>
        <p:nvSpPr>
          <p:cNvPr id="2236" name="Google Shape;2236;p351"/>
          <p:cNvSpPr txBox="1"/>
          <p:nvPr/>
        </p:nvSpPr>
        <p:spPr>
          <a:xfrm>
            <a:off x="1061288" y="2557192"/>
            <a:ext cx="7015500" cy="395168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Security controls are the measures taken to safeguard an information system from attacks against the confidentiality, integrity, and availability of the information system.</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Security controls are selected and applied based on a risk assessment of the information system.</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risk assessment process identifies system threats and vulnerabilities, and then security controls are selected to reduce or mitigate the risk.</a:t>
            </a:r>
            <a:endParaRPr sz="1400" b="0" i="0" u="none" strike="noStrike" cap="none">
              <a:solidFill>
                <a:srgbClr val="000000"/>
              </a:solidFill>
              <a:latin typeface="Arial"/>
              <a:ea typeface="Arial"/>
              <a:cs typeface="Arial"/>
              <a:sym typeface="Arial"/>
            </a:endParaRPr>
          </a:p>
        </p:txBody>
      </p:sp>
      <p:sp>
        <p:nvSpPr>
          <p:cNvPr id="2237" name="Google Shape;2237;p351"/>
          <p:cNvSpPr/>
          <p:nvPr/>
        </p:nvSpPr>
        <p:spPr>
          <a:xfrm>
            <a:off x="4851400" y="816352"/>
            <a:ext cx="65485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107"/>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1000"/>
              </a:spcBef>
              <a:spcAft>
                <a:spcPts val="0"/>
              </a:spcAft>
              <a:buClr>
                <a:schemeClr val="dk1"/>
              </a:buClr>
              <a:buSzPts val="1100"/>
              <a:buFont typeface="Arial"/>
              <a:buNone/>
            </a:pPr>
            <a:r>
              <a:rPr lang="en-US">
                <a:solidFill>
                  <a:srgbClr val="3F3F3F"/>
                </a:solidFill>
                <a:latin typeface="Open Sans"/>
                <a:ea typeface="Open Sans"/>
                <a:cs typeface="Open Sans"/>
                <a:sym typeface="Open Sans"/>
              </a:rPr>
              <a:t>Security Controls</a:t>
            </a:r>
            <a:endParaRPr>
              <a:solidFill>
                <a:srgbClr val="3F3F3F"/>
              </a:solidFill>
              <a:latin typeface="Open Sans"/>
              <a:ea typeface="Open Sans"/>
              <a:cs typeface="Open Sans"/>
              <a:sym typeface="Open Sans"/>
            </a:endParaRPr>
          </a:p>
        </p:txBody>
      </p:sp>
      <p:sp>
        <p:nvSpPr>
          <p:cNvPr id="2244" name="Google Shape;2244;p107"/>
          <p:cNvSpPr/>
          <p:nvPr/>
        </p:nvSpPr>
        <p:spPr>
          <a:xfrm>
            <a:off x="1871240" y="1447425"/>
            <a:ext cx="12914220" cy="1585200"/>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3F3F3F"/>
                </a:solidFill>
                <a:latin typeface="Open Sans"/>
                <a:ea typeface="Open Sans"/>
                <a:cs typeface="Open Sans"/>
                <a:sym typeface="Open Sans"/>
              </a:rPr>
              <a:t>Security controls are put in place to reduce the risk an organization faces. These controls are necessary to protect the confidentiality, integrity, and availability of your assets.</a:t>
            </a:r>
            <a:endParaRPr sz="2200" b="0" i="0" u="none" strike="noStrike" cap="none">
              <a:solidFill>
                <a:srgbClr val="3F3F3F"/>
              </a:solidFill>
              <a:latin typeface="Open Sans"/>
              <a:ea typeface="Open Sans"/>
              <a:cs typeface="Open Sans"/>
              <a:sym typeface="Open Sans"/>
            </a:endParaRPr>
          </a:p>
        </p:txBody>
      </p:sp>
      <p:pic>
        <p:nvPicPr>
          <p:cNvPr id="2245" name="Google Shape;2245;p107"/>
          <p:cNvPicPr preferRelativeResize="0"/>
          <p:nvPr/>
        </p:nvPicPr>
        <p:blipFill rotWithShape="1">
          <a:blip r:embed="rId3">
            <a:alphaModFix/>
          </a:blip>
          <a:srcRect/>
          <a:stretch/>
        </p:blipFill>
        <p:spPr>
          <a:xfrm>
            <a:off x="3110450" y="3805600"/>
            <a:ext cx="10283875" cy="3619500"/>
          </a:xfrm>
          <a:prstGeom prst="rect">
            <a:avLst/>
          </a:prstGeom>
          <a:noFill/>
          <a:ln>
            <a:noFill/>
          </a:ln>
        </p:spPr>
      </p:pic>
      <p:sp>
        <p:nvSpPr>
          <p:cNvPr id="2246" name="Google Shape;2246;p107"/>
          <p:cNvSpPr/>
          <p:nvPr/>
        </p:nvSpPr>
        <p:spPr>
          <a:xfrm>
            <a:off x="6235700" y="1011863"/>
            <a:ext cx="38001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108"/>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Clr>
                <a:srgbClr val="6B85B8"/>
              </a:buClr>
              <a:buSzPts val="5600"/>
              <a:buFont typeface="Arial"/>
              <a:buNone/>
            </a:pPr>
            <a:r>
              <a:rPr lang="en-US">
                <a:solidFill>
                  <a:srgbClr val="3F3F3F"/>
                </a:solidFill>
                <a:latin typeface="Open Sans"/>
                <a:ea typeface="Open Sans"/>
                <a:cs typeface="Open Sans"/>
                <a:sym typeface="Open Sans"/>
              </a:rPr>
              <a:t>Control Categories</a:t>
            </a:r>
            <a:endParaRPr>
              <a:solidFill>
                <a:srgbClr val="3F3F3F"/>
              </a:solidFill>
              <a:latin typeface="Open Sans"/>
              <a:ea typeface="Open Sans"/>
              <a:cs typeface="Open Sans"/>
              <a:sym typeface="Open Sans"/>
            </a:endParaRPr>
          </a:p>
        </p:txBody>
      </p:sp>
      <p:pic>
        <p:nvPicPr>
          <p:cNvPr id="2253" name="Google Shape;2253;p108"/>
          <p:cNvPicPr preferRelativeResize="0"/>
          <p:nvPr/>
        </p:nvPicPr>
        <p:blipFill rotWithShape="1">
          <a:blip r:embed="rId3">
            <a:alphaModFix/>
          </a:blip>
          <a:srcRect/>
          <a:stretch/>
        </p:blipFill>
        <p:spPr>
          <a:xfrm>
            <a:off x="5572675" y="760650"/>
            <a:ext cx="5110649" cy="365750"/>
          </a:xfrm>
          <a:prstGeom prst="rect">
            <a:avLst/>
          </a:prstGeom>
          <a:noFill/>
          <a:ln>
            <a:noFill/>
          </a:ln>
        </p:spPr>
      </p:pic>
      <p:pic>
        <p:nvPicPr>
          <p:cNvPr id="2254" name="Google Shape;2254;p108"/>
          <p:cNvPicPr preferRelativeResize="0"/>
          <p:nvPr/>
        </p:nvPicPr>
        <p:blipFill rotWithShape="1">
          <a:blip r:embed="rId4">
            <a:alphaModFix/>
          </a:blip>
          <a:srcRect t="-7574" b="48304"/>
          <a:stretch/>
        </p:blipFill>
        <p:spPr>
          <a:xfrm>
            <a:off x="1703625" y="1785700"/>
            <a:ext cx="3951501" cy="2428002"/>
          </a:xfrm>
          <a:prstGeom prst="rect">
            <a:avLst/>
          </a:prstGeom>
          <a:noFill/>
          <a:ln>
            <a:noFill/>
          </a:ln>
        </p:spPr>
      </p:pic>
      <p:pic>
        <p:nvPicPr>
          <p:cNvPr id="2255" name="Google Shape;2255;p108"/>
          <p:cNvPicPr preferRelativeResize="0"/>
          <p:nvPr/>
        </p:nvPicPr>
        <p:blipFill rotWithShape="1">
          <a:blip r:embed="rId5">
            <a:alphaModFix/>
          </a:blip>
          <a:srcRect l="-690" r="689"/>
          <a:stretch/>
        </p:blipFill>
        <p:spPr>
          <a:xfrm>
            <a:off x="10681200" y="2233925"/>
            <a:ext cx="2523049" cy="2200227"/>
          </a:xfrm>
          <a:prstGeom prst="rect">
            <a:avLst/>
          </a:prstGeom>
          <a:noFill/>
          <a:ln>
            <a:noFill/>
          </a:ln>
        </p:spPr>
      </p:pic>
      <p:sp>
        <p:nvSpPr>
          <p:cNvPr id="2256" name="Google Shape;2256;p108"/>
          <p:cNvSpPr/>
          <p:nvPr/>
        </p:nvSpPr>
        <p:spPr>
          <a:xfrm>
            <a:off x="1938325" y="4434150"/>
            <a:ext cx="3482100" cy="580800"/>
          </a:xfrm>
          <a:prstGeom prst="roundRect">
            <a:avLst>
              <a:gd name="adj" fmla="val 16667"/>
            </a:avLst>
          </a:prstGeom>
          <a:solidFill>
            <a:srgbClr val="0FCF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Administrative controls</a:t>
            </a:r>
            <a:endParaRPr/>
          </a:p>
        </p:txBody>
      </p:sp>
      <p:sp>
        <p:nvSpPr>
          <p:cNvPr id="2257" name="Google Shape;2257;p108"/>
          <p:cNvSpPr/>
          <p:nvPr/>
        </p:nvSpPr>
        <p:spPr>
          <a:xfrm>
            <a:off x="10201675" y="4510350"/>
            <a:ext cx="3482100" cy="580800"/>
          </a:xfrm>
          <a:prstGeom prst="roundRect">
            <a:avLst>
              <a:gd name="adj" fmla="val 16667"/>
            </a:avLst>
          </a:prstGeom>
          <a:solidFill>
            <a:srgbClr val="E4B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Technical controls</a:t>
            </a:r>
            <a:endParaRPr/>
          </a:p>
        </p:txBody>
      </p:sp>
      <p:sp>
        <p:nvSpPr>
          <p:cNvPr id="2258" name="Google Shape;2258;p108"/>
          <p:cNvSpPr/>
          <p:nvPr/>
        </p:nvSpPr>
        <p:spPr>
          <a:xfrm>
            <a:off x="6554175" y="7696050"/>
            <a:ext cx="3482100" cy="580800"/>
          </a:xfrm>
          <a:prstGeom prst="roundRect">
            <a:avLst>
              <a:gd name="adj" fmla="val 16667"/>
            </a:avLst>
          </a:prstGeom>
          <a:solidFill>
            <a:srgbClr val="FF8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Physical controls</a:t>
            </a:r>
            <a:endParaRPr/>
          </a:p>
        </p:txBody>
      </p:sp>
      <p:pic>
        <p:nvPicPr>
          <p:cNvPr id="2259" name="Google Shape;2259;p108"/>
          <p:cNvPicPr preferRelativeResize="0"/>
          <p:nvPr/>
        </p:nvPicPr>
        <p:blipFill rotWithShape="1">
          <a:blip r:embed="rId6">
            <a:alphaModFix/>
          </a:blip>
          <a:srcRect/>
          <a:stretch/>
        </p:blipFill>
        <p:spPr>
          <a:xfrm>
            <a:off x="6815888" y="5361275"/>
            <a:ext cx="2624225" cy="21061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109"/>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Administrative Controls</a:t>
            </a:r>
            <a:endParaRPr>
              <a:solidFill>
                <a:srgbClr val="3F3F3F"/>
              </a:solidFill>
              <a:latin typeface="Open Sans"/>
              <a:ea typeface="Open Sans"/>
              <a:cs typeface="Open Sans"/>
              <a:sym typeface="Open Sans"/>
            </a:endParaRPr>
          </a:p>
        </p:txBody>
      </p:sp>
      <p:pic>
        <p:nvPicPr>
          <p:cNvPr id="2266" name="Google Shape;2266;p109"/>
          <p:cNvPicPr preferRelativeResize="0"/>
          <p:nvPr/>
        </p:nvPicPr>
        <p:blipFill rotWithShape="1">
          <a:blip r:embed="rId3">
            <a:alphaModFix/>
          </a:blip>
          <a:srcRect/>
          <a:stretch/>
        </p:blipFill>
        <p:spPr>
          <a:xfrm>
            <a:off x="4975325" y="760650"/>
            <a:ext cx="6305349" cy="365750"/>
          </a:xfrm>
          <a:prstGeom prst="rect">
            <a:avLst/>
          </a:prstGeom>
          <a:noFill/>
          <a:ln>
            <a:noFill/>
          </a:ln>
        </p:spPr>
      </p:pic>
      <p:pic>
        <p:nvPicPr>
          <p:cNvPr id="2267" name="Google Shape;2267;p109"/>
          <p:cNvPicPr preferRelativeResize="0"/>
          <p:nvPr/>
        </p:nvPicPr>
        <p:blipFill rotWithShape="1">
          <a:blip r:embed="rId4">
            <a:alphaModFix/>
          </a:blip>
          <a:srcRect t="-7574" b="48304"/>
          <a:stretch/>
        </p:blipFill>
        <p:spPr>
          <a:xfrm>
            <a:off x="10235791" y="3209248"/>
            <a:ext cx="4719729" cy="3293151"/>
          </a:xfrm>
          <a:prstGeom prst="rect">
            <a:avLst/>
          </a:prstGeom>
          <a:noFill/>
          <a:ln>
            <a:noFill/>
          </a:ln>
        </p:spPr>
      </p:pic>
      <p:sp>
        <p:nvSpPr>
          <p:cNvPr id="2268" name="Google Shape;2268;p109"/>
          <p:cNvSpPr txBox="1"/>
          <p:nvPr/>
        </p:nvSpPr>
        <p:spPr>
          <a:xfrm>
            <a:off x="1538636" y="1302456"/>
            <a:ext cx="13103937"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Administrative controls are managerial controls that focus on personal and business practices. These are the policies and procedures defined by an organization's security policy and other regulations or requirements.</a:t>
            </a:r>
            <a:endParaRPr sz="2200" b="0" i="0" u="none" strike="noStrike" cap="none">
              <a:solidFill>
                <a:srgbClr val="3F3F3F"/>
              </a:solidFill>
              <a:latin typeface="Open Sans"/>
              <a:ea typeface="Open Sans"/>
              <a:cs typeface="Open Sans"/>
              <a:sym typeface="Open Sans"/>
            </a:endParaRPr>
          </a:p>
        </p:txBody>
      </p:sp>
      <p:sp>
        <p:nvSpPr>
          <p:cNvPr id="2269" name="Google Shape;2269;p109"/>
          <p:cNvSpPr/>
          <p:nvPr/>
        </p:nvSpPr>
        <p:spPr>
          <a:xfrm>
            <a:off x="1747321" y="3425922"/>
            <a:ext cx="7500587" cy="3625118"/>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270" name="Google Shape;2270;p109"/>
          <p:cNvSpPr txBox="1"/>
          <p:nvPr/>
        </p:nvSpPr>
        <p:spPr>
          <a:xfrm>
            <a:off x="1845188" y="3554303"/>
            <a:ext cx="7402719" cy="317980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Administrative controls are managerial controls with a focus on personal and business practices.</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These are the policies and procedures defined by an organization's security policy and other regulations or requirements.</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Examples of administrative controls include security documentation, risk management, personnel security, and training.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8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Policy Chart</a:t>
            </a:r>
            <a:endParaRPr/>
          </a:p>
        </p:txBody>
      </p:sp>
      <p:pic>
        <p:nvPicPr>
          <p:cNvPr id="2287" name="Google Shape;2287;p88"/>
          <p:cNvPicPr preferRelativeResize="0"/>
          <p:nvPr/>
        </p:nvPicPr>
        <p:blipFill rotWithShape="1">
          <a:blip r:embed="rId3">
            <a:alphaModFix/>
          </a:blip>
          <a:srcRect/>
          <a:stretch/>
        </p:blipFill>
        <p:spPr>
          <a:xfrm>
            <a:off x="6472989" y="720883"/>
            <a:ext cx="3356359" cy="365760"/>
          </a:xfrm>
          <a:prstGeom prst="rect">
            <a:avLst/>
          </a:prstGeom>
          <a:noFill/>
          <a:ln>
            <a:noFill/>
          </a:ln>
        </p:spPr>
      </p:pic>
      <p:sp>
        <p:nvSpPr>
          <p:cNvPr id="2288" name="Google Shape;2288;p88"/>
          <p:cNvSpPr txBox="1"/>
          <p:nvPr/>
        </p:nvSpPr>
        <p:spPr>
          <a:xfrm>
            <a:off x="1988289" y="1306604"/>
            <a:ext cx="1235409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A strategic goal can be viewed as the ultimate endpoint, while tactical goals are the steps necessary to achieve it.</a:t>
            </a:r>
            <a:endParaRPr sz="1400" b="0" i="0" u="none" strike="noStrike" cap="none" dirty="0">
              <a:solidFill>
                <a:srgbClr val="000000"/>
              </a:solidFill>
              <a:latin typeface="Arial"/>
              <a:ea typeface="Arial"/>
              <a:cs typeface="Arial"/>
              <a:sym typeface="Arial"/>
            </a:endParaRPr>
          </a:p>
        </p:txBody>
      </p:sp>
      <p:sp>
        <p:nvSpPr>
          <p:cNvPr id="2289" name="Google Shape;2289;p88"/>
          <p:cNvSpPr/>
          <p:nvPr/>
        </p:nvSpPr>
        <p:spPr>
          <a:xfrm>
            <a:off x="3887183" y="2718366"/>
            <a:ext cx="8554205" cy="5057877"/>
          </a:xfrm>
          <a:prstGeom prst="roundRect">
            <a:avLst>
              <a:gd name="adj" fmla="val 3797"/>
            </a:avLst>
          </a:prstGeom>
          <a:solidFill>
            <a:srgbClr val="F2F2F2"/>
          </a:solidFill>
          <a:ln w="12700" cap="flat" cmpd="sng">
            <a:solidFill>
              <a:schemeClr val="bg1">
                <a:lumMod val="50000"/>
              </a:schemeClr>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sp>
        <p:nvSpPr>
          <p:cNvPr id="2290" name="Google Shape;2290;p88"/>
          <p:cNvSpPr/>
          <p:nvPr/>
        </p:nvSpPr>
        <p:spPr>
          <a:xfrm>
            <a:off x="5492950" y="3109336"/>
            <a:ext cx="5343127" cy="698431"/>
          </a:xfrm>
          <a:prstGeom prst="roundRect">
            <a:avLst>
              <a:gd name="adj" fmla="val 16667"/>
            </a:avLst>
          </a:prstGeom>
          <a:solidFill>
            <a:srgbClr val="E4B363"/>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Laws, regulations, and requirements</a:t>
            </a:r>
            <a:endParaRPr sz="2200" b="0" i="0" u="none" strike="noStrike" cap="none" dirty="0">
              <a:solidFill>
                <a:schemeClr val="tx1">
                  <a:lumMod val="75000"/>
                  <a:lumOff val="25000"/>
                </a:schemeClr>
              </a:solidFill>
              <a:latin typeface="Open Sans"/>
              <a:ea typeface="Open Sans"/>
              <a:cs typeface="Open Sans"/>
              <a:sym typeface="Open Sans"/>
            </a:endParaRPr>
          </a:p>
        </p:txBody>
      </p:sp>
      <p:cxnSp>
        <p:nvCxnSpPr>
          <p:cNvPr id="2291" name="Google Shape;2291;p88"/>
          <p:cNvCxnSpPr/>
          <p:nvPr/>
        </p:nvCxnSpPr>
        <p:spPr>
          <a:xfrm>
            <a:off x="8164512" y="3807767"/>
            <a:ext cx="0" cy="370435"/>
          </a:xfrm>
          <a:prstGeom prst="straightConnector1">
            <a:avLst/>
          </a:prstGeom>
          <a:noFill/>
          <a:ln w="19050" cap="flat" cmpd="sng">
            <a:solidFill>
              <a:srgbClr val="3F3F3F"/>
            </a:solidFill>
            <a:prstDash val="solid"/>
            <a:miter lim="800000"/>
            <a:headEnd type="none" w="sm" len="sm"/>
            <a:tailEnd type="triangle" w="med" len="med"/>
          </a:ln>
        </p:spPr>
      </p:cxnSp>
      <p:sp>
        <p:nvSpPr>
          <p:cNvPr id="2292" name="Google Shape;2292;p88"/>
          <p:cNvSpPr/>
          <p:nvPr/>
        </p:nvSpPr>
        <p:spPr>
          <a:xfrm>
            <a:off x="5492950" y="4178321"/>
            <a:ext cx="5343127" cy="698431"/>
          </a:xfrm>
          <a:prstGeom prst="roundRect">
            <a:avLst>
              <a:gd name="adj" fmla="val 16667"/>
            </a:avLst>
          </a:prstGeom>
          <a:solidFill>
            <a:srgbClr val="E9AFA3"/>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General organizational policy</a:t>
            </a:r>
            <a:endParaRPr sz="2200" b="0" i="0" u="none" strike="noStrike" cap="none">
              <a:solidFill>
                <a:schemeClr val="tx1">
                  <a:lumMod val="75000"/>
                  <a:lumOff val="25000"/>
                </a:schemeClr>
              </a:solidFill>
              <a:latin typeface="Open Sans"/>
              <a:ea typeface="Open Sans"/>
              <a:cs typeface="Open Sans"/>
              <a:sym typeface="Open Sans"/>
            </a:endParaRPr>
          </a:p>
        </p:txBody>
      </p:sp>
      <p:cxnSp>
        <p:nvCxnSpPr>
          <p:cNvPr id="2293" name="Google Shape;2293;p88"/>
          <p:cNvCxnSpPr/>
          <p:nvPr/>
        </p:nvCxnSpPr>
        <p:spPr>
          <a:xfrm>
            <a:off x="8164511" y="4876751"/>
            <a:ext cx="0" cy="370554"/>
          </a:xfrm>
          <a:prstGeom prst="straightConnector1">
            <a:avLst/>
          </a:prstGeom>
          <a:noFill/>
          <a:ln w="19050" cap="flat" cmpd="sng">
            <a:solidFill>
              <a:srgbClr val="3F3F3F"/>
            </a:solidFill>
            <a:prstDash val="solid"/>
            <a:miter lim="800000"/>
            <a:headEnd type="none" w="sm" len="sm"/>
            <a:tailEnd type="triangle" w="med" len="med"/>
          </a:ln>
        </p:spPr>
      </p:cxnSp>
      <p:sp>
        <p:nvSpPr>
          <p:cNvPr id="2294" name="Google Shape;2294;p88"/>
          <p:cNvSpPr/>
          <p:nvPr/>
        </p:nvSpPr>
        <p:spPr>
          <a:xfrm>
            <a:off x="5492950" y="5247307"/>
            <a:ext cx="5343127" cy="698431"/>
          </a:xfrm>
          <a:prstGeom prst="roundRect">
            <a:avLst>
              <a:gd name="adj" fmla="val 16667"/>
            </a:avLst>
          </a:prstGeom>
          <a:solidFill>
            <a:schemeClr val="accent1">
              <a:lumMod val="60000"/>
              <a:lumOff val="40000"/>
            </a:schemeClr>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Functional implementation policies</a:t>
            </a:r>
            <a:endParaRPr sz="2200" b="0" i="0" u="none" strike="noStrike" cap="none" dirty="0">
              <a:solidFill>
                <a:schemeClr val="tx1">
                  <a:lumMod val="75000"/>
                  <a:lumOff val="25000"/>
                </a:schemeClr>
              </a:solidFill>
              <a:latin typeface="Open Sans"/>
              <a:ea typeface="Open Sans"/>
              <a:cs typeface="Open Sans"/>
              <a:sym typeface="Open Sans"/>
            </a:endParaRPr>
          </a:p>
        </p:txBody>
      </p:sp>
      <p:cxnSp>
        <p:nvCxnSpPr>
          <p:cNvPr id="2295" name="Google Shape;2295;p88"/>
          <p:cNvCxnSpPr/>
          <p:nvPr/>
        </p:nvCxnSpPr>
        <p:spPr>
          <a:xfrm>
            <a:off x="8164512" y="5945738"/>
            <a:ext cx="0" cy="295222"/>
          </a:xfrm>
          <a:prstGeom prst="straightConnector1">
            <a:avLst/>
          </a:prstGeom>
          <a:noFill/>
          <a:ln w="19050" cap="flat" cmpd="sng">
            <a:solidFill>
              <a:srgbClr val="3F3F3F"/>
            </a:solidFill>
            <a:prstDash val="solid"/>
            <a:miter lim="800000"/>
            <a:headEnd type="none" w="sm" len="sm"/>
            <a:tailEnd type="triangle" w="med" len="med"/>
          </a:ln>
        </p:spPr>
      </p:cxnSp>
      <p:cxnSp>
        <p:nvCxnSpPr>
          <p:cNvPr id="2296" name="Google Shape;2296;p88"/>
          <p:cNvCxnSpPr/>
          <p:nvPr/>
        </p:nvCxnSpPr>
        <p:spPr>
          <a:xfrm rot="10800000" flipH="1">
            <a:off x="5314071" y="6239867"/>
            <a:ext cx="5700880" cy="769"/>
          </a:xfrm>
          <a:prstGeom prst="straightConnector1">
            <a:avLst/>
          </a:prstGeom>
          <a:noFill/>
          <a:ln w="19050" cap="flat" cmpd="sng">
            <a:solidFill>
              <a:srgbClr val="3F3F3F"/>
            </a:solidFill>
            <a:prstDash val="solid"/>
            <a:miter lim="800000"/>
            <a:headEnd type="none" w="sm" len="sm"/>
            <a:tailEnd type="none" w="sm" len="sm"/>
          </a:ln>
        </p:spPr>
      </p:cxnSp>
      <p:cxnSp>
        <p:nvCxnSpPr>
          <p:cNvPr id="2297" name="Google Shape;2297;p88"/>
          <p:cNvCxnSpPr/>
          <p:nvPr/>
        </p:nvCxnSpPr>
        <p:spPr>
          <a:xfrm>
            <a:off x="5314071" y="6243557"/>
            <a:ext cx="0" cy="445748"/>
          </a:xfrm>
          <a:prstGeom prst="straightConnector1">
            <a:avLst/>
          </a:prstGeom>
          <a:noFill/>
          <a:ln w="19050" cap="flat" cmpd="sng">
            <a:solidFill>
              <a:srgbClr val="3F3F3F"/>
            </a:solidFill>
            <a:prstDash val="solid"/>
            <a:miter lim="800000"/>
            <a:headEnd type="none" w="sm" len="sm"/>
            <a:tailEnd type="triangle" w="med" len="med"/>
          </a:ln>
        </p:spPr>
      </p:cxnSp>
      <p:cxnSp>
        <p:nvCxnSpPr>
          <p:cNvPr id="2298" name="Google Shape;2298;p88"/>
          <p:cNvCxnSpPr/>
          <p:nvPr/>
        </p:nvCxnSpPr>
        <p:spPr>
          <a:xfrm>
            <a:off x="7265277" y="6243556"/>
            <a:ext cx="0" cy="445748"/>
          </a:xfrm>
          <a:prstGeom prst="straightConnector1">
            <a:avLst/>
          </a:prstGeom>
          <a:noFill/>
          <a:ln w="19050" cap="flat" cmpd="sng">
            <a:solidFill>
              <a:srgbClr val="3F3F3F"/>
            </a:solidFill>
            <a:prstDash val="solid"/>
            <a:miter lim="800000"/>
            <a:headEnd type="none" w="sm" len="sm"/>
            <a:tailEnd type="triangle" w="med" len="med"/>
          </a:ln>
        </p:spPr>
      </p:cxnSp>
      <p:cxnSp>
        <p:nvCxnSpPr>
          <p:cNvPr id="2299" name="Google Shape;2299;p88"/>
          <p:cNvCxnSpPr/>
          <p:nvPr/>
        </p:nvCxnSpPr>
        <p:spPr>
          <a:xfrm>
            <a:off x="9139731" y="6243556"/>
            <a:ext cx="0" cy="445748"/>
          </a:xfrm>
          <a:prstGeom prst="straightConnector1">
            <a:avLst/>
          </a:prstGeom>
          <a:noFill/>
          <a:ln w="19050" cap="flat" cmpd="sng">
            <a:solidFill>
              <a:srgbClr val="3F3F3F"/>
            </a:solidFill>
            <a:prstDash val="solid"/>
            <a:miter lim="800000"/>
            <a:headEnd type="none" w="sm" len="sm"/>
            <a:tailEnd type="triangle" w="med" len="med"/>
          </a:ln>
        </p:spPr>
      </p:cxnSp>
      <p:cxnSp>
        <p:nvCxnSpPr>
          <p:cNvPr id="2300" name="Google Shape;2300;p88"/>
          <p:cNvCxnSpPr/>
          <p:nvPr/>
        </p:nvCxnSpPr>
        <p:spPr>
          <a:xfrm>
            <a:off x="11014951" y="6243554"/>
            <a:ext cx="0" cy="445748"/>
          </a:xfrm>
          <a:prstGeom prst="straightConnector1">
            <a:avLst/>
          </a:prstGeom>
          <a:noFill/>
          <a:ln w="19050" cap="flat" cmpd="sng">
            <a:solidFill>
              <a:srgbClr val="3F3F3F"/>
            </a:solidFill>
            <a:prstDash val="solid"/>
            <a:miter lim="800000"/>
            <a:headEnd type="none" w="sm" len="sm"/>
            <a:tailEnd type="triangle" w="med" len="med"/>
          </a:ln>
        </p:spPr>
      </p:cxnSp>
      <p:sp>
        <p:nvSpPr>
          <p:cNvPr id="2301" name="Google Shape;2301;p88"/>
          <p:cNvSpPr/>
          <p:nvPr/>
        </p:nvSpPr>
        <p:spPr>
          <a:xfrm>
            <a:off x="4491735" y="6689309"/>
            <a:ext cx="1683152" cy="698431"/>
          </a:xfrm>
          <a:prstGeom prst="roundRect">
            <a:avLst>
              <a:gd name="adj" fmla="val 16667"/>
            </a:avLst>
          </a:prstGeom>
          <a:solidFill>
            <a:srgbClr val="E4B363"/>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Standards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2302" name="Google Shape;2302;p88"/>
          <p:cNvSpPr/>
          <p:nvPr/>
        </p:nvSpPr>
        <p:spPr>
          <a:xfrm>
            <a:off x="6398005" y="6691763"/>
            <a:ext cx="1683152" cy="698431"/>
          </a:xfrm>
          <a:prstGeom prst="roundRect">
            <a:avLst>
              <a:gd name="adj" fmla="val 16667"/>
            </a:avLst>
          </a:prstGeom>
          <a:solidFill>
            <a:srgbClr val="E9AFA3"/>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Baselines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2303" name="Google Shape;2303;p88"/>
          <p:cNvSpPr/>
          <p:nvPr/>
        </p:nvSpPr>
        <p:spPr>
          <a:xfrm>
            <a:off x="8298145" y="6689297"/>
            <a:ext cx="1900120" cy="698402"/>
          </a:xfrm>
          <a:prstGeom prst="roundRect">
            <a:avLst>
              <a:gd name="adj" fmla="val 16667"/>
            </a:avLst>
          </a:prstGeom>
          <a:solidFill>
            <a:schemeClr val="accent1">
              <a:lumMod val="60000"/>
              <a:lumOff val="40000"/>
            </a:schemeClr>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Guidelines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2304" name="Google Shape;2304;p88"/>
          <p:cNvSpPr/>
          <p:nvPr/>
        </p:nvSpPr>
        <p:spPr>
          <a:xfrm>
            <a:off x="10426908" y="6689305"/>
            <a:ext cx="1683051" cy="698402"/>
          </a:xfrm>
          <a:prstGeom prst="roundRect">
            <a:avLst>
              <a:gd name="adj" fmla="val 16667"/>
            </a:avLst>
          </a:prstGeom>
          <a:solidFill>
            <a:srgbClr val="E4B363"/>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Procedure</a:t>
            </a:r>
            <a:endParaRPr sz="2200" b="0" i="0" u="none" strike="noStrike" cap="none" dirty="0">
              <a:solidFill>
                <a:schemeClr val="tx1">
                  <a:lumMod val="75000"/>
                  <a:lumOff val="25000"/>
                </a:schemeClr>
              </a:solidFill>
              <a:latin typeface="Open Sans"/>
              <a:ea typeface="Open Sans"/>
              <a:cs typeface="Open Sans"/>
              <a:sym typeface="Open Sans"/>
            </a:endParaRPr>
          </a:p>
        </p:txBody>
      </p:sp>
    </p:spTree>
    <p:extLst>
      <p:ext uri="{BB962C8B-B14F-4D97-AF65-F5344CB8AC3E}">
        <p14:creationId xmlns:p14="http://schemas.microsoft.com/office/powerpoint/2010/main" val="36990278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p110"/>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Technical Controls</a:t>
            </a:r>
            <a:endParaRPr>
              <a:solidFill>
                <a:srgbClr val="3F3F3F"/>
              </a:solidFill>
              <a:latin typeface="Open Sans"/>
              <a:ea typeface="Open Sans"/>
              <a:cs typeface="Open Sans"/>
              <a:sym typeface="Open Sans"/>
            </a:endParaRPr>
          </a:p>
        </p:txBody>
      </p:sp>
      <p:pic>
        <p:nvPicPr>
          <p:cNvPr id="2277" name="Google Shape;2277;p110"/>
          <p:cNvPicPr preferRelativeResize="0"/>
          <p:nvPr/>
        </p:nvPicPr>
        <p:blipFill rotWithShape="1">
          <a:blip r:embed="rId3">
            <a:alphaModFix/>
          </a:blip>
          <a:srcRect l="-690" r="689"/>
          <a:stretch/>
        </p:blipFill>
        <p:spPr>
          <a:xfrm>
            <a:off x="10173176" y="3506940"/>
            <a:ext cx="3700076" cy="3226650"/>
          </a:xfrm>
          <a:prstGeom prst="rect">
            <a:avLst/>
          </a:prstGeom>
          <a:noFill/>
          <a:ln>
            <a:noFill/>
          </a:ln>
        </p:spPr>
      </p:pic>
      <p:sp>
        <p:nvSpPr>
          <p:cNvPr id="2278" name="Google Shape;2278;p110"/>
          <p:cNvSpPr/>
          <p:nvPr/>
        </p:nvSpPr>
        <p:spPr>
          <a:xfrm>
            <a:off x="6083300" y="1011863"/>
            <a:ext cx="40898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79" name="Google Shape;2279;p110"/>
          <p:cNvSpPr txBox="1"/>
          <p:nvPr/>
        </p:nvSpPr>
        <p:spPr>
          <a:xfrm>
            <a:off x="1538636" y="1302456"/>
            <a:ext cx="13103937"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Technical controls, also known as logical controls, are implemented as systems (hardware, software, or firmware) to manage and protect information assets.</a:t>
            </a:r>
            <a:endParaRPr sz="2200" b="0" i="0" u="none" strike="noStrike" cap="none">
              <a:solidFill>
                <a:srgbClr val="3F3F3F"/>
              </a:solidFill>
              <a:latin typeface="Open Sans"/>
              <a:ea typeface="Open Sans"/>
              <a:cs typeface="Open Sans"/>
              <a:sym typeface="Open Sans"/>
            </a:endParaRPr>
          </a:p>
        </p:txBody>
      </p:sp>
      <p:sp>
        <p:nvSpPr>
          <p:cNvPr id="2280" name="Google Shape;2280;p110"/>
          <p:cNvSpPr/>
          <p:nvPr/>
        </p:nvSpPr>
        <p:spPr>
          <a:xfrm>
            <a:off x="1747321" y="3425922"/>
            <a:ext cx="7500587" cy="3625118"/>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281" name="Google Shape;2281;p110"/>
          <p:cNvSpPr txBox="1"/>
          <p:nvPr/>
        </p:nvSpPr>
        <p:spPr>
          <a:xfrm>
            <a:off x="1845188" y="3554303"/>
            <a:ext cx="7402719" cy="240792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Technical controls are implemented as systems (hardware, software, or firmware).</a:t>
            </a:r>
            <a:endParaRPr/>
          </a:p>
          <a:p>
            <a:pPr marL="342900" marR="0" lvl="0" indent="-20320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Examples of technical controls include firewalls, Intrusion Prevention Systems (IPS), antivirus software, and encryption.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111"/>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Physical Controls</a:t>
            </a:r>
            <a:endParaRPr>
              <a:solidFill>
                <a:srgbClr val="3F3F3F"/>
              </a:solidFill>
              <a:latin typeface="Open Sans"/>
              <a:ea typeface="Open Sans"/>
              <a:cs typeface="Open Sans"/>
              <a:sym typeface="Open Sans"/>
            </a:endParaRPr>
          </a:p>
        </p:txBody>
      </p:sp>
      <p:pic>
        <p:nvPicPr>
          <p:cNvPr id="2288" name="Google Shape;2288;p111"/>
          <p:cNvPicPr preferRelativeResize="0"/>
          <p:nvPr/>
        </p:nvPicPr>
        <p:blipFill rotWithShape="1">
          <a:blip r:embed="rId3">
            <a:alphaModFix/>
          </a:blip>
          <a:srcRect/>
          <a:stretch/>
        </p:blipFill>
        <p:spPr>
          <a:xfrm>
            <a:off x="5687550" y="760650"/>
            <a:ext cx="4880899" cy="365750"/>
          </a:xfrm>
          <a:prstGeom prst="rect">
            <a:avLst/>
          </a:prstGeom>
          <a:noFill/>
          <a:ln>
            <a:noFill/>
          </a:ln>
        </p:spPr>
      </p:pic>
      <p:pic>
        <p:nvPicPr>
          <p:cNvPr id="2289" name="Google Shape;2289;p111"/>
          <p:cNvPicPr preferRelativeResize="0"/>
          <p:nvPr/>
        </p:nvPicPr>
        <p:blipFill rotWithShape="1">
          <a:blip r:embed="rId4">
            <a:alphaModFix/>
          </a:blip>
          <a:srcRect l="-1801"/>
          <a:stretch/>
        </p:blipFill>
        <p:spPr>
          <a:xfrm>
            <a:off x="10464304" y="3644193"/>
            <a:ext cx="4044375" cy="3188575"/>
          </a:xfrm>
          <a:prstGeom prst="rect">
            <a:avLst/>
          </a:prstGeom>
          <a:noFill/>
          <a:ln>
            <a:noFill/>
          </a:ln>
        </p:spPr>
      </p:pic>
      <p:sp>
        <p:nvSpPr>
          <p:cNvPr id="2290" name="Google Shape;2290;p111"/>
          <p:cNvSpPr txBox="1"/>
          <p:nvPr/>
        </p:nvSpPr>
        <p:spPr>
          <a:xfrm>
            <a:off x="1538636" y="1302456"/>
            <a:ext cx="13103937" cy="60012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Physical controls are implemented to protect facilities, personnel, and other physical resources.</a:t>
            </a:r>
            <a:endParaRPr sz="2200" b="0" i="0" u="none" strike="noStrike" cap="none">
              <a:solidFill>
                <a:srgbClr val="3F3F3F"/>
              </a:solidFill>
              <a:latin typeface="Open Sans"/>
              <a:ea typeface="Open Sans"/>
              <a:cs typeface="Open Sans"/>
              <a:sym typeface="Open Sans"/>
            </a:endParaRPr>
          </a:p>
        </p:txBody>
      </p:sp>
      <p:sp>
        <p:nvSpPr>
          <p:cNvPr id="2291" name="Google Shape;2291;p111"/>
          <p:cNvSpPr/>
          <p:nvPr/>
        </p:nvSpPr>
        <p:spPr>
          <a:xfrm>
            <a:off x="1747321" y="3425922"/>
            <a:ext cx="7500587" cy="2852958"/>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292" name="Google Shape;2292;p111"/>
          <p:cNvSpPr txBox="1"/>
          <p:nvPr/>
        </p:nvSpPr>
        <p:spPr>
          <a:xfrm>
            <a:off x="1845188" y="3554303"/>
            <a:ext cx="7402719" cy="20219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Physical controls are implemented to protect facilities, personnel, and other physical resources.</a:t>
            </a:r>
            <a:endParaRPr/>
          </a:p>
          <a:p>
            <a:pPr marL="342900" marR="0" lvl="0" indent="-20320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Examples of physical controls include security guards, CCTV, locks, doors, fencing, and lighting.</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112"/>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Control Types</a:t>
            </a:r>
            <a:endParaRPr>
              <a:solidFill>
                <a:srgbClr val="3F3F3F"/>
              </a:solidFill>
              <a:latin typeface="Open Sans"/>
              <a:ea typeface="Open Sans"/>
              <a:cs typeface="Open Sans"/>
              <a:sym typeface="Open Sans"/>
            </a:endParaRPr>
          </a:p>
        </p:txBody>
      </p:sp>
      <p:pic>
        <p:nvPicPr>
          <p:cNvPr id="2299" name="Google Shape;2299;p112"/>
          <p:cNvPicPr preferRelativeResize="0"/>
          <p:nvPr/>
        </p:nvPicPr>
        <p:blipFill rotWithShape="1">
          <a:blip r:embed="rId3">
            <a:alphaModFix/>
          </a:blip>
          <a:srcRect/>
          <a:stretch/>
        </p:blipFill>
        <p:spPr>
          <a:xfrm>
            <a:off x="6101100" y="760650"/>
            <a:ext cx="4053801" cy="365750"/>
          </a:xfrm>
          <a:prstGeom prst="rect">
            <a:avLst/>
          </a:prstGeom>
          <a:noFill/>
          <a:ln>
            <a:noFill/>
          </a:ln>
        </p:spPr>
      </p:pic>
      <p:pic>
        <p:nvPicPr>
          <p:cNvPr id="2300" name="Google Shape;2300;p112"/>
          <p:cNvPicPr preferRelativeResize="0"/>
          <p:nvPr/>
        </p:nvPicPr>
        <p:blipFill rotWithShape="1">
          <a:blip r:embed="rId4">
            <a:alphaModFix/>
          </a:blip>
          <a:srcRect r="-3231"/>
          <a:stretch/>
        </p:blipFill>
        <p:spPr>
          <a:xfrm>
            <a:off x="2023350" y="2023730"/>
            <a:ext cx="2880998" cy="2338325"/>
          </a:xfrm>
          <a:prstGeom prst="rect">
            <a:avLst/>
          </a:prstGeom>
          <a:noFill/>
          <a:ln>
            <a:noFill/>
          </a:ln>
        </p:spPr>
      </p:pic>
      <p:pic>
        <p:nvPicPr>
          <p:cNvPr id="2301" name="Google Shape;2301;p112"/>
          <p:cNvPicPr preferRelativeResize="0"/>
          <p:nvPr/>
        </p:nvPicPr>
        <p:blipFill rotWithShape="1">
          <a:blip r:embed="rId5">
            <a:alphaModFix/>
          </a:blip>
          <a:srcRect l="1633" r="1625"/>
          <a:stretch/>
        </p:blipFill>
        <p:spPr>
          <a:xfrm>
            <a:off x="11487555" y="1295055"/>
            <a:ext cx="3036631" cy="3066998"/>
          </a:xfrm>
          <a:prstGeom prst="rect">
            <a:avLst/>
          </a:prstGeom>
          <a:noFill/>
          <a:ln>
            <a:noFill/>
          </a:ln>
        </p:spPr>
      </p:pic>
      <p:pic>
        <p:nvPicPr>
          <p:cNvPr id="2302" name="Google Shape;2302;p112"/>
          <p:cNvPicPr preferRelativeResize="0"/>
          <p:nvPr/>
        </p:nvPicPr>
        <p:blipFill rotWithShape="1">
          <a:blip r:embed="rId6">
            <a:alphaModFix/>
          </a:blip>
          <a:srcRect/>
          <a:stretch/>
        </p:blipFill>
        <p:spPr>
          <a:xfrm>
            <a:off x="6892467" y="3740124"/>
            <a:ext cx="3603651" cy="3603651"/>
          </a:xfrm>
          <a:prstGeom prst="rect">
            <a:avLst/>
          </a:prstGeom>
          <a:noFill/>
          <a:ln>
            <a:noFill/>
          </a:ln>
        </p:spPr>
      </p:pic>
      <p:sp>
        <p:nvSpPr>
          <p:cNvPr id="2303" name="Google Shape;2303;p112"/>
          <p:cNvSpPr/>
          <p:nvPr/>
        </p:nvSpPr>
        <p:spPr>
          <a:xfrm>
            <a:off x="1722800" y="4607855"/>
            <a:ext cx="3482100" cy="482400"/>
          </a:xfrm>
          <a:prstGeom prst="roundRect">
            <a:avLst>
              <a:gd name="adj" fmla="val 16667"/>
            </a:avLst>
          </a:prstGeom>
          <a:solidFill>
            <a:srgbClr val="0FCF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Preventive</a:t>
            </a:r>
            <a:endParaRPr sz="2200" b="0" i="0" u="none" strike="noStrike" cap="none">
              <a:solidFill>
                <a:schemeClr val="lt1"/>
              </a:solidFill>
              <a:latin typeface="Open Sans"/>
              <a:ea typeface="Open Sans"/>
              <a:cs typeface="Open Sans"/>
              <a:sym typeface="Open Sans"/>
            </a:endParaRPr>
          </a:p>
        </p:txBody>
      </p:sp>
      <p:sp>
        <p:nvSpPr>
          <p:cNvPr id="2304" name="Google Shape;2304;p112"/>
          <p:cNvSpPr/>
          <p:nvPr/>
        </p:nvSpPr>
        <p:spPr>
          <a:xfrm>
            <a:off x="11356550" y="4602480"/>
            <a:ext cx="3482100" cy="482400"/>
          </a:xfrm>
          <a:prstGeom prst="roundRect">
            <a:avLst>
              <a:gd name="adj" fmla="val 16667"/>
            </a:avLst>
          </a:prstGeom>
          <a:solidFill>
            <a:srgbClr val="E4B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Detective</a:t>
            </a:r>
            <a:endParaRPr sz="2200" b="0" i="0" u="none" strike="noStrike" cap="none">
              <a:solidFill>
                <a:schemeClr val="lt1"/>
              </a:solidFill>
              <a:latin typeface="Open Sans"/>
              <a:ea typeface="Open Sans"/>
              <a:cs typeface="Open Sans"/>
              <a:sym typeface="Open Sans"/>
            </a:endParaRPr>
          </a:p>
        </p:txBody>
      </p:sp>
      <p:sp>
        <p:nvSpPr>
          <p:cNvPr id="2305" name="Google Shape;2305;p112"/>
          <p:cNvSpPr/>
          <p:nvPr/>
        </p:nvSpPr>
        <p:spPr>
          <a:xfrm>
            <a:off x="6953245" y="6861365"/>
            <a:ext cx="3482100" cy="482400"/>
          </a:xfrm>
          <a:prstGeom prst="roundRect">
            <a:avLst>
              <a:gd name="adj" fmla="val 16667"/>
            </a:avLst>
          </a:prstGeom>
          <a:solidFill>
            <a:srgbClr val="FF8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Deterrent</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113"/>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Control Types</a:t>
            </a:r>
            <a:endParaRPr>
              <a:solidFill>
                <a:srgbClr val="3F3F3F"/>
              </a:solidFill>
              <a:latin typeface="Open Sans"/>
              <a:ea typeface="Open Sans"/>
              <a:cs typeface="Open Sans"/>
              <a:sym typeface="Open Sans"/>
            </a:endParaRPr>
          </a:p>
        </p:txBody>
      </p:sp>
      <p:pic>
        <p:nvPicPr>
          <p:cNvPr id="2312" name="Google Shape;2312;p113"/>
          <p:cNvPicPr preferRelativeResize="0"/>
          <p:nvPr/>
        </p:nvPicPr>
        <p:blipFill rotWithShape="1">
          <a:blip r:embed="rId3">
            <a:alphaModFix/>
          </a:blip>
          <a:srcRect/>
          <a:stretch/>
        </p:blipFill>
        <p:spPr>
          <a:xfrm>
            <a:off x="6101100" y="760650"/>
            <a:ext cx="4053801" cy="365750"/>
          </a:xfrm>
          <a:prstGeom prst="rect">
            <a:avLst/>
          </a:prstGeom>
          <a:noFill/>
          <a:ln>
            <a:noFill/>
          </a:ln>
        </p:spPr>
      </p:pic>
      <p:sp>
        <p:nvSpPr>
          <p:cNvPr id="2313" name="Google Shape;2313;p113"/>
          <p:cNvSpPr/>
          <p:nvPr/>
        </p:nvSpPr>
        <p:spPr>
          <a:xfrm>
            <a:off x="1862125" y="5653965"/>
            <a:ext cx="3482100" cy="482400"/>
          </a:xfrm>
          <a:prstGeom prst="roundRect">
            <a:avLst>
              <a:gd name="adj" fmla="val 16667"/>
            </a:avLst>
          </a:prstGeom>
          <a:solidFill>
            <a:srgbClr val="0FCF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Corrective</a:t>
            </a:r>
            <a:endParaRPr sz="2200" b="0" i="0" u="none" strike="noStrike" cap="none">
              <a:solidFill>
                <a:schemeClr val="lt1"/>
              </a:solidFill>
              <a:latin typeface="Open Sans"/>
              <a:ea typeface="Open Sans"/>
              <a:cs typeface="Open Sans"/>
              <a:sym typeface="Open Sans"/>
            </a:endParaRPr>
          </a:p>
        </p:txBody>
      </p:sp>
      <p:sp>
        <p:nvSpPr>
          <p:cNvPr id="2314" name="Google Shape;2314;p113"/>
          <p:cNvSpPr/>
          <p:nvPr/>
        </p:nvSpPr>
        <p:spPr>
          <a:xfrm>
            <a:off x="11538625" y="5653965"/>
            <a:ext cx="3482100" cy="482400"/>
          </a:xfrm>
          <a:prstGeom prst="roundRect">
            <a:avLst>
              <a:gd name="adj" fmla="val 16667"/>
            </a:avLst>
          </a:prstGeom>
          <a:solidFill>
            <a:srgbClr val="E4B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chemeClr val="lt1"/>
                </a:solidFill>
                <a:latin typeface="Open Sans"/>
                <a:ea typeface="Open Sans"/>
                <a:cs typeface="Open Sans"/>
                <a:sym typeface="Open Sans"/>
              </a:rPr>
              <a:t>Recovery</a:t>
            </a:r>
            <a:endParaRPr sz="2200" b="0" i="0" u="none" strike="noStrike" cap="none">
              <a:solidFill>
                <a:schemeClr val="lt1"/>
              </a:solidFill>
              <a:latin typeface="Open Sans"/>
              <a:ea typeface="Open Sans"/>
              <a:cs typeface="Open Sans"/>
              <a:sym typeface="Open Sans"/>
            </a:endParaRPr>
          </a:p>
        </p:txBody>
      </p:sp>
      <p:sp>
        <p:nvSpPr>
          <p:cNvPr id="2315" name="Google Shape;2315;p113"/>
          <p:cNvSpPr/>
          <p:nvPr/>
        </p:nvSpPr>
        <p:spPr>
          <a:xfrm>
            <a:off x="6770365" y="7045965"/>
            <a:ext cx="3482100" cy="482400"/>
          </a:xfrm>
          <a:prstGeom prst="roundRect">
            <a:avLst>
              <a:gd name="adj" fmla="val 16667"/>
            </a:avLst>
          </a:prstGeom>
          <a:solidFill>
            <a:srgbClr val="FF8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Compensative</a:t>
            </a:r>
            <a:endParaRPr sz="2200" b="0" i="0" u="none" strike="noStrike" cap="none">
              <a:solidFill>
                <a:schemeClr val="lt1"/>
              </a:solidFill>
              <a:latin typeface="Open Sans"/>
              <a:ea typeface="Open Sans"/>
              <a:cs typeface="Open Sans"/>
              <a:sym typeface="Open Sans"/>
            </a:endParaRPr>
          </a:p>
        </p:txBody>
      </p:sp>
      <p:pic>
        <p:nvPicPr>
          <p:cNvPr id="2316" name="Google Shape;2316;p113"/>
          <p:cNvPicPr preferRelativeResize="0"/>
          <p:nvPr/>
        </p:nvPicPr>
        <p:blipFill rotWithShape="1">
          <a:blip r:embed="rId4">
            <a:alphaModFix/>
          </a:blip>
          <a:srcRect/>
          <a:stretch/>
        </p:blipFill>
        <p:spPr>
          <a:xfrm>
            <a:off x="1804100" y="1918965"/>
            <a:ext cx="3598150" cy="3598150"/>
          </a:xfrm>
          <a:prstGeom prst="rect">
            <a:avLst/>
          </a:prstGeom>
          <a:noFill/>
          <a:ln>
            <a:noFill/>
          </a:ln>
        </p:spPr>
      </p:pic>
      <p:pic>
        <p:nvPicPr>
          <p:cNvPr id="2317" name="Google Shape;2317;p113"/>
          <p:cNvPicPr preferRelativeResize="0"/>
          <p:nvPr/>
        </p:nvPicPr>
        <p:blipFill rotWithShape="1">
          <a:blip r:embed="rId5">
            <a:alphaModFix/>
          </a:blip>
          <a:srcRect/>
          <a:stretch/>
        </p:blipFill>
        <p:spPr>
          <a:xfrm>
            <a:off x="11480600" y="1918965"/>
            <a:ext cx="3598150" cy="3598150"/>
          </a:xfrm>
          <a:prstGeom prst="rect">
            <a:avLst/>
          </a:prstGeom>
          <a:noFill/>
          <a:ln>
            <a:noFill/>
          </a:ln>
        </p:spPr>
      </p:pic>
      <p:pic>
        <p:nvPicPr>
          <p:cNvPr id="2318" name="Google Shape;2318;p113"/>
          <p:cNvPicPr preferRelativeResize="0"/>
          <p:nvPr/>
        </p:nvPicPr>
        <p:blipFill rotWithShape="1">
          <a:blip r:embed="rId6">
            <a:alphaModFix/>
          </a:blip>
          <a:srcRect/>
          <a:stretch/>
        </p:blipFill>
        <p:spPr>
          <a:xfrm>
            <a:off x="6803615" y="3628790"/>
            <a:ext cx="3415600" cy="310332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sp>
        <p:nvSpPr>
          <p:cNvPr id="2324" name="Google Shape;2324;p114"/>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latin typeface="Open Sans"/>
                <a:ea typeface="Open Sans"/>
                <a:cs typeface="Open Sans"/>
                <a:sym typeface="Open Sans"/>
              </a:rPr>
              <a:t>Preventive Control</a:t>
            </a:r>
            <a:endParaRPr/>
          </a:p>
        </p:txBody>
      </p:sp>
      <p:grpSp>
        <p:nvGrpSpPr>
          <p:cNvPr id="2325" name="Google Shape;2325;p114"/>
          <p:cNvGrpSpPr/>
          <p:nvPr/>
        </p:nvGrpSpPr>
        <p:grpSpPr>
          <a:xfrm>
            <a:off x="2210650" y="2856600"/>
            <a:ext cx="11834700" cy="3430800"/>
            <a:chOff x="2694100" y="2856600"/>
            <a:chExt cx="11834700" cy="3430800"/>
          </a:xfrm>
        </p:grpSpPr>
        <p:sp>
          <p:nvSpPr>
            <p:cNvPr id="2326" name="Google Shape;2326;p114"/>
            <p:cNvSpPr/>
            <p:nvPr/>
          </p:nvSpPr>
          <p:spPr>
            <a:xfrm>
              <a:off x="6255327" y="2856600"/>
              <a:ext cx="8273473" cy="3430800"/>
            </a:xfrm>
            <a:prstGeom prst="roundRect">
              <a:avLst>
                <a:gd name="adj" fmla="val 6369"/>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Preventive controls are intended to stop an incident from occurring.</a:t>
              </a:r>
              <a:endParaRPr/>
            </a:p>
            <a:p>
              <a:pPr marL="457200" marR="0" lvl="0" indent="-228600" algn="l" rtl="0">
                <a:lnSpc>
                  <a:spcPct val="115000"/>
                </a:lnSpc>
                <a:spcBef>
                  <a:spcPts val="0"/>
                </a:spcBef>
                <a:spcAft>
                  <a:spcPts val="0"/>
                </a:spcAft>
                <a:buClr>
                  <a:srgbClr val="3F3F3F"/>
                </a:buClr>
                <a:buSzPts val="2200"/>
                <a:buFont typeface="Open Sans"/>
                <a:buNone/>
              </a:pPr>
              <a:endParaRPr sz="10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They operate before an attack can take place, eliminating or reducing the likelihood of a successful attack.</a:t>
              </a:r>
              <a:endParaRPr/>
            </a:p>
            <a:p>
              <a:pPr marL="457200" marR="0" lvl="0" indent="-228600" algn="l" rtl="0">
                <a:lnSpc>
                  <a:spcPct val="115000"/>
                </a:lnSpc>
                <a:spcBef>
                  <a:spcPts val="0"/>
                </a:spcBef>
                <a:spcAft>
                  <a:spcPts val="0"/>
                </a:spcAft>
                <a:buClr>
                  <a:srgbClr val="3F3F3F"/>
                </a:buClr>
                <a:buSzPts val="2200"/>
                <a:buFont typeface="Open Sans"/>
                <a:buNone/>
              </a:pPr>
              <a:endParaRPr sz="10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Examples include walls and locks, which stop people from entering an area in an unauthorized manner.</a:t>
              </a:r>
              <a:endParaRPr sz="2200" b="0" i="0" u="none" strike="noStrike" cap="none">
                <a:solidFill>
                  <a:srgbClr val="3F3F3F"/>
                </a:solidFill>
                <a:latin typeface="Open Sans"/>
                <a:ea typeface="Open Sans"/>
                <a:cs typeface="Open Sans"/>
                <a:sym typeface="Open Sans"/>
              </a:endParaRPr>
            </a:p>
          </p:txBody>
        </p:sp>
        <p:pic>
          <p:nvPicPr>
            <p:cNvPr id="2327" name="Google Shape;2327;p114"/>
            <p:cNvPicPr preferRelativeResize="0"/>
            <p:nvPr/>
          </p:nvPicPr>
          <p:blipFill rotWithShape="1">
            <a:blip r:embed="rId3">
              <a:alphaModFix/>
            </a:blip>
            <a:srcRect/>
            <a:stretch/>
          </p:blipFill>
          <p:spPr>
            <a:xfrm>
              <a:off x="2694100" y="3437005"/>
              <a:ext cx="2709173" cy="2269991"/>
            </a:xfrm>
            <a:prstGeom prst="rect">
              <a:avLst/>
            </a:prstGeom>
            <a:noFill/>
            <a:ln>
              <a:noFill/>
            </a:ln>
          </p:spPr>
        </p:pic>
      </p:grpSp>
      <p:sp>
        <p:nvSpPr>
          <p:cNvPr id="2328" name="Google Shape;2328;p114"/>
          <p:cNvSpPr/>
          <p:nvPr/>
        </p:nvSpPr>
        <p:spPr>
          <a:xfrm>
            <a:off x="6045200" y="895023"/>
            <a:ext cx="416329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115"/>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latin typeface="Open Sans"/>
                <a:ea typeface="Open Sans"/>
                <a:cs typeface="Open Sans"/>
                <a:sym typeface="Open Sans"/>
              </a:rPr>
              <a:t>Detective Control</a:t>
            </a:r>
            <a:endParaRPr/>
          </a:p>
        </p:txBody>
      </p:sp>
      <p:grpSp>
        <p:nvGrpSpPr>
          <p:cNvPr id="2335" name="Google Shape;2335;p115"/>
          <p:cNvGrpSpPr/>
          <p:nvPr/>
        </p:nvGrpSpPr>
        <p:grpSpPr>
          <a:xfrm>
            <a:off x="1978000" y="2491876"/>
            <a:ext cx="12300000" cy="4160249"/>
            <a:chOff x="2254075" y="2491875"/>
            <a:chExt cx="12300000" cy="4160249"/>
          </a:xfrm>
        </p:grpSpPr>
        <p:sp>
          <p:nvSpPr>
            <p:cNvPr id="2336" name="Google Shape;2336;p115"/>
            <p:cNvSpPr/>
            <p:nvPr/>
          </p:nvSpPr>
          <p:spPr>
            <a:xfrm>
              <a:off x="6732775" y="3115649"/>
              <a:ext cx="7821300" cy="2912700"/>
            </a:xfrm>
            <a:prstGeom prst="roundRect">
              <a:avLst>
                <a:gd name="adj" fmla="val 6678"/>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Detective controls are intended to discover or detect unwanted or unauthorized activity.</a:t>
              </a:r>
              <a:endParaRPr/>
            </a:p>
            <a:p>
              <a:pPr marL="457200" marR="0" lvl="0" indent="-228600" algn="l" rtl="0">
                <a:lnSpc>
                  <a:spcPct val="115000"/>
                </a:lnSpc>
                <a:spcBef>
                  <a:spcPts val="0"/>
                </a:spcBef>
                <a:spcAft>
                  <a:spcPts val="0"/>
                </a:spcAft>
                <a:buClr>
                  <a:srgbClr val="3F3F3F"/>
                </a:buClr>
                <a:buSzPts val="2200"/>
                <a:buFont typeface="Open Sans"/>
                <a:buNone/>
              </a:pPr>
              <a:endParaRPr sz="10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These controls include security guards, logs, intrusion detection systems (IDS), and the review of outputs from a security information and event management (SIEM) system by the security team.</a:t>
              </a:r>
              <a:endParaRPr sz="2200" b="0" i="0" u="none" strike="noStrike" cap="none">
                <a:solidFill>
                  <a:srgbClr val="3F3F3F"/>
                </a:solidFill>
                <a:latin typeface="Open Sans"/>
                <a:ea typeface="Open Sans"/>
                <a:cs typeface="Open Sans"/>
                <a:sym typeface="Open Sans"/>
              </a:endParaRPr>
            </a:p>
          </p:txBody>
        </p:sp>
        <p:pic>
          <p:nvPicPr>
            <p:cNvPr id="2337" name="Google Shape;2337;p115"/>
            <p:cNvPicPr preferRelativeResize="0"/>
            <p:nvPr/>
          </p:nvPicPr>
          <p:blipFill rotWithShape="1">
            <a:blip r:embed="rId3">
              <a:alphaModFix/>
            </a:blip>
            <a:srcRect l="1633" r="1625"/>
            <a:stretch/>
          </p:blipFill>
          <p:spPr>
            <a:xfrm>
              <a:off x="2254075" y="2491875"/>
              <a:ext cx="4119050" cy="4160249"/>
            </a:xfrm>
            <a:prstGeom prst="rect">
              <a:avLst/>
            </a:prstGeom>
            <a:noFill/>
            <a:ln>
              <a:noFill/>
            </a:ln>
          </p:spPr>
        </p:pic>
      </p:grpSp>
      <p:sp>
        <p:nvSpPr>
          <p:cNvPr id="2338" name="Google Shape;2338;p115"/>
          <p:cNvSpPr/>
          <p:nvPr/>
        </p:nvSpPr>
        <p:spPr>
          <a:xfrm>
            <a:off x="6184900" y="895023"/>
            <a:ext cx="38874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16"/>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solidFill>
                  <a:srgbClr val="3F3F3F"/>
                </a:solidFill>
                <a:latin typeface="Open Sans"/>
                <a:ea typeface="Open Sans"/>
                <a:cs typeface="Open Sans"/>
                <a:sym typeface="Open Sans"/>
              </a:rPr>
              <a:t>Deterrent Control</a:t>
            </a:r>
            <a:endParaRPr/>
          </a:p>
        </p:txBody>
      </p:sp>
      <p:grpSp>
        <p:nvGrpSpPr>
          <p:cNvPr id="2345" name="Google Shape;2345;p116"/>
          <p:cNvGrpSpPr/>
          <p:nvPr/>
        </p:nvGrpSpPr>
        <p:grpSpPr>
          <a:xfrm>
            <a:off x="2248236" y="2921374"/>
            <a:ext cx="11759528" cy="3301253"/>
            <a:chOff x="2845547" y="2770184"/>
            <a:chExt cx="11759528" cy="3301253"/>
          </a:xfrm>
        </p:grpSpPr>
        <p:sp>
          <p:nvSpPr>
            <p:cNvPr id="2346" name="Google Shape;2346;p116"/>
            <p:cNvSpPr/>
            <p:nvPr/>
          </p:nvSpPr>
          <p:spPr>
            <a:xfrm>
              <a:off x="6961375" y="3284260"/>
              <a:ext cx="7643700" cy="2273100"/>
            </a:xfrm>
            <a:prstGeom prst="roundRect">
              <a:avLst>
                <a:gd name="adj" fmla="val 8439"/>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Deterrent controls are intended to discourage potential attackers.</a:t>
              </a:r>
              <a:endParaRPr/>
            </a:p>
            <a:p>
              <a:pPr marL="457200" marR="0" lvl="0" indent="-228600" algn="l" rtl="0">
                <a:lnSpc>
                  <a:spcPct val="115000"/>
                </a:lnSpc>
                <a:spcBef>
                  <a:spcPts val="0"/>
                </a:spcBef>
                <a:spcAft>
                  <a:spcPts val="0"/>
                </a:spcAft>
                <a:buClr>
                  <a:srgbClr val="3F3F3F"/>
                </a:buClr>
                <a:buSzPts val="2200"/>
                <a:buFont typeface="Open Sans"/>
                <a:buNone/>
              </a:pPr>
              <a:endParaRPr sz="10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These controls include warning signs, policies, NDAs, and legal penalties against trespassing or intrusion.</a:t>
              </a:r>
              <a:endParaRPr sz="2200" b="0" i="0" u="none" strike="noStrike" cap="none">
                <a:solidFill>
                  <a:srgbClr val="3F3F3F"/>
                </a:solidFill>
                <a:latin typeface="Open Sans"/>
                <a:ea typeface="Open Sans"/>
                <a:cs typeface="Open Sans"/>
                <a:sym typeface="Open Sans"/>
              </a:endParaRPr>
            </a:p>
          </p:txBody>
        </p:sp>
        <p:pic>
          <p:nvPicPr>
            <p:cNvPr id="2347" name="Google Shape;2347;p116"/>
            <p:cNvPicPr preferRelativeResize="0"/>
            <p:nvPr/>
          </p:nvPicPr>
          <p:blipFill rotWithShape="1">
            <a:blip r:embed="rId3">
              <a:alphaModFix/>
            </a:blip>
            <a:srcRect/>
            <a:stretch/>
          </p:blipFill>
          <p:spPr>
            <a:xfrm>
              <a:off x="2845547" y="2770184"/>
              <a:ext cx="3301253" cy="3301253"/>
            </a:xfrm>
            <a:prstGeom prst="rect">
              <a:avLst/>
            </a:prstGeom>
            <a:noFill/>
            <a:ln>
              <a:noFill/>
            </a:ln>
          </p:spPr>
        </p:pic>
      </p:grpSp>
      <p:sp>
        <p:nvSpPr>
          <p:cNvPr id="2348" name="Google Shape;2348;p116"/>
          <p:cNvSpPr/>
          <p:nvPr/>
        </p:nvSpPr>
        <p:spPr>
          <a:xfrm>
            <a:off x="6146800" y="948363"/>
            <a:ext cx="396882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352"/>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solidFill>
                  <a:srgbClr val="3F3F3F"/>
                </a:solidFill>
                <a:latin typeface="Open Sans"/>
                <a:ea typeface="Open Sans"/>
                <a:cs typeface="Open Sans"/>
                <a:sym typeface="Open Sans"/>
              </a:rPr>
              <a:t>Corrective Control</a:t>
            </a:r>
            <a:endParaRPr/>
          </a:p>
        </p:txBody>
      </p:sp>
      <p:grpSp>
        <p:nvGrpSpPr>
          <p:cNvPr id="2355" name="Google Shape;2355;p352"/>
          <p:cNvGrpSpPr/>
          <p:nvPr/>
        </p:nvGrpSpPr>
        <p:grpSpPr>
          <a:xfrm>
            <a:off x="2362876" y="2986650"/>
            <a:ext cx="11530248" cy="3170700"/>
            <a:chOff x="3074827" y="2986650"/>
            <a:chExt cx="11530248" cy="3170700"/>
          </a:xfrm>
        </p:grpSpPr>
        <p:sp>
          <p:nvSpPr>
            <p:cNvPr id="2356" name="Google Shape;2356;p352"/>
            <p:cNvSpPr/>
            <p:nvPr/>
          </p:nvSpPr>
          <p:spPr>
            <a:xfrm>
              <a:off x="6463145" y="2986650"/>
              <a:ext cx="8141930" cy="3170700"/>
            </a:xfrm>
            <a:prstGeom prst="roundRect">
              <a:avLst>
                <a:gd name="adj" fmla="val 7491"/>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Corrective controls are intended to correct problems resulting from a security incident.</a:t>
              </a:r>
              <a:endParaRPr/>
            </a:p>
            <a:p>
              <a:pPr marL="457200" marR="0" lvl="0" indent="-228600" algn="l" rtl="0">
                <a:lnSpc>
                  <a:spcPct val="115000"/>
                </a:lnSpc>
                <a:spcBef>
                  <a:spcPts val="0"/>
                </a:spcBef>
                <a:spcAft>
                  <a:spcPts val="0"/>
                </a:spcAft>
                <a:buClr>
                  <a:srgbClr val="3F3F3F"/>
                </a:buClr>
                <a:buSzPts val="2200"/>
                <a:buFont typeface="Open Sans"/>
                <a:buNone/>
              </a:pPr>
              <a:endParaRPr sz="10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They reduce or eliminate the opportunity for the unwanted event to recur.</a:t>
              </a:r>
              <a:endParaRPr/>
            </a:p>
            <a:p>
              <a:pPr marL="457200" marR="0" lvl="0" indent="-228600" algn="l" rtl="0">
                <a:lnSpc>
                  <a:spcPct val="115000"/>
                </a:lnSpc>
                <a:spcBef>
                  <a:spcPts val="0"/>
                </a:spcBef>
                <a:spcAft>
                  <a:spcPts val="0"/>
                </a:spcAft>
                <a:buClr>
                  <a:srgbClr val="3F3F3F"/>
                </a:buClr>
                <a:buSzPts val="2200"/>
                <a:buFont typeface="Open Sans"/>
                <a:buNone/>
              </a:pPr>
              <a:endParaRPr sz="10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Examples include using a fire extinguisher to put out a fire or patching a system to fix vulnerabilities.</a:t>
              </a:r>
              <a:endParaRPr sz="2200" b="0" i="0" u="none" strike="noStrike" cap="none">
                <a:solidFill>
                  <a:srgbClr val="3F3F3F"/>
                </a:solidFill>
                <a:latin typeface="Open Sans"/>
                <a:ea typeface="Open Sans"/>
                <a:cs typeface="Open Sans"/>
                <a:sym typeface="Open Sans"/>
              </a:endParaRPr>
            </a:p>
          </p:txBody>
        </p:sp>
        <p:pic>
          <p:nvPicPr>
            <p:cNvPr id="2357" name="Google Shape;2357;p352"/>
            <p:cNvPicPr preferRelativeResize="0"/>
            <p:nvPr/>
          </p:nvPicPr>
          <p:blipFill rotWithShape="1">
            <a:blip r:embed="rId3">
              <a:alphaModFix/>
            </a:blip>
            <a:srcRect/>
            <a:stretch/>
          </p:blipFill>
          <p:spPr>
            <a:xfrm>
              <a:off x="3074827" y="3305464"/>
              <a:ext cx="2533073" cy="2533073"/>
            </a:xfrm>
            <a:prstGeom prst="rect">
              <a:avLst/>
            </a:prstGeom>
            <a:noFill/>
            <a:ln>
              <a:noFill/>
            </a:ln>
          </p:spPr>
        </p:pic>
      </p:grpSp>
      <p:pic>
        <p:nvPicPr>
          <p:cNvPr id="2358" name="Google Shape;2358;p352"/>
          <p:cNvPicPr preferRelativeResize="0"/>
          <p:nvPr/>
        </p:nvPicPr>
        <p:blipFill rotWithShape="1">
          <a:blip r:embed="rId4">
            <a:alphaModFix/>
          </a:blip>
          <a:srcRect/>
          <a:stretch/>
        </p:blipFill>
        <p:spPr>
          <a:xfrm>
            <a:off x="5607900" y="760650"/>
            <a:ext cx="5040200" cy="3657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18"/>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solidFill>
                  <a:srgbClr val="3F3F3F"/>
                </a:solidFill>
                <a:latin typeface="Open Sans"/>
                <a:ea typeface="Open Sans"/>
                <a:cs typeface="Open Sans"/>
                <a:sym typeface="Open Sans"/>
              </a:rPr>
              <a:t>Recovery Control</a:t>
            </a:r>
            <a:endParaRPr/>
          </a:p>
        </p:txBody>
      </p:sp>
      <p:sp>
        <p:nvSpPr>
          <p:cNvPr id="2365" name="Google Shape;2365;p118"/>
          <p:cNvSpPr/>
          <p:nvPr/>
        </p:nvSpPr>
        <p:spPr>
          <a:xfrm>
            <a:off x="6958950" y="3574473"/>
            <a:ext cx="7620600" cy="1995227"/>
          </a:xfrm>
          <a:prstGeom prst="roundRect">
            <a:avLst>
              <a:gd name="adj" fmla="val 8132"/>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Recovery controls are intended to bring the environment back to regular operations.</a:t>
            </a:r>
            <a:endParaRPr/>
          </a:p>
          <a:p>
            <a:pPr marL="457200" marR="0" lvl="0" indent="-228600" algn="l" rtl="0">
              <a:lnSpc>
                <a:spcPct val="115000"/>
              </a:lnSpc>
              <a:spcBef>
                <a:spcPts val="0"/>
              </a:spcBef>
              <a:spcAft>
                <a:spcPts val="0"/>
              </a:spcAft>
              <a:buClr>
                <a:srgbClr val="3F3F3F"/>
              </a:buClr>
              <a:buSzPts val="2200"/>
              <a:buFont typeface="Open Sans"/>
              <a:buNone/>
            </a:pPr>
            <a:endParaRPr sz="10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These controls include backups and disaster recovery plans.</a:t>
            </a:r>
            <a:endParaRPr sz="2200" b="0" i="0" u="none" strike="noStrike" cap="none">
              <a:solidFill>
                <a:srgbClr val="3F3F3F"/>
              </a:solidFill>
              <a:latin typeface="Open Sans"/>
              <a:ea typeface="Open Sans"/>
              <a:cs typeface="Open Sans"/>
              <a:sym typeface="Open Sans"/>
            </a:endParaRPr>
          </a:p>
        </p:txBody>
      </p:sp>
      <p:pic>
        <p:nvPicPr>
          <p:cNvPr id="2366" name="Google Shape;2366;p118"/>
          <p:cNvPicPr preferRelativeResize="0"/>
          <p:nvPr/>
        </p:nvPicPr>
        <p:blipFill rotWithShape="1">
          <a:blip r:embed="rId3">
            <a:alphaModFix/>
          </a:blip>
          <a:srcRect/>
          <a:stretch/>
        </p:blipFill>
        <p:spPr>
          <a:xfrm>
            <a:off x="3172677" y="3378200"/>
            <a:ext cx="2500759" cy="2500759"/>
          </a:xfrm>
          <a:prstGeom prst="rect">
            <a:avLst/>
          </a:prstGeom>
          <a:noFill/>
          <a:ln>
            <a:noFill/>
          </a:ln>
        </p:spPr>
      </p:pic>
      <p:sp>
        <p:nvSpPr>
          <p:cNvPr id="2367" name="Google Shape;2367;p118"/>
          <p:cNvSpPr/>
          <p:nvPr/>
        </p:nvSpPr>
        <p:spPr>
          <a:xfrm>
            <a:off x="6235700" y="948363"/>
            <a:ext cx="38001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123"/>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rgbClr val="3F3F3F"/>
                </a:solidFill>
                <a:latin typeface="Open Sans"/>
                <a:ea typeface="Open Sans"/>
                <a:cs typeface="Open Sans"/>
                <a:sym typeface="Open Sans"/>
              </a:rPr>
              <a:t>Control Selection</a:t>
            </a:r>
            <a:endParaRPr/>
          </a:p>
        </p:txBody>
      </p:sp>
      <p:grpSp>
        <p:nvGrpSpPr>
          <p:cNvPr id="2373" name="Google Shape;2373;p123"/>
          <p:cNvGrpSpPr/>
          <p:nvPr/>
        </p:nvGrpSpPr>
        <p:grpSpPr>
          <a:xfrm>
            <a:off x="1861565" y="1038056"/>
            <a:ext cx="12532870" cy="1939287"/>
            <a:chOff x="1861565" y="1038056"/>
            <a:chExt cx="12532870" cy="1939287"/>
          </a:xfrm>
        </p:grpSpPr>
        <p:pic>
          <p:nvPicPr>
            <p:cNvPr id="2374" name="Google Shape;2374;p123"/>
            <p:cNvPicPr preferRelativeResize="0"/>
            <p:nvPr/>
          </p:nvPicPr>
          <p:blipFill rotWithShape="1">
            <a:blip r:embed="rId3">
              <a:alphaModFix/>
            </a:blip>
            <a:srcRect/>
            <a:stretch/>
          </p:blipFill>
          <p:spPr>
            <a:xfrm>
              <a:off x="1861565" y="1038056"/>
              <a:ext cx="12532870" cy="1939287"/>
            </a:xfrm>
            <a:prstGeom prst="rect">
              <a:avLst/>
            </a:prstGeom>
            <a:noFill/>
            <a:ln>
              <a:noFill/>
            </a:ln>
          </p:spPr>
        </p:pic>
        <p:sp>
          <p:nvSpPr>
            <p:cNvPr id="2375" name="Google Shape;2375;p123"/>
            <p:cNvSpPr/>
            <p:nvPr/>
          </p:nvSpPr>
          <p:spPr>
            <a:xfrm>
              <a:off x="3848300" y="1575100"/>
              <a:ext cx="9930300" cy="8652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selection of security controls will depend on the nature of the business, the complexity of the environment, and the value of the assets.</a:t>
              </a:r>
              <a:endParaRPr/>
            </a:p>
          </p:txBody>
        </p:sp>
        <p:pic>
          <p:nvPicPr>
            <p:cNvPr id="2376" name="Google Shape;2376;p123"/>
            <p:cNvPicPr preferRelativeResize="0"/>
            <p:nvPr/>
          </p:nvPicPr>
          <p:blipFill rotWithShape="1">
            <a:blip r:embed="rId4">
              <a:alphaModFix amt="50000"/>
            </a:blip>
            <a:srcRect/>
            <a:stretch/>
          </p:blipFill>
          <p:spPr>
            <a:xfrm>
              <a:off x="2150125" y="1325599"/>
              <a:ext cx="1364200" cy="1364200"/>
            </a:xfrm>
            <a:prstGeom prst="rect">
              <a:avLst/>
            </a:prstGeom>
            <a:noFill/>
            <a:ln>
              <a:noFill/>
            </a:ln>
          </p:spPr>
        </p:pic>
      </p:grpSp>
      <p:pic>
        <p:nvPicPr>
          <p:cNvPr id="2377" name="Google Shape;2377;p123"/>
          <p:cNvPicPr preferRelativeResize="0"/>
          <p:nvPr/>
        </p:nvPicPr>
        <p:blipFill rotWithShape="1">
          <a:blip r:embed="rId5">
            <a:alphaModFix/>
          </a:blip>
          <a:srcRect t="-2206" r="23698"/>
          <a:stretch/>
        </p:blipFill>
        <p:spPr>
          <a:xfrm>
            <a:off x="6776035" y="3490675"/>
            <a:ext cx="2703926" cy="2973824"/>
          </a:xfrm>
          <a:prstGeom prst="rect">
            <a:avLst/>
          </a:prstGeom>
          <a:noFill/>
          <a:ln>
            <a:noFill/>
          </a:ln>
        </p:spPr>
      </p:pic>
      <p:sp>
        <p:nvSpPr>
          <p:cNvPr id="2378" name="Google Shape;2378;p123"/>
          <p:cNvSpPr/>
          <p:nvPr/>
        </p:nvSpPr>
        <p:spPr>
          <a:xfrm>
            <a:off x="1861600" y="6977825"/>
            <a:ext cx="12532800" cy="1115700"/>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security control must make good business sense, meaning it should be cost-effective, and its benefits must outweigh its costs.</a:t>
            </a:r>
            <a:endParaRPr/>
          </a:p>
        </p:txBody>
      </p:sp>
      <p:sp>
        <p:nvSpPr>
          <p:cNvPr id="2379" name="Google Shape;2379;p123"/>
          <p:cNvSpPr/>
          <p:nvPr/>
        </p:nvSpPr>
        <p:spPr>
          <a:xfrm>
            <a:off x="6235700" y="895023"/>
            <a:ext cx="379817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6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US">
                <a:latin typeface="Open Sans"/>
                <a:ea typeface="Open Sans"/>
                <a:cs typeface="Open Sans"/>
                <a:sym typeface="Open Sans"/>
              </a:rPr>
              <a:t>Different Types of Policies</a:t>
            </a:r>
            <a:endParaRPr>
              <a:latin typeface="Open Sans"/>
              <a:ea typeface="Open Sans"/>
              <a:cs typeface="Open Sans"/>
              <a:sym typeface="Open Sans"/>
            </a:endParaRPr>
          </a:p>
        </p:txBody>
      </p:sp>
      <p:sp>
        <p:nvSpPr>
          <p:cNvPr id="225" name="Google Shape;225;p66"/>
          <p:cNvSpPr txBox="1"/>
          <p:nvPr/>
        </p:nvSpPr>
        <p:spPr>
          <a:xfrm>
            <a:off x="12805021" y="1732905"/>
            <a:ext cx="3056100"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Incident </a:t>
            </a:r>
            <a:br>
              <a:rPr lang="en-US" sz="2200" b="1" i="0" u="none" strike="noStrike" cap="none">
                <a:solidFill>
                  <a:srgbClr val="3F3F3F"/>
                </a:solidFill>
                <a:latin typeface="Open Sans"/>
                <a:ea typeface="Open Sans"/>
                <a:cs typeface="Open Sans"/>
                <a:sym typeface="Open Sans"/>
              </a:rPr>
            </a:br>
            <a:r>
              <a:rPr lang="en-US" sz="2200" b="1" i="0" u="none" strike="noStrike" cap="none">
                <a:solidFill>
                  <a:srgbClr val="3F3F3F"/>
                </a:solidFill>
                <a:latin typeface="Open Sans"/>
                <a:ea typeface="Open Sans"/>
                <a:cs typeface="Open Sans"/>
                <a:sym typeface="Open Sans"/>
              </a:rPr>
              <a:t>response policy</a:t>
            </a:r>
            <a:endParaRPr sz="2200" b="1" i="0" u="none" strike="noStrike" cap="none">
              <a:solidFill>
                <a:srgbClr val="3F3F3F"/>
              </a:solidFill>
              <a:latin typeface="Open Sans"/>
              <a:ea typeface="Open Sans"/>
              <a:cs typeface="Open Sans"/>
              <a:sym typeface="Open Sans"/>
            </a:endParaRPr>
          </a:p>
        </p:txBody>
      </p:sp>
      <p:sp>
        <p:nvSpPr>
          <p:cNvPr id="226" name="Google Shape;226;p66"/>
          <p:cNvSpPr txBox="1"/>
          <p:nvPr/>
        </p:nvSpPr>
        <p:spPr>
          <a:xfrm>
            <a:off x="4912161" y="1684861"/>
            <a:ext cx="3056100"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Acceptable </a:t>
            </a:r>
            <a:br>
              <a:rPr lang="en-US" sz="2200" b="1" i="0" u="none" strike="noStrike" cap="none">
                <a:solidFill>
                  <a:srgbClr val="3F3F3F"/>
                </a:solidFill>
                <a:latin typeface="Open Sans"/>
                <a:ea typeface="Open Sans"/>
                <a:cs typeface="Open Sans"/>
                <a:sym typeface="Open Sans"/>
              </a:rPr>
            </a:br>
            <a:r>
              <a:rPr lang="en-US" sz="2200" b="1" i="0" u="none" strike="noStrike" cap="none">
                <a:solidFill>
                  <a:srgbClr val="3F3F3F"/>
                </a:solidFill>
                <a:latin typeface="Open Sans"/>
                <a:ea typeface="Open Sans"/>
                <a:cs typeface="Open Sans"/>
                <a:sym typeface="Open Sans"/>
              </a:rPr>
              <a:t>use policy</a:t>
            </a:r>
            <a:endParaRPr sz="2200" b="1" i="0" u="none" strike="noStrike" cap="none">
              <a:solidFill>
                <a:srgbClr val="3F3F3F"/>
              </a:solidFill>
              <a:latin typeface="Open Sans"/>
              <a:ea typeface="Open Sans"/>
              <a:cs typeface="Open Sans"/>
              <a:sym typeface="Open Sans"/>
            </a:endParaRPr>
          </a:p>
        </p:txBody>
      </p:sp>
      <p:sp>
        <p:nvSpPr>
          <p:cNvPr id="227" name="Google Shape;227;p66"/>
          <p:cNvSpPr txBox="1"/>
          <p:nvPr/>
        </p:nvSpPr>
        <p:spPr>
          <a:xfrm>
            <a:off x="833302" y="1706285"/>
            <a:ext cx="2551429"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Information security policy</a:t>
            </a:r>
            <a:endParaRPr/>
          </a:p>
        </p:txBody>
      </p:sp>
      <p:sp>
        <p:nvSpPr>
          <p:cNvPr id="228" name="Google Shape;228;p66"/>
          <p:cNvSpPr txBox="1"/>
          <p:nvPr/>
        </p:nvSpPr>
        <p:spPr>
          <a:xfrm>
            <a:off x="8972775" y="1706285"/>
            <a:ext cx="3056100"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Business </a:t>
            </a:r>
            <a:br>
              <a:rPr lang="en-US" sz="2200" b="1" i="0" u="none" strike="noStrike" cap="none">
                <a:solidFill>
                  <a:srgbClr val="3F3F3F"/>
                </a:solidFill>
                <a:latin typeface="Open Sans"/>
                <a:ea typeface="Open Sans"/>
                <a:cs typeface="Open Sans"/>
                <a:sym typeface="Open Sans"/>
              </a:rPr>
            </a:br>
            <a:r>
              <a:rPr lang="en-US" sz="2200" b="1" i="0" u="none" strike="noStrike" cap="none">
                <a:solidFill>
                  <a:srgbClr val="3F3F3F"/>
                </a:solidFill>
                <a:latin typeface="Open Sans"/>
                <a:ea typeface="Open Sans"/>
                <a:cs typeface="Open Sans"/>
                <a:sym typeface="Open Sans"/>
              </a:rPr>
              <a:t>continuity policy</a:t>
            </a:r>
            <a:endParaRPr sz="2200" b="1" i="0" u="none" strike="noStrike" cap="none">
              <a:solidFill>
                <a:srgbClr val="3F3F3F"/>
              </a:solidFill>
              <a:latin typeface="Open Sans"/>
              <a:ea typeface="Open Sans"/>
              <a:cs typeface="Open Sans"/>
              <a:sym typeface="Open Sans"/>
            </a:endParaRPr>
          </a:p>
        </p:txBody>
      </p:sp>
      <p:pic>
        <p:nvPicPr>
          <p:cNvPr id="229" name="Google Shape;229;p66"/>
          <p:cNvPicPr preferRelativeResize="0"/>
          <p:nvPr/>
        </p:nvPicPr>
        <p:blipFill rotWithShape="1">
          <a:blip r:embed="rId3">
            <a:alphaModFix/>
          </a:blip>
          <a:srcRect/>
          <a:stretch/>
        </p:blipFill>
        <p:spPr>
          <a:xfrm>
            <a:off x="967206" y="2568029"/>
            <a:ext cx="2208408" cy="2024032"/>
          </a:xfrm>
          <a:prstGeom prst="rect">
            <a:avLst/>
          </a:prstGeom>
          <a:noFill/>
          <a:ln>
            <a:noFill/>
          </a:ln>
        </p:spPr>
      </p:pic>
      <p:pic>
        <p:nvPicPr>
          <p:cNvPr id="230" name="Google Shape;230;p66"/>
          <p:cNvPicPr preferRelativeResize="0"/>
          <p:nvPr/>
        </p:nvPicPr>
        <p:blipFill rotWithShape="1">
          <a:blip r:embed="rId4">
            <a:alphaModFix/>
          </a:blip>
          <a:srcRect/>
          <a:stretch/>
        </p:blipFill>
        <p:spPr>
          <a:xfrm>
            <a:off x="5579234" y="2726176"/>
            <a:ext cx="2220300" cy="2085602"/>
          </a:xfrm>
          <a:prstGeom prst="rect">
            <a:avLst/>
          </a:prstGeom>
          <a:noFill/>
          <a:ln>
            <a:noFill/>
          </a:ln>
        </p:spPr>
      </p:pic>
      <p:pic>
        <p:nvPicPr>
          <p:cNvPr id="231" name="Google Shape;231;p66"/>
          <p:cNvPicPr preferRelativeResize="0"/>
          <p:nvPr/>
        </p:nvPicPr>
        <p:blipFill rotWithShape="1">
          <a:blip r:embed="rId5">
            <a:alphaModFix/>
          </a:blip>
          <a:srcRect/>
          <a:stretch/>
        </p:blipFill>
        <p:spPr>
          <a:xfrm>
            <a:off x="5229412" y="2594649"/>
            <a:ext cx="1147049" cy="1016831"/>
          </a:xfrm>
          <a:prstGeom prst="rect">
            <a:avLst/>
          </a:prstGeom>
          <a:noFill/>
          <a:ln>
            <a:noFill/>
          </a:ln>
        </p:spPr>
      </p:pic>
      <p:pic>
        <p:nvPicPr>
          <p:cNvPr id="232" name="Google Shape;232;p66"/>
          <p:cNvPicPr preferRelativeResize="0"/>
          <p:nvPr/>
        </p:nvPicPr>
        <p:blipFill rotWithShape="1">
          <a:blip r:embed="rId6">
            <a:alphaModFix/>
          </a:blip>
          <a:srcRect/>
          <a:stretch/>
        </p:blipFill>
        <p:spPr>
          <a:xfrm>
            <a:off x="9540424" y="2568029"/>
            <a:ext cx="2197061" cy="1958396"/>
          </a:xfrm>
          <a:prstGeom prst="rect">
            <a:avLst/>
          </a:prstGeom>
          <a:noFill/>
          <a:ln>
            <a:noFill/>
          </a:ln>
        </p:spPr>
      </p:pic>
      <p:pic>
        <p:nvPicPr>
          <p:cNvPr id="233" name="Google Shape;233;p66"/>
          <p:cNvPicPr preferRelativeResize="0"/>
          <p:nvPr/>
        </p:nvPicPr>
        <p:blipFill rotWithShape="1">
          <a:blip r:embed="rId7">
            <a:alphaModFix/>
          </a:blip>
          <a:srcRect/>
          <a:stretch/>
        </p:blipFill>
        <p:spPr>
          <a:xfrm>
            <a:off x="10075661" y="3429773"/>
            <a:ext cx="1126585" cy="861744"/>
          </a:xfrm>
          <a:prstGeom prst="rect">
            <a:avLst/>
          </a:prstGeom>
          <a:noFill/>
          <a:ln>
            <a:noFill/>
          </a:ln>
        </p:spPr>
      </p:pic>
      <p:pic>
        <p:nvPicPr>
          <p:cNvPr id="234" name="Google Shape;234;p66"/>
          <p:cNvPicPr preferRelativeResize="0"/>
          <p:nvPr/>
        </p:nvPicPr>
        <p:blipFill rotWithShape="1">
          <a:blip r:embed="rId8">
            <a:alphaModFix/>
          </a:blip>
          <a:srcRect/>
          <a:stretch/>
        </p:blipFill>
        <p:spPr>
          <a:xfrm>
            <a:off x="13556305" y="2478294"/>
            <a:ext cx="1866271" cy="2048131"/>
          </a:xfrm>
          <a:prstGeom prst="rect">
            <a:avLst/>
          </a:prstGeom>
          <a:noFill/>
          <a:ln>
            <a:noFill/>
          </a:ln>
        </p:spPr>
      </p:pic>
      <p:grpSp>
        <p:nvGrpSpPr>
          <p:cNvPr id="235" name="Google Shape;235;p66"/>
          <p:cNvGrpSpPr/>
          <p:nvPr/>
        </p:nvGrpSpPr>
        <p:grpSpPr>
          <a:xfrm>
            <a:off x="2572989" y="5433744"/>
            <a:ext cx="11321514" cy="3275459"/>
            <a:chOff x="3323174" y="5426511"/>
            <a:chExt cx="11321514" cy="3275459"/>
          </a:xfrm>
        </p:grpSpPr>
        <p:sp>
          <p:nvSpPr>
            <p:cNvPr id="236" name="Google Shape;236;p66"/>
            <p:cNvSpPr txBox="1"/>
            <p:nvPr/>
          </p:nvSpPr>
          <p:spPr>
            <a:xfrm>
              <a:off x="3323174" y="5659889"/>
              <a:ext cx="2551430"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Disaster </a:t>
              </a:r>
              <a:br>
                <a:rPr lang="en-US" sz="2200" b="1" i="0" u="none" strike="noStrike" cap="none">
                  <a:solidFill>
                    <a:srgbClr val="3F3F3F"/>
                  </a:solidFill>
                  <a:latin typeface="Open Sans"/>
                  <a:ea typeface="Open Sans"/>
                  <a:cs typeface="Open Sans"/>
                  <a:sym typeface="Open Sans"/>
                </a:rPr>
              </a:br>
              <a:r>
                <a:rPr lang="en-US" sz="2200" b="1" i="0" u="none" strike="noStrike" cap="none">
                  <a:solidFill>
                    <a:srgbClr val="3F3F3F"/>
                  </a:solidFill>
                  <a:latin typeface="Open Sans"/>
                  <a:ea typeface="Open Sans"/>
                  <a:cs typeface="Open Sans"/>
                  <a:sym typeface="Open Sans"/>
                </a:rPr>
                <a:t>recover policy</a:t>
              </a:r>
              <a:endParaRPr sz="2200" b="1" i="0" u="none" strike="noStrike" cap="none">
                <a:solidFill>
                  <a:srgbClr val="3F3F3F"/>
                </a:solidFill>
                <a:latin typeface="Open Sans"/>
                <a:ea typeface="Open Sans"/>
                <a:cs typeface="Open Sans"/>
                <a:sym typeface="Open Sans"/>
              </a:endParaRPr>
            </a:p>
          </p:txBody>
        </p:sp>
        <p:sp>
          <p:nvSpPr>
            <p:cNvPr id="237" name="Google Shape;237;p66"/>
            <p:cNvSpPr txBox="1"/>
            <p:nvPr/>
          </p:nvSpPr>
          <p:spPr>
            <a:xfrm>
              <a:off x="7840663" y="5426511"/>
              <a:ext cx="2220300" cy="120029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Software development lifecycle policy</a:t>
              </a:r>
              <a:endParaRPr sz="2200" b="1" i="0" u="none" strike="noStrike" cap="none">
                <a:solidFill>
                  <a:srgbClr val="3F3F3F"/>
                </a:solidFill>
                <a:latin typeface="Open Sans"/>
                <a:ea typeface="Open Sans"/>
                <a:cs typeface="Open Sans"/>
                <a:sym typeface="Open Sans"/>
              </a:endParaRPr>
            </a:p>
          </p:txBody>
        </p:sp>
        <p:sp>
          <p:nvSpPr>
            <p:cNvPr id="238" name="Google Shape;238;p66"/>
            <p:cNvSpPr txBox="1"/>
            <p:nvPr/>
          </p:nvSpPr>
          <p:spPr>
            <a:xfrm>
              <a:off x="11588588" y="5527781"/>
              <a:ext cx="3056100"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Change management policy</a:t>
              </a:r>
              <a:endParaRPr sz="2200" b="1" i="0" u="none" strike="noStrike" cap="none">
                <a:solidFill>
                  <a:srgbClr val="3F3F3F"/>
                </a:solidFill>
                <a:latin typeface="Open Sans"/>
                <a:ea typeface="Open Sans"/>
                <a:cs typeface="Open Sans"/>
                <a:sym typeface="Open Sans"/>
              </a:endParaRPr>
            </a:p>
          </p:txBody>
        </p:sp>
        <p:pic>
          <p:nvPicPr>
            <p:cNvPr id="239" name="Google Shape;239;p66"/>
            <p:cNvPicPr preferRelativeResize="0"/>
            <p:nvPr/>
          </p:nvPicPr>
          <p:blipFill rotWithShape="1">
            <a:blip r:embed="rId9">
              <a:alphaModFix/>
            </a:blip>
            <a:srcRect/>
            <a:stretch/>
          </p:blipFill>
          <p:spPr>
            <a:xfrm>
              <a:off x="3690774" y="6804167"/>
              <a:ext cx="1816229" cy="1897803"/>
            </a:xfrm>
            <a:prstGeom prst="rect">
              <a:avLst/>
            </a:prstGeom>
            <a:noFill/>
            <a:ln>
              <a:noFill/>
            </a:ln>
          </p:spPr>
        </p:pic>
        <p:pic>
          <p:nvPicPr>
            <p:cNvPr id="240" name="Google Shape;240;p66"/>
            <p:cNvPicPr preferRelativeResize="0"/>
            <p:nvPr/>
          </p:nvPicPr>
          <p:blipFill rotWithShape="1">
            <a:blip r:embed="rId10">
              <a:alphaModFix/>
            </a:blip>
            <a:srcRect/>
            <a:stretch/>
          </p:blipFill>
          <p:spPr>
            <a:xfrm>
              <a:off x="7840663" y="6734575"/>
              <a:ext cx="2220300" cy="1967395"/>
            </a:xfrm>
            <a:prstGeom prst="rect">
              <a:avLst/>
            </a:prstGeom>
            <a:noFill/>
            <a:ln>
              <a:noFill/>
            </a:ln>
          </p:spPr>
        </p:pic>
        <p:pic>
          <p:nvPicPr>
            <p:cNvPr id="241" name="Google Shape;241;p66"/>
            <p:cNvPicPr preferRelativeResize="0"/>
            <p:nvPr/>
          </p:nvPicPr>
          <p:blipFill rotWithShape="1">
            <a:blip r:embed="rId11">
              <a:alphaModFix/>
            </a:blip>
            <a:srcRect/>
            <a:stretch/>
          </p:blipFill>
          <p:spPr>
            <a:xfrm flipH="1">
              <a:off x="12009521" y="6599801"/>
              <a:ext cx="1947862" cy="1967396"/>
            </a:xfrm>
            <a:prstGeom prst="rect">
              <a:avLst/>
            </a:prstGeom>
            <a:noFill/>
            <a:ln>
              <a:noFill/>
            </a:ln>
          </p:spPr>
        </p:pic>
      </p:grpSp>
      <p:sp>
        <p:nvSpPr>
          <p:cNvPr id="242" name="Google Shape;242;p66"/>
          <p:cNvSpPr/>
          <p:nvPr/>
        </p:nvSpPr>
        <p:spPr>
          <a:xfrm>
            <a:off x="5257800" y="816352"/>
            <a:ext cx="575873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124"/>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rgbClr val="3F3F3F"/>
                </a:solidFill>
                <a:latin typeface="Open Sans"/>
                <a:ea typeface="Open Sans"/>
                <a:cs typeface="Open Sans"/>
                <a:sym typeface="Open Sans"/>
              </a:rPr>
              <a:t>Control Matrix</a:t>
            </a:r>
            <a:endParaRPr/>
          </a:p>
        </p:txBody>
      </p:sp>
      <p:graphicFrame>
        <p:nvGraphicFramePr>
          <p:cNvPr id="2385" name="Google Shape;2385;p124"/>
          <p:cNvGraphicFramePr/>
          <p:nvPr/>
        </p:nvGraphicFramePr>
        <p:xfrm>
          <a:off x="1322112" y="2031211"/>
          <a:ext cx="3000000" cy="3000000"/>
        </p:xfrm>
        <a:graphic>
          <a:graphicData uri="http://schemas.openxmlformats.org/drawingml/2006/table">
            <a:tbl>
              <a:tblPr>
                <a:noFill/>
                <a:tableStyleId>{EA22D493-AB2C-4AE5-BD80-57F643EDAFC4}</a:tableStyleId>
              </a:tblPr>
              <a:tblGrid>
                <a:gridCol w="2416250">
                  <a:extLst>
                    <a:ext uri="{9D8B030D-6E8A-4147-A177-3AD203B41FA5}">
                      <a16:colId xmlns:a16="http://schemas.microsoft.com/office/drawing/2014/main" val="20000"/>
                    </a:ext>
                  </a:extLst>
                </a:gridCol>
                <a:gridCol w="2045100">
                  <a:extLst>
                    <a:ext uri="{9D8B030D-6E8A-4147-A177-3AD203B41FA5}">
                      <a16:colId xmlns:a16="http://schemas.microsoft.com/office/drawing/2014/main" val="20001"/>
                    </a:ext>
                  </a:extLst>
                </a:gridCol>
                <a:gridCol w="2287600">
                  <a:extLst>
                    <a:ext uri="{9D8B030D-6E8A-4147-A177-3AD203B41FA5}">
                      <a16:colId xmlns:a16="http://schemas.microsoft.com/office/drawing/2014/main" val="20002"/>
                    </a:ext>
                  </a:extLst>
                </a:gridCol>
                <a:gridCol w="2325600">
                  <a:extLst>
                    <a:ext uri="{9D8B030D-6E8A-4147-A177-3AD203B41FA5}">
                      <a16:colId xmlns:a16="http://schemas.microsoft.com/office/drawing/2014/main" val="20003"/>
                    </a:ext>
                  </a:extLst>
                </a:gridCol>
                <a:gridCol w="2324025">
                  <a:extLst>
                    <a:ext uri="{9D8B030D-6E8A-4147-A177-3AD203B41FA5}">
                      <a16:colId xmlns:a16="http://schemas.microsoft.com/office/drawing/2014/main" val="20004"/>
                    </a:ext>
                  </a:extLst>
                </a:gridCol>
                <a:gridCol w="2213225">
                  <a:extLst>
                    <a:ext uri="{9D8B030D-6E8A-4147-A177-3AD203B41FA5}">
                      <a16:colId xmlns:a16="http://schemas.microsoft.com/office/drawing/2014/main" val="20005"/>
                    </a:ext>
                  </a:extLst>
                </a:gridCol>
              </a:tblGrid>
              <a:tr h="1270400">
                <a:tc>
                  <a:txBody>
                    <a:bodyPr/>
                    <a:lstStyle/>
                    <a:p>
                      <a:pPr marL="0" marR="0" lvl="0" indent="0" algn="ctr" rtl="0">
                        <a:lnSpc>
                          <a:spcPct val="100000"/>
                        </a:lnSpc>
                        <a:spcBef>
                          <a:spcPts val="0"/>
                        </a:spcBef>
                        <a:spcAft>
                          <a:spcPts val="0"/>
                        </a:spcAft>
                        <a:buClr>
                          <a:srgbClr val="000000"/>
                        </a:buClr>
                        <a:buSzPts val="2000"/>
                        <a:buFont typeface="Arial"/>
                        <a:buNone/>
                      </a:pPr>
                      <a:endParaRPr sz="22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200" b="1" u="none" strike="noStrike" cap="none">
                          <a:solidFill>
                            <a:srgbClr val="3F3F3F"/>
                          </a:solidFill>
                          <a:latin typeface="Open Sans"/>
                          <a:ea typeface="Open Sans"/>
                          <a:cs typeface="Open Sans"/>
                          <a:sym typeface="Open Sans"/>
                        </a:rPr>
                        <a:t>Preventive</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200" b="1" u="none" strike="noStrike" cap="none">
                          <a:solidFill>
                            <a:srgbClr val="3F3F3F"/>
                          </a:solidFill>
                          <a:latin typeface="Open Sans"/>
                          <a:ea typeface="Open Sans"/>
                          <a:cs typeface="Open Sans"/>
                          <a:sym typeface="Open Sans"/>
                        </a:rPr>
                        <a:t>Detective</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200" b="1" u="none" strike="noStrike" cap="none">
                          <a:solidFill>
                            <a:srgbClr val="3F3F3F"/>
                          </a:solidFill>
                          <a:latin typeface="Open Sans"/>
                          <a:ea typeface="Open Sans"/>
                          <a:cs typeface="Open Sans"/>
                          <a:sym typeface="Open Sans"/>
                        </a:rPr>
                        <a:t>Deterrent</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200" b="1" u="none" strike="noStrike" cap="none">
                          <a:solidFill>
                            <a:srgbClr val="3F3F3F"/>
                          </a:solidFill>
                          <a:latin typeface="Open Sans"/>
                          <a:ea typeface="Open Sans"/>
                          <a:cs typeface="Open Sans"/>
                          <a:sym typeface="Open Sans"/>
                        </a:rPr>
                        <a:t>Corrective</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200" b="1" u="none" strike="noStrike" cap="none">
                          <a:solidFill>
                            <a:srgbClr val="3F3F3F"/>
                          </a:solidFill>
                          <a:latin typeface="Open Sans"/>
                          <a:ea typeface="Open Sans"/>
                          <a:cs typeface="Open Sans"/>
                          <a:sym typeface="Open Sans"/>
                        </a:rPr>
                        <a:t>Recovery</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1270400">
                <a:tc>
                  <a:txBody>
                    <a:bodyPr/>
                    <a:lstStyle/>
                    <a:p>
                      <a:pPr marL="0" marR="0" lvl="0" indent="0" algn="ctr" rtl="0">
                        <a:lnSpc>
                          <a:spcPct val="100000"/>
                        </a:lnSpc>
                        <a:spcBef>
                          <a:spcPts val="0"/>
                        </a:spcBef>
                        <a:spcAft>
                          <a:spcPts val="0"/>
                        </a:spcAft>
                        <a:buClr>
                          <a:srgbClr val="000000"/>
                        </a:buClr>
                        <a:buSzPts val="2000"/>
                        <a:buFont typeface="Arial"/>
                        <a:buNone/>
                      </a:pPr>
                      <a:r>
                        <a:rPr lang="en-US" sz="2200" b="1" u="none" strike="noStrike" cap="none">
                          <a:solidFill>
                            <a:srgbClr val="3F3F3F"/>
                          </a:solidFill>
                          <a:latin typeface="Open Sans"/>
                          <a:ea typeface="Open Sans"/>
                          <a:cs typeface="Open Sans"/>
                          <a:sym typeface="Open Sans"/>
                        </a:rPr>
                        <a:t>Administrative</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200" u="none" strike="noStrike" cap="none">
                          <a:solidFill>
                            <a:srgbClr val="3F3F3F"/>
                          </a:solidFill>
                          <a:latin typeface="Open Sans"/>
                          <a:ea typeface="Open Sans"/>
                          <a:cs typeface="Open Sans"/>
                          <a:sym typeface="Open Sans"/>
                        </a:rPr>
                        <a:t>Separation of duties</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595959"/>
                        </a:buClr>
                        <a:buSzPts val="2100"/>
                        <a:buFont typeface="Calibri"/>
                        <a:buNone/>
                      </a:pPr>
                      <a:r>
                        <a:rPr lang="en-US" sz="2200" u="none" strike="noStrike" cap="none">
                          <a:solidFill>
                            <a:srgbClr val="3F3F3F"/>
                          </a:solidFill>
                          <a:latin typeface="Open Sans"/>
                          <a:ea typeface="Open Sans"/>
                          <a:cs typeface="Open Sans"/>
                          <a:sym typeface="Open Sans"/>
                        </a:rPr>
                        <a:t>Audit</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595959"/>
                        </a:buClr>
                        <a:buSzPts val="2100"/>
                        <a:buFont typeface="Calibri"/>
                        <a:buNone/>
                      </a:pPr>
                      <a:r>
                        <a:rPr lang="en-US" sz="2200" u="none" strike="noStrike" cap="none">
                          <a:solidFill>
                            <a:srgbClr val="3F3F3F"/>
                          </a:solidFill>
                          <a:latin typeface="Open Sans"/>
                          <a:ea typeface="Open Sans"/>
                          <a:cs typeface="Open Sans"/>
                          <a:sym typeface="Open Sans"/>
                        </a:rPr>
                        <a:t>Disciplinary policy</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200" u="none" strike="noStrike" cap="none">
                          <a:solidFill>
                            <a:srgbClr val="3F3F3F"/>
                          </a:solidFill>
                          <a:latin typeface="Open Sans"/>
                          <a:ea typeface="Open Sans"/>
                          <a:cs typeface="Open Sans"/>
                          <a:sym typeface="Open Sans"/>
                        </a:rPr>
                        <a:t>Employee disciplinary actions</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595959"/>
                        </a:buClr>
                        <a:buSzPts val="2100"/>
                        <a:buFont typeface="Calibri"/>
                        <a:buNone/>
                      </a:pPr>
                      <a:r>
                        <a:rPr lang="en-US" sz="2200" u="none" strike="noStrike" cap="none">
                          <a:solidFill>
                            <a:srgbClr val="3F3F3F"/>
                          </a:solidFill>
                          <a:latin typeface="Open Sans"/>
                          <a:ea typeface="Open Sans"/>
                          <a:cs typeface="Open Sans"/>
                          <a:sym typeface="Open Sans"/>
                        </a:rPr>
                        <a:t>Disaster recovery plan</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1270400">
                <a:tc>
                  <a:txBody>
                    <a:bodyPr/>
                    <a:lstStyle/>
                    <a:p>
                      <a:pPr marL="0" marR="0" lvl="0" indent="0" algn="ctr" rtl="0">
                        <a:lnSpc>
                          <a:spcPct val="100000"/>
                        </a:lnSpc>
                        <a:spcBef>
                          <a:spcPts val="0"/>
                        </a:spcBef>
                        <a:spcAft>
                          <a:spcPts val="0"/>
                        </a:spcAft>
                        <a:buClr>
                          <a:srgbClr val="000000"/>
                        </a:buClr>
                        <a:buSzPts val="2100"/>
                        <a:buFont typeface="Arial"/>
                        <a:buNone/>
                      </a:pPr>
                      <a:r>
                        <a:rPr lang="en-US" sz="2200" b="1" u="none" strike="noStrike" cap="none">
                          <a:solidFill>
                            <a:srgbClr val="3F3F3F"/>
                          </a:solidFill>
                          <a:latin typeface="Open Sans"/>
                          <a:ea typeface="Open Sans"/>
                          <a:cs typeface="Open Sans"/>
                          <a:sym typeface="Open Sans"/>
                        </a:rPr>
                        <a:t>Technical</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200" u="none" strike="noStrike" cap="none">
                          <a:solidFill>
                            <a:srgbClr val="3F3F3F"/>
                          </a:solidFill>
                          <a:latin typeface="Open Sans"/>
                          <a:ea typeface="Open Sans"/>
                          <a:cs typeface="Open Sans"/>
                          <a:sym typeface="Open Sans"/>
                        </a:rPr>
                        <a:t>Firewall</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200" u="none" strike="noStrike" cap="none">
                          <a:solidFill>
                            <a:srgbClr val="3F3F3F"/>
                          </a:solidFill>
                          <a:latin typeface="Open Sans"/>
                          <a:ea typeface="Open Sans"/>
                          <a:cs typeface="Open Sans"/>
                          <a:sym typeface="Open Sans"/>
                        </a:rPr>
                        <a:t>IDS</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200" u="none" strike="noStrike" cap="none">
                          <a:solidFill>
                            <a:srgbClr val="3F3F3F"/>
                          </a:solidFill>
                          <a:latin typeface="Open Sans"/>
                          <a:ea typeface="Open Sans"/>
                          <a:cs typeface="Open Sans"/>
                          <a:sym typeface="Open Sans"/>
                        </a:rPr>
                        <a:t>Warning banner at login</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200" u="none" strike="noStrike" cap="none">
                          <a:solidFill>
                            <a:srgbClr val="3F3F3F"/>
                          </a:solidFill>
                          <a:latin typeface="Open Sans"/>
                          <a:ea typeface="Open Sans"/>
                          <a:cs typeface="Open Sans"/>
                          <a:sym typeface="Open Sans"/>
                        </a:rPr>
                        <a:t>Vulnerability patches</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200" u="none" strike="noStrike" cap="none">
                          <a:solidFill>
                            <a:srgbClr val="3F3F3F"/>
                          </a:solidFill>
                          <a:latin typeface="Open Sans"/>
                          <a:ea typeface="Open Sans"/>
                          <a:cs typeface="Open Sans"/>
                          <a:sym typeface="Open Sans"/>
                        </a:rPr>
                        <a:t>Data backup</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1270400">
                <a:tc>
                  <a:txBody>
                    <a:bodyPr/>
                    <a:lstStyle/>
                    <a:p>
                      <a:pPr marL="0" marR="0" lvl="0" indent="0" algn="ctr" rtl="0">
                        <a:lnSpc>
                          <a:spcPct val="100000"/>
                        </a:lnSpc>
                        <a:spcBef>
                          <a:spcPts val="0"/>
                        </a:spcBef>
                        <a:spcAft>
                          <a:spcPts val="0"/>
                        </a:spcAft>
                        <a:buClr>
                          <a:srgbClr val="000000"/>
                        </a:buClr>
                        <a:buSzPts val="2100"/>
                        <a:buFont typeface="Arial"/>
                        <a:buNone/>
                      </a:pPr>
                      <a:r>
                        <a:rPr lang="en-US" sz="2200" b="1" u="none" strike="noStrike" cap="none">
                          <a:solidFill>
                            <a:srgbClr val="3F3F3F"/>
                          </a:solidFill>
                          <a:latin typeface="Open Sans"/>
                          <a:ea typeface="Open Sans"/>
                          <a:cs typeface="Open Sans"/>
                          <a:sym typeface="Open Sans"/>
                        </a:rPr>
                        <a:t>Physical</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200" u="none" strike="noStrike" cap="none">
                          <a:solidFill>
                            <a:srgbClr val="3F3F3F"/>
                          </a:solidFill>
                          <a:latin typeface="Open Sans"/>
                          <a:ea typeface="Open Sans"/>
                          <a:cs typeface="Open Sans"/>
                          <a:sym typeface="Open Sans"/>
                        </a:rPr>
                        <a:t>Walls, fences, gates</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200" u="none" strike="noStrike" cap="none">
                          <a:solidFill>
                            <a:srgbClr val="3F3F3F"/>
                          </a:solidFill>
                          <a:latin typeface="Open Sans"/>
                          <a:ea typeface="Open Sans"/>
                          <a:cs typeface="Open Sans"/>
                          <a:sym typeface="Open Sans"/>
                        </a:rPr>
                        <a:t>CCTV</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200" b="0" u="none" strike="noStrike" cap="none">
                          <a:solidFill>
                            <a:srgbClr val="3F3F3F"/>
                          </a:solidFill>
                          <a:latin typeface="Open Sans"/>
                          <a:ea typeface="Open Sans"/>
                          <a:cs typeface="Open Sans"/>
                          <a:sym typeface="Open Sans"/>
                        </a:rPr>
                        <a:t>Beware of Dog </a:t>
                      </a:r>
                      <a:r>
                        <a:rPr lang="en-US" sz="2200" u="none" strike="noStrike" cap="none">
                          <a:solidFill>
                            <a:srgbClr val="3F3F3F"/>
                          </a:solidFill>
                          <a:latin typeface="Open Sans"/>
                          <a:ea typeface="Open Sans"/>
                          <a:cs typeface="Open Sans"/>
                          <a:sym typeface="Open Sans"/>
                        </a:rPr>
                        <a:t>sign</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200" u="none" strike="noStrike" cap="none">
                          <a:solidFill>
                            <a:srgbClr val="3F3F3F"/>
                          </a:solidFill>
                          <a:latin typeface="Open Sans"/>
                          <a:ea typeface="Open Sans"/>
                          <a:cs typeface="Open Sans"/>
                          <a:sym typeface="Open Sans"/>
                        </a:rPr>
                        <a:t>Fire suppression systems</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200" u="none" strike="noStrike" cap="none">
                          <a:solidFill>
                            <a:srgbClr val="3F3F3F"/>
                          </a:solidFill>
                          <a:latin typeface="Open Sans"/>
                          <a:ea typeface="Open Sans"/>
                          <a:cs typeface="Open Sans"/>
                          <a:sym typeface="Open Sans"/>
                        </a:rPr>
                        <a:t>Disaster recovery site</a:t>
                      </a:r>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bl>
          </a:graphicData>
        </a:graphic>
      </p:graphicFrame>
      <p:sp>
        <p:nvSpPr>
          <p:cNvPr id="2386" name="Google Shape;2386;p124"/>
          <p:cNvSpPr/>
          <p:nvPr/>
        </p:nvSpPr>
        <p:spPr>
          <a:xfrm>
            <a:off x="6502400" y="895023"/>
            <a:ext cx="32465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1" name="Google Shape;2391;p125"/>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rgbClr val="3F3F3F"/>
                </a:solidFill>
                <a:latin typeface="Open Sans"/>
                <a:ea typeface="Open Sans"/>
                <a:cs typeface="Open Sans"/>
                <a:sym typeface="Open Sans"/>
              </a:rPr>
              <a:t>Multiple Control Facilities</a:t>
            </a:r>
            <a:endParaRPr/>
          </a:p>
        </p:txBody>
      </p:sp>
      <p:pic>
        <p:nvPicPr>
          <p:cNvPr id="2392" name="Google Shape;2392;p125"/>
          <p:cNvPicPr preferRelativeResize="0"/>
          <p:nvPr/>
        </p:nvPicPr>
        <p:blipFill rotWithShape="1">
          <a:blip r:embed="rId3">
            <a:alphaModFix/>
          </a:blip>
          <a:srcRect/>
          <a:stretch/>
        </p:blipFill>
        <p:spPr>
          <a:xfrm>
            <a:off x="1605150" y="3189750"/>
            <a:ext cx="2764525" cy="2764500"/>
          </a:xfrm>
          <a:prstGeom prst="rect">
            <a:avLst/>
          </a:prstGeom>
          <a:noFill/>
          <a:ln>
            <a:noFill/>
          </a:ln>
        </p:spPr>
      </p:pic>
      <p:sp>
        <p:nvSpPr>
          <p:cNvPr id="2393" name="Google Shape;2393;p125"/>
          <p:cNvSpPr/>
          <p:nvPr/>
        </p:nvSpPr>
        <p:spPr>
          <a:xfrm>
            <a:off x="5734000" y="1803900"/>
            <a:ext cx="8956200" cy="5856300"/>
          </a:xfrm>
          <a:prstGeom prst="roundRect">
            <a:avLst>
              <a:gd name="adj" fmla="val 4682"/>
            </a:avLst>
          </a:prstGeom>
          <a:solidFill>
            <a:srgbClr val="B6D7A8"/>
          </a:solidFill>
          <a:ln>
            <a:noFill/>
          </a:ln>
        </p:spPr>
        <p:txBody>
          <a:bodyPr spcFirstLastPara="1" wrap="square" lIns="91425" tIns="91425" rIns="91425" bIns="91425" anchor="ctr" anchorCtr="0">
            <a:noAutofit/>
          </a:bodyPr>
          <a:lstStyle/>
          <a:p>
            <a:pPr marL="0" marR="0" lvl="0" indent="0" algn="ctr" rtl="0">
              <a:lnSpc>
                <a:spcPct val="115000"/>
              </a:lnSpc>
              <a:spcBef>
                <a:spcPts val="3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Controls can provide several functions, depending on their implementation and operation.</a:t>
            </a:r>
            <a:endParaRPr/>
          </a:p>
          <a:p>
            <a:pPr marL="0" marR="0" lvl="0" indent="0" algn="ctr"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100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p:txBody>
      </p:sp>
      <p:sp>
        <p:nvSpPr>
          <p:cNvPr id="2394" name="Google Shape;2394;p125"/>
          <p:cNvSpPr/>
          <p:nvPr/>
        </p:nvSpPr>
        <p:spPr>
          <a:xfrm>
            <a:off x="6220000" y="3462959"/>
            <a:ext cx="7984200" cy="14148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457200" marR="0" lvl="0" indent="-368300" algn="l" rtl="0">
              <a:lnSpc>
                <a:spcPct val="115000"/>
              </a:lnSpc>
              <a:spcBef>
                <a:spcPts val="1000"/>
              </a:spcBef>
              <a:spcAft>
                <a:spcPts val="100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Surveillance cameras are considered deterrent controls because they discourage potential attackers from performing unauthorized actions.</a:t>
            </a:r>
            <a:endParaRPr sz="2200" b="0" i="0" u="none" strike="noStrike" cap="none">
              <a:solidFill>
                <a:srgbClr val="3F3F3F"/>
              </a:solidFill>
              <a:latin typeface="Open Sans"/>
              <a:ea typeface="Open Sans"/>
              <a:cs typeface="Open Sans"/>
              <a:sym typeface="Open Sans"/>
            </a:endParaRPr>
          </a:p>
        </p:txBody>
      </p:sp>
      <p:sp>
        <p:nvSpPr>
          <p:cNvPr id="2395" name="Google Shape;2395;p125"/>
          <p:cNvSpPr/>
          <p:nvPr/>
        </p:nvSpPr>
        <p:spPr>
          <a:xfrm>
            <a:off x="6220000" y="5041136"/>
            <a:ext cx="7984200" cy="949264"/>
          </a:xfrm>
          <a:prstGeom prst="roundRect">
            <a:avLst>
              <a:gd name="adj" fmla="val 13365"/>
            </a:avLst>
          </a:prstGeom>
          <a:solidFill>
            <a:srgbClr val="D9EAD3"/>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They are considered detective controls because they identify and record security incidents.</a:t>
            </a:r>
            <a:endParaRPr sz="2200" b="0" i="0" u="none" strike="noStrike" cap="none">
              <a:solidFill>
                <a:srgbClr val="3F3F3F"/>
              </a:solidFill>
              <a:latin typeface="Open Sans"/>
              <a:ea typeface="Open Sans"/>
              <a:cs typeface="Open Sans"/>
              <a:sym typeface="Open Sans"/>
            </a:endParaRPr>
          </a:p>
        </p:txBody>
      </p:sp>
      <p:sp>
        <p:nvSpPr>
          <p:cNvPr id="2396" name="Google Shape;2396;p125"/>
          <p:cNvSpPr/>
          <p:nvPr/>
        </p:nvSpPr>
        <p:spPr>
          <a:xfrm>
            <a:off x="6220000" y="6232484"/>
            <a:ext cx="7984200" cy="949264"/>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They serve as compensating controls by providing an additional detection method for security guards.</a:t>
            </a:r>
            <a:endParaRPr sz="2200" b="0" i="0" u="none" strike="noStrike" cap="none">
              <a:solidFill>
                <a:srgbClr val="3F3F3F"/>
              </a:solidFill>
              <a:latin typeface="Open Sans"/>
              <a:ea typeface="Open Sans"/>
              <a:cs typeface="Open Sans"/>
              <a:sym typeface="Open Sans"/>
            </a:endParaRPr>
          </a:p>
        </p:txBody>
      </p:sp>
      <p:sp>
        <p:nvSpPr>
          <p:cNvPr id="2397" name="Google Shape;2397;p125"/>
          <p:cNvSpPr/>
          <p:nvPr/>
        </p:nvSpPr>
        <p:spPr>
          <a:xfrm>
            <a:off x="5283200" y="895023"/>
            <a:ext cx="569325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150"/>
          <p:cNvSpPr/>
          <p:nvPr/>
        </p:nvSpPr>
        <p:spPr>
          <a:xfrm>
            <a:off x="5836413" y="2897437"/>
            <a:ext cx="4568343" cy="3602754"/>
          </a:xfrm>
          <a:prstGeom prst="roundRect">
            <a:avLst>
              <a:gd name="adj" fmla="val 4703"/>
            </a:avLst>
          </a:prstGeom>
          <a:solidFill>
            <a:schemeClr val="lt1"/>
          </a:solidFill>
          <a:ln w="25400" cap="flat" cmpd="sng">
            <a:solidFill>
              <a:srgbClr val="06C4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3" name="Google Shape;2403;p150"/>
          <p:cNvSpPr txBox="1">
            <a:spLocks noGrp="1"/>
          </p:cNvSpPr>
          <p:nvPr>
            <p:ph type="body" idx="4294967295"/>
          </p:nvPr>
        </p:nvSpPr>
        <p:spPr>
          <a:xfrm>
            <a:off x="0" y="320675"/>
            <a:ext cx="16256000" cy="669925"/>
          </a:xfrm>
          <a:prstGeom prst="rect">
            <a:avLst/>
          </a:prstGeom>
          <a:noFill/>
          <a:ln>
            <a:noFill/>
          </a:ln>
        </p:spPr>
        <p:txBody>
          <a:bodyPr spcFirstLastPara="1" wrap="square" lIns="91425" tIns="45700" rIns="91425" bIns="45700" anchor="ctr" anchorCtr="0">
            <a:normAutofit/>
          </a:bodyPr>
          <a:lstStyle/>
          <a:p>
            <a:pPr marL="228610" lvl="0" indent="-228610" algn="ctr" rtl="0">
              <a:lnSpc>
                <a:spcPct val="90000"/>
              </a:lnSpc>
              <a:spcBef>
                <a:spcPts val="0"/>
              </a:spcBef>
              <a:spcAft>
                <a:spcPts val="0"/>
              </a:spcAft>
              <a:buSzPts val="2800"/>
              <a:buNone/>
            </a:pPr>
            <a:r>
              <a:rPr lang="en-US" sz="2800" b="1" i="0" u="none" strike="noStrike" cap="none">
                <a:solidFill>
                  <a:srgbClr val="3F3F3F"/>
                </a:solidFill>
                <a:latin typeface="Open Sans"/>
                <a:ea typeface="Open Sans"/>
                <a:cs typeface="Open Sans"/>
                <a:sym typeface="Open Sans"/>
              </a:rPr>
              <a:t>Risk Monitoring and </a:t>
            </a:r>
            <a:r>
              <a:rPr lang="en-US" b="1">
                <a:solidFill>
                  <a:srgbClr val="3F3F3F"/>
                </a:solidFill>
                <a:latin typeface="Open Sans"/>
                <a:ea typeface="Open Sans"/>
                <a:cs typeface="Open Sans"/>
                <a:sym typeface="Open Sans"/>
              </a:rPr>
              <a:t>M</a:t>
            </a:r>
            <a:r>
              <a:rPr lang="en-US" sz="2800" b="1" i="0" u="none" strike="noStrike" cap="none">
                <a:solidFill>
                  <a:srgbClr val="3F3F3F"/>
                </a:solidFill>
                <a:latin typeface="Open Sans"/>
                <a:ea typeface="Open Sans"/>
                <a:cs typeface="Open Sans"/>
                <a:sym typeface="Open Sans"/>
              </a:rPr>
              <a:t>easurement</a:t>
            </a:r>
            <a:endParaRPr>
              <a:solidFill>
                <a:srgbClr val="3F3F3F"/>
              </a:solidFill>
            </a:endParaRPr>
          </a:p>
        </p:txBody>
      </p:sp>
      <p:pic>
        <p:nvPicPr>
          <p:cNvPr id="2404" name="Google Shape;2404;p150"/>
          <p:cNvPicPr preferRelativeResize="0"/>
          <p:nvPr/>
        </p:nvPicPr>
        <p:blipFill rotWithShape="1">
          <a:blip r:embed="rId3">
            <a:alphaModFix/>
          </a:blip>
          <a:srcRect/>
          <a:stretch/>
        </p:blipFill>
        <p:spPr>
          <a:xfrm>
            <a:off x="6064961" y="3124497"/>
            <a:ext cx="4111246" cy="3148486"/>
          </a:xfrm>
          <a:prstGeom prst="roundRect">
            <a:avLst>
              <a:gd name="adj" fmla="val 11378"/>
            </a:avLst>
          </a:prstGeom>
          <a:noFill/>
          <a:ln>
            <a:noFill/>
          </a:ln>
        </p:spPr>
      </p:pic>
      <p:sp>
        <p:nvSpPr>
          <p:cNvPr id="2405" name="Google Shape;2405;p150"/>
          <p:cNvSpPr/>
          <p:nvPr/>
        </p:nvSpPr>
        <p:spPr>
          <a:xfrm>
            <a:off x="2982279" y="1310070"/>
            <a:ext cx="10251812" cy="939826"/>
          </a:xfrm>
          <a:prstGeom prst="roundRect">
            <a:avLst>
              <a:gd name="adj" fmla="val 7191"/>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risk environment is dynamic due to the organization's internal and external environments constantly changing.</a:t>
            </a:r>
            <a:endParaRPr sz="2200" b="0" i="0" u="none" strike="noStrike" cap="none">
              <a:solidFill>
                <a:srgbClr val="3F3F3F"/>
              </a:solidFill>
              <a:latin typeface="Arial"/>
              <a:ea typeface="Arial"/>
              <a:cs typeface="Arial"/>
              <a:sym typeface="Arial"/>
            </a:endParaRPr>
          </a:p>
        </p:txBody>
      </p:sp>
      <p:grpSp>
        <p:nvGrpSpPr>
          <p:cNvPr id="2406" name="Google Shape;2406;p150"/>
          <p:cNvGrpSpPr/>
          <p:nvPr/>
        </p:nvGrpSpPr>
        <p:grpSpPr>
          <a:xfrm rot="5400000" flipH="1">
            <a:off x="7913776" y="5935142"/>
            <a:ext cx="413618" cy="1543418"/>
            <a:chOff x="3689291" y="5292399"/>
            <a:chExt cx="413618" cy="1543418"/>
          </a:xfrm>
        </p:grpSpPr>
        <p:sp>
          <p:nvSpPr>
            <p:cNvPr id="2407" name="Google Shape;2407;p150"/>
            <p:cNvSpPr/>
            <p:nvPr/>
          </p:nvSpPr>
          <p:spPr>
            <a:xfrm>
              <a:off x="4001308" y="5292399"/>
              <a:ext cx="101600" cy="1543418"/>
            </a:xfrm>
            <a:prstGeom prst="rect">
              <a:avLst/>
            </a:prstGeom>
            <a:solidFill>
              <a:srgbClr val="06C49C"/>
            </a:solidFill>
            <a:ln w="9525" cap="flat" cmpd="sng">
              <a:solidFill>
                <a:srgbClr val="06C4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8" name="Google Shape;2408;p150"/>
            <p:cNvSpPr/>
            <p:nvPr/>
          </p:nvSpPr>
          <p:spPr>
            <a:xfrm rot="-5400000">
              <a:off x="3663567" y="5903336"/>
              <a:ext cx="372991" cy="321544"/>
            </a:xfrm>
            <a:prstGeom prst="triangle">
              <a:avLst>
                <a:gd name="adj" fmla="val 50000"/>
              </a:avLst>
            </a:prstGeom>
            <a:solidFill>
              <a:srgbClr val="06C49C"/>
            </a:solidFill>
            <a:ln w="9525" cap="flat" cmpd="sng">
              <a:solidFill>
                <a:srgbClr val="06C4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409" name="Google Shape;2409;p150"/>
          <p:cNvGrpSpPr/>
          <p:nvPr/>
        </p:nvGrpSpPr>
        <p:grpSpPr>
          <a:xfrm rot="5400000">
            <a:off x="7913776" y="1918772"/>
            <a:ext cx="413618" cy="1543418"/>
            <a:chOff x="3689291" y="5292399"/>
            <a:chExt cx="413618" cy="1543418"/>
          </a:xfrm>
        </p:grpSpPr>
        <p:sp>
          <p:nvSpPr>
            <p:cNvPr id="2410" name="Google Shape;2410;p150"/>
            <p:cNvSpPr/>
            <p:nvPr/>
          </p:nvSpPr>
          <p:spPr>
            <a:xfrm>
              <a:off x="4001308" y="5292399"/>
              <a:ext cx="101600" cy="1543418"/>
            </a:xfrm>
            <a:prstGeom prst="rect">
              <a:avLst/>
            </a:prstGeom>
            <a:solidFill>
              <a:srgbClr val="06C49C"/>
            </a:solidFill>
            <a:ln w="9525" cap="flat" cmpd="sng">
              <a:solidFill>
                <a:srgbClr val="06C4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1" name="Google Shape;2411;p150"/>
            <p:cNvSpPr/>
            <p:nvPr/>
          </p:nvSpPr>
          <p:spPr>
            <a:xfrm rot="-5400000">
              <a:off x="3663567" y="5903336"/>
              <a:ext cx="372991" cy="321544"/>
            </a:xfrm>
            <a:prstGeom prst="triangle">
              <a:avLst>
                <a:gd name="adj" fmla="val 50000"/>
              </a:avLst>
            </a:prstGeom>
            <a:solidFill>
              <a:srgbClr val="06C49C"/>
            </a:solidFill>
            <a:ln w="9525" cap="flat" cmpd="sng">
              <a:solidFill>
                <a:srgbClr val="06C4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412" name="Google Shape;2412;p150"/>
          <p:cNvSpPr/>
          <p:nvPr/>
        </p:nvSpPr>
        <p:spPr>
          <a:xfrm>
            <a:off x="4292600" y="898462"/>
            <a:ext cx="768953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13" name="Google Shape;2413;p150"/>
          <p:cNvSpPr txBox="1"/>
          <p:nvPr/>
        </p:nvSpPr>
        <p:spPr>
          <a:xfrm>
            <a:off x="1766455" y="6913661"/>
            <a:ext cx="12914745" cy="122475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Organizations should continuously monitor IT risks and controls, communicate findings to relevant stakeholders, and ensure the continued efficiency and effectiveness of the IT risk management strategy and its alignment with business objectives.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417"/>
        <p:cNvGrpSpPr/>
        <p:nvPr/>
      </p:nvGrpSpPr>
      <p:grpSpPr>
        <a:xfrm>
          <a:off x="0" y="0"/>
          <a:ext cx="0" cy="0"/>
          <a:chOff x="0" y="0"/>
          <a:chExt cx="0" cy="0"/>
        </a:xfrm>
      </p:grpSpPr>
      <p:sp>
        <p:nvSpPr>
          <p:cNvPr id="2418" name="Google Shape;2418;p151"/>
          <p:cNvSpPr txBox="1">
            <a:spLocks noGrp="1"/>
          </p:cNvSpPr>
          <p:nvPr>
            <p:ph type="body" idx="4294967295"/>
          </p:nvPr>
        </p:nvSpPr>
        <p:spPr>
          <a:xfrm>
            <a:off x="0" y="320675"/>
            <a:ext cx="16256000" cy="669925"/>
          </a:xfrm>
          <a:prstGeom prst="rect">
            <a:avLst/>
          </a:prstGeom>
          <a:noFill/>
          <a:ln>
            <a:noFill/>
          </a:ln>
        </p:spPr>
        <p:txBody>
          <a:bodyPr spcFirstLastPara="1" wrap="square" lIns="91425" tIns="45700" rIns="91425" bIns="45700" anchor="ctr" anchorCtr="0">
            <a:normAutofit/>
          </a:bodyPr>
          <a:lstStyle/>
          <a:p>
            <a:pPr marL="228610" lvl="0" indent="-228610" algn="ctr" rtl="0">
              <a:lnSpc>
                <a:spcPct val="90000"/>
              </a:lnSpc>
              <a:spcBef>
                <a:spcPts val="0"/>
              </a:spcBef>
              <a:spcAft>
                <a:spcPts val="0"/>
              </a:spcAft>
              <a:buSzPts val="2800"/>
              <a:buNone/>
            </a:pPr>
            <a:r>
              <a:rPr lang="en-US" sz="2800" b="1" i="0" u="none" strike="noStrike" cap="none">
                <a:solidFill>
                  <a:srgbClr val="3F3F3F"/>
                </a:solidFill>
                <a:latin typeface="Open Sans"/>
                <a:ea typeface="Open Sans"/>
                <a:cs typeface="Open Sans"/>
                <a:sym typeface="Open Sans"/>
              </a:rPr>
              <a:t>Risk </a:t>
            </a:r>
            <a:r>
              <a:rPr lang="en-US" b="1">
                <a:solidFill>
                  <a:srgbClr val="3F3F3F"/>
                </a:solidFill>
                <a:latin typeface="Open Sans"/>
                <a:ea typeface="Open Sans"/>
                <a:cs typeface="Open Sans"/>
                <a:sym typeface="Open Sans"/>
              </a:rPr>
              <a:t>M</a:t>
            </a:r>
            <a:r>
              <a:rPr lang="en-US" sz="2800" b="1" i="0" u="none" strike="noStrike" cap="none">
                <a:solidFill>
                  <a:srgbClr val="3F3F3F"/>
                </a:solidFill>
                <a:latin typeface="Open Sans"/>
                <a:ea typeface="Open Sans"/>
                <a:cs typeface="Open Sans"/>
                <a:sym typeface="Open Sans"/>
              </a:rPr>
              <a:t>easurement</a:t>
            </a:r>
            <a:endParaRPr>
              <a:solidFill>
                <a:srgbClr val="3F3F3F"/>
              </a:solidFill>
            </a:endParaRPr>
          </a:p>
        </p:txBody>
      </p:sp>
      <p:sp>
        <p:nvSpPr>
          <p:cNvPr id="2419" name="Google Shape;2419;p151"/>
          <p:cNvSpPr/>
          <p:nvPr/>
        </p:nvSpPr>
        <p:spPr>
          <a:xfrm rot="5400000">
            <a:off x="8556899" y="-1033251"/>
            <a:ext cx="2471515" cy="9809050"/>
          </a:xfrm>
          <a:prstGeom prst="round2SameRect">
            <a:avLst>
              <a:gd name="adj1" fmla="val 9437"/>
              <a:gd name="adj2" fmla="val 0"/>
            </a:avLst>
          </a:prstGeom>
          <a:solidFill>
            <a:schemeClr val="lt1"/>
          </a:solidFill>
          <a:ln w="25400" cap="flat" cmpd="sng">
            <a:solidFill>
              <a:srgbClr val="FF85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Open Sans"/>
              <a:ea typeface="Open Sans"/>
              <a:cs typeface="Open Sans"/>
              <a:sym typeface="Open Sans"/>
            </a:endParaRPr>
          </a:p>
        </p:txBody>
      </p:sp>
      <p:grpSp>
        <p:nvGrpSpPr>
          <p:cNvPr id="2420" name="Google Shape;2420;p151"/>
          <p:cNvGrpSpPr/>
          <p:nvPr/>
        </p:nvGrpSpPr>
        <p:grpSpPr>
          <a:xfrm>
            <a:off x="1893421" y="2635516"/>
            <a:ext cx="3226074" cy="2471514"/>
            <a:chOff x="3393463" y="1259130"/>
            <a:chExt cx="3226074" cy="2172379"/>
          </a:xfrm>
        </p:grpSpPr>
        <p:sp>
          <p:nvSpPr>
            <p:cNvPr id="2421" name="Google Shape;2421;p151"/>
            <p:cNvSpPr/>
            <p:nvPr/>
          </p:nvSpPr>
          <p:spPr>
            <a:xfrm rot="-5400000">
              <a:off x="3798247" y="854345"/>
              <a:ext cx="2172379" cy="2981948"/>
            </a:xfrm>
            <a:prstGeom prst="round2SameRect">
              <a:avLst>
                <a:gd name="adj1" fmla="val 9636"/>
                <a:gd name="adj2" fmla="val 0"/>
              </a:avLst>
            </a:prstGeom>
            <a:solidFill>
              <a:srgbClr val="FF8585"/>
            </a:solidFill>
            <a:ln w="25400" cap="flat" cmpd="sng">
              <a:solidFill>
                <a:srgbClr val="FF85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1" i="0" u="none" strike="noStrike" cap="none">
                <a:solidFill>
                  <a:schemeClr val="lt1"/>
                </a:solidFill>
                <a:latin typeface="Open Sans"/>
                <a:ea typeface="Open Sans"/>
                <a:cs typeface="Open Sans"/>
                <a:sym typeface="Open Sans"/>
              </a:endParaRPr>
            </a:p>
          </p:txBody>
        </p:sp>
        <p:sp>
          <p:nvSpPr>
            <p:cNvPr id="2422" name="Google Shape;2422;p151"/>
            <p:cNvSpPr/>
            <p:nvPr/>
          </p:nvSpPr>
          <p:spPr>
            <a:xfrm rot="5400000">
              <a:off x="6257404" y="2218499"/>
              <a:ext cx="470624" cy="253641"/>
            </a:xfrm>
            <a:prstGeom prst="triangle">
              <a:avLst>
                <a:gd name="adj" fmla="val 50000"/>
              </a:avLst>
            </a:prstGeom>
            <a:solidFill>
              <a:srgbClr val="FF8585"/>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423" name="Google Shape;2423;p151"/>
            <p:cNvSpPr txBox="1"/>
            <p:nvPr/>
          </p:nvSpPr>
          <p:spPr>
            <a:xfrm>
              <a:off x="3470729" y="1987134"/>
              <a:ext cx="2817900" cy="109880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Key risk indicator (KRI)</a:t>
              </a:r>
              <a:endParaRPr sz="2200" b="0" i="0" u="none" strike="noStrike" cap="none">
                <a:solidFill>
                  <a:schemeClr val="lt1"/>
                </a:solidFill>
                <a:latin typeface="Open Sans"/>
                <a:ea typeface="Open Sans"/>
                <a:cs typeface="Open Sans"/>
                <a:sym typeface="Open Sans"/>
              </a:endParaRPr>
            </a:p>
            <a:p>
              <a:pPr marL="0" marR="0" lvl="0" indent="0" algn="ctr" rtl="0">
                <a:lnSpc>
                  <a:spcPct val="114000"/>
                </a:lnSpc>
                <a:spcBef>
                  <a:spcPts val="0"/>
                </a:spcBef>
                <a:spcAft>
                  <a:spcPts val="0"/>
                </a:spcAft>
                <a:buClr>
                  <a:srgbClr val="000000"/>
                </a:buClr>
                <a:buSzPts val="2200"/>
                <a:buFont typeface="Arial"/>
                <a:buNone/>
              </a:pPr>
              <a:endParaRPr sz="2200" b="1" i="0" u="none" strike="noStrike" cap="none">
                <a:solidFill>
                  <a:schemeClr val="lt1"/>
                </a:solidFill>
                <a:latin typeface="Open Sans"/>
                <a:ea typeface="Open Sans"/>
                <a:cs typeface="Open Sans"/>
                <a:sym typeface="Open Sans"/>
              </a:endParaRPr>
            </a:p>
          </p:txBody>
        </p:sp>
      </p:grpSp>
      <p:sp>
        <p:nvSpPr>
          <p:cNvPr id="2424" name="Google Shape;2424;p151"/>
          <p:cNvSpPr txBox="1"/>
          <p:nvPr/>
        </p:nvSpPr>
        <p:spPr>
          <a:xfrm>
            <a:off x="5190988" y="2801251"/>
            <a:ext cx="9506100" cy="219742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 A key risk indicator (KRI) is a measure used in risk management to indicate the risk level of an activity.</a:t>
            </a:r>
            <a:endParaRPr/>
          </a:p>
          <a:p>
            <a:pPr marL="342900" marR="0" lvl="0" indent="-203200" algn="l" rtl="0">
              <a:lnSpc>
                <a:spcPct val="114000"/>
              </a:lnSpc>
              <a:spcBef>
                <a:spcPts val="0"/>
              </a:spcBef>
              <a:spcAft>
                <a:spcPts val="0"/>
              </a:spcAft>
              <a:buClr>
                <a:srgbClr val="3F3F3F"/>
              </a:buClr>
              <a:buSzPts val="2200"/>
              <a:buFont typeface="Open Sans"/>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By comparing an appropriate set of key risk indicators with defined thresholds, organizations receive early warnings when a risk approaches an unacceptable level.</a:t>
            </a:r>
            <a:endParaRPr sz="2200" b="0" i="0" u="none" strike="noStrike" cap="none">
              <a:solidFill>
                <a:srgbClr val="3F3F3F"/>
              </a:solidFill>
              <a:latin typeface="Open Sans"/>
              <a:ea typeface="Open Sans"/>
              <a:cs typeface="Open Sans"/>
              <a:sym typeface="Open Sans"/>
            </a:endParaRPr>
          </a:p>
        </p:txBody>
      </p:sp>
      <p:sp>
        <p:nvSpPr>
          <p:cNvPr id="2425" name="Google Shape;2425;p151"/>
          <p:cNvSpPr/>
          <p:nvPr/>
        </p:nvSpPr>
        <p:spPr>
          <a:xfrm rot="5400000">
            <a:off x="8556898" y="1758095"/>
            <a:ext cx="2471517" cy="9809047"/>
          </a:xfrm>
          <a:prstGeom prst="round2SameRect">
            <a:avLst>
              <a:gd name="adj1" fmla="val 10749"/>
              <a:gd name="adj2" fmla="val 0"/>
            </a:avLst>
          </a:prstGeom>
          <a:solidFill>
            <a:schemeClr val="lt1"/>
          </a:solidFill>
          <a:ln w="25400" cap="flat" cmpd="sng">
            <a:solidFill>
              <a:srgbClr val="17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Open Sans"/>
              <a:ea typeface="Open Sans"/>
              <a:cs typeface="Open Sans"/>
              <a:sym typeface="Open Sans"/>
            </a:endParaRPr>
          </a:p>
        </p:txBody>
      </p:sp>
      <p:grpSp>
        <p:nvGrpSpPr>
          <p:cNvPr id="2426" name="Google Shape;2426;p151"/>
          <p:cNvGrpSpPr/>
          <p:nvPr/>
        </p:nvGrpSpPr>
        <p:grpSpPr>
          <a:xfrm>
            <a:off x="1893421" y="5426860"/>
            <a:ext cx="3238092" cy="2471514"/>
            <a:chOff x="3393462" y="4028839"/>
            <a:chExt cx="3238092" cy="1938053"/>
          </a:xfrm>
        </p:grpSpPr>
        <p:sp>
          <p:nvSpPr>
            <p:cNvPr id="2427" name="Google Shape;2427;p151"/>
            <p:cNvSpPr/>
            <p:nvPr/>
          </p:nvSpPr>
          <p:spPr>
            <a:xfrm rot="-5400000">
              <a:off x="3915404" y="3506897"/>
              <a:ext cx="1938053" cy="2981937"/>
            </a:xfrm>
            <a:prstGeom prst="round2SameRect">
              <a:avLst>
                <a:gd name="adj1" fmla="val 11549"/>
                <a:gd name="adj2" fmla="val 0"/>
              </a:avLst>
            </a:prstGeom>
            <a:solidFill>
              <a:srgbClr val="17BFAB"/>
            </a:solidFill>
            <a:ln w="25400" cap="flat" cmpd="sng">
              <a:solidFill>
                <a:srgbClr val="17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1" i="0" u="none" strike="noStrike" cap="none">
                <a:solidFill>
                  <a:schemeClr val="lt1"/>
                </a:solidFill>
                <a:latin typeface="Open Sans"/>
                <a:ea typeface="Open Sans"/>
                <a:cs typeface="Open Sans"/>
                <a:sym typeface="Open Sans"/>
              </a:endParaRPr>
            </a:p>
          </p:txBody>
        </p:sp>
        <p:sp>
          <p:nvSpPr>
            <p:cNvPr id="2428" name="Google Shape;2428;p151"/>
            <p:cNvSpPr/>
            <p:nvPr/>
          </p:nvSpPr>
          <p:spPr>
            <a:xfrm rot="5400000">
              <a:off x="6269421" y="4871045"/>
              <a:ext cx="470624" cy="253641"/>
            </a:xfrm>
            <a:prstGeom prst="triangle">
              <a:avLst>
                <a:gd name="adj" fmla="val 50000"/>
              </a:avLst>
            </a:prstGeom>
            <a:solidFill>
              <a:srgbClr val="17BFAB"/>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429" name="Google Shape;2429;p151"/>
            <p:cNvSpPr txBox="1"/>
            <p:nvPr/>
          </p:nvSpPr>
          <p:spPr>
            <a:xfrm>
              <a:off x="3604220" y="4426012"/>
              <a:ext cx="2561700" cy="98028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Key performance indicators (KPIs)</a:t>
              </a:r>
              <a:endParaRPr sz="2200" b="0" i="0" u="none" strike="noStrike" cap="none">
                <a:solidFill>
                  <a:schemeClr val="lt1"/>
                </a:solidFill>
                <a:latin typeface="Open Sans"/>
                <a:ea typeface="Open Sans"/>
                <a:cs typeface="Open Sans"/>
                <a:sym typeface="Open Sans"/>
              </a:endParaRPr>
            </a:p>
          </p:txBody>
        </p:sp>
      </p:grpSp>
      <p:sp>
        <p:nvSpPr>
          <p:cNvPr id="2430" name="Google Shape;2430;p151"/>
          <p:cNvSpPr txBox="1"/>
          <p:nvPr/>
        </p:nvSpPr>
        <p:spPr>
          <a:xfrm>
            <a:off x="5183220" y="5645040"/>
            <a:ext cx="9179400" cy="18114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A key performance indicator (KPI) is used to measure how well a process is performing in terms of its stated goals.</a:t>
            </a:r>
            <a:endParaRPr/>
          </a:p>
          <a:p>
            <a:pPr marL="342900" marR="0" lvl="0" indent="-203200" algn="l" rtl="0">
              <a:lnSpc>
                <a:spcPct val="114000"/>
              </a:lnSpc>
              <a:spcBef>
                <a:spcPts val="0"/>
              </a:spcBef>
              <a:spcAft>
                <a:spcPts val="0"/>
              </a:spcAft>
              <a:buClr>
                <a:srgbClr val="3F3F3F"/>
              </a:buClr>
              <a:buSzPts val="2200"/>
              <a:buFont typeface="Open Sans"/>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KPIs are used to set benchmarks for risk management goals and monitor whether those goals are being met.</a:t>
            </a:r>
            <a:endParaRPr sz="2200" b="0" i="0" u="none" strike="noStrike" cap="none">
              <a:solidFill>
                <a:srgbClr val="3F3F3F"/>
              </a:solidFill>
              <a:latin typeface="Open Sans"/>
              <a:ea typeface="Open Sans"/>
              <a:cs typeface="Open Sans"/>
              <a:sym typeface="Open Sans"/>
            </a:endParaRPr>
          </a:p>
        </p:txBody>
      </p:sp>
      <p:sp>
        <p:nvSpPr>
          <p:cNvPr id="2431" name="Google Shape;2431;p151"/>
          <p:cNvSpPr/>
          <p:nvPr/>
        </p:nvSpPr>
        <p:spPr>
          <a:xfrm>
            <a:off x="6057900" y="898462"/>
            <a:ext cx="41474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32" name="Google Shape;2432;p151"/>
          <p:cNvSpPr txBox="1"/>
          <p:nvPr/>
        </p:nvSpPr>
        <p:spPr>
          <a:xfrm>
            <a:off x="2286000" y="1392382"/>
            <a:ext cx="1239520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KRIs and KPIs can be used to measure, monitor, and report risk. The two are explained in detail below.</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35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115000"/>
              </a:lnSpc>
              <a:spcBef>
                <a:spcPts val="0"/>
              </a:spcBef>
              <a:spcAft>
                <a:spcPts val="0"/>
              </a:spcAft>
              <a:buClr>
                <a:schemeClr val="dk1"/>
              </a:buClr>
              <a:buSzPts val="1100"/>
              <a:buFont typeface="Arial"/>
              <a:buNone/>
            </a:pPr>
            <a:r>
              <a:rPr lang="en-US" sz="2800" b="1" i="0" u="none" strike="noStrike" cap="none">
                <a:solidFill>
                  <a:srgbClr val="3F3F3F"/>
                </a:solidFill>
                <a:latin typeface="Open Sans"/>
                <a:ea typeface="Open Sans"/>
                <a:cs typeface="Open Sans"/>
                <a:sym typeface="Open Sans"/>
              </a:rPr>
              <a:t>KPI and KRI</a:t>
            </a:r>
            <a:endParaRPr/>
          </a:p>
        </p:txBody>
      </p:sp>
      <p:pic>
        <p:nvPicPr>
          <p:cNvPr id="2438" name="Google Shape;2438;p353"/>
          <p:cNvPicPr preferRelativeResize="0"/>
          <p:nvPr/>
        </p:nvPicPr>
        <p:blipFill rotWithShape="1">
          <a:blip r:embed="rId3">
            <a:alphaModFix/>
          </a:blip>
          <a:srcRect/>
          <a:stretch/>
        </p:blipFill>
        <p:spPr>
          <a:xfrm>
            <a:off x="10097050" y="2309925"/>
            <a:ext cx="4990500" cy="4290400"/>
          </a:xfrm>
          <a:prstGeom prst="rect">
            <a:avLst/>
          </a:prstGeom>
          <a:noFill/>
          <a:ln>
            <a:noFill/>
          </a:ln>
        </p:spPr>
      </p:pic>
      <p:pic>
        <p:nvPicPr>
          <p:cNvPr id="2439" name="Google Shape;2439;p353"/>
          <p:cNvPicPr preferRelativeResize="0"/>
          <p:nvPr/>
        </p:nvPicPr>
        <p:blipFill rotWithShape="1">
          <a:blip r:embed="rId4">
            <a:alphaModFix/>
          </a:blip>
          <a:srcRect/>
          <a:stretch/>
        </p:blipFill>
        <p:spPr>
          <a:xfrm>
            <a:off x="1077525" y="2309925"/>
            <a:ext cx="4990500" cy="4290400"/>
          </a:xfrm>
          <a:prstGeom prst="rect">
            <a:avLst/>
          </a:prstGeom>
          <a:noFill/>
          <a:ln>
            <a:noFill/>
          </a:ln>
        </p:spPr>
      </p:pic>
      <p:pic>
        <p:nvPicPr>
          <p:cNvPr id="2440" name="Google Shape;2440;p353"/>
          <p:cNvPicPr preferRelativeResize="0"/>
          <p:nvPr/>
        </p:nvPicPr>
        <p:blipFill rotWithShape="1">
          <a:blip r:embed="rId5">
            <a:alphaModFix/>
          </a:blip>
          <a:srcRect t="-8059" b="-8256"/>
          <a:stretch/>
        </p:blipFill>
        <p:spPr>
          <a:xfrm>
            <a:off x="5632700" y="3503200"/>
            <a:ext cx="4990500" cy="4990500"/>
          </a:xfrm>
          <a:prstGeom prst="ellipse">
            <a:avLst/>
          </a:prstGeom>
          <a:noFill/>
          <a:ln>
            <a:noFill/>
          </a:ln>
        </p:spPr>
      </p:pic>
      <p:sp>
        <p:nvSpPr>
          <p:cNvPr id="2441" name="Google Shape;2441;p353"/>
          <p:cNvSpPr txBox="1"/>
          <p:nvPr/>
        </p:nvSpPr>
        <p:spPr>
          <a:xfrm>
            <a:off x="3953800" y="1343925"/>
            <a:ext cx="8348400" cy="96331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KPIs and KRIs are often used in conjunction with one another to measure performance and mitigate risk. </a:t>
            </a:r>
            <a:endParaRPr/>
          </a:p>
        </p:txBody>
      </p:sp>
      <p:sp>
        <p:nvSpPr>
          <p:cNvPr id="2442" name="Google Shape;2442;p353"/>
          <p:cNvSpPr txBox="1"/>
          <p:nvPr/>
        </p:nvSpPr>
        <p:spPr>
          <a:xfrm>
            <a:off x="1739925" y="3998825"/>
            <a:ext cx="3665700" cy="96331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KPIs and KRIs must be SMART metrics.</a:t>
            </a:r>
            <a:endParaRPr/>
          </a:p>
        </p:txBody>
      </p:sp>
      <p:sp>
        <p:nvSpPr>
          <p:cNvPr id="2443" name="Google Shape;2443;p353"/>
          <p:cNvSpPr txBox="1"/>
          <p:nvPr/>
        </p:nvSpPr>
        <p:spPr>
          <a:xfrm>
            <a:off x="6354050" y="4763200"/>
            <a:ext cx="3547800" cy="21313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KPIs identify underperforming aspects, while KRIs provide early warnings of increased risk.</a:t>
            </a:r>
            <a:endParaRPr/>
          </a:p>
        </p:txBody>
      </p:sp>
      <p:sp>
        <p:nvSpPr>
          <p:cNvPr id="2444" name="Google Shape;2444;p353"/>
          <p:cNvSpPr txBox="1"/>
          <p:nvPr/>
        </p:nvSpPr>
        <p:spPr>
          <a:xfrm>
            <a:off x="10759450" y="3609487"/>
            <a:ext cx="3665700" cy="174198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Users must understand the context to build the best measures for KPIs and KRIs.</a:t>
            </a:r>
            <a:endParaRPr/>
          </a:p>
        </p:txBody>
      </p:sp>
      <p:sp>
        <p:nvSpPr>
          <p:cNvPr id="2445" name="Google Shape;2445;p353"/>
          <p:cNvSpPr/>
          <p:nvPr/>
        </p:nvSpPr>
        <p:spPr>
          <a:xfrm>
            <a:off x="6870700" y="869692"/>
            <a:ext cx="25301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152"/>
          <p:cNvSpPr txBox="1">
            <a:spLocks noGrp="1"/>
          </p:cNvSpPr>
          <p:nvPr>
            <p:ph type="body" idx="4294967295"/>
          </p:nvPr>
        </p:nvSpPr>
        <p:spPr>
          <a:xfrm>
            <a:off x="0" y="320675"/>
            <a:ext cx="16256000" cy="669925"/>
          </a:xfrm>
          <a:prstGeom prst="rect">
            <a:avLst/>
          </a:prstGeom>
          <a:noFill/>
          <a:ln>
            <a:noFill/>
          </a:ln>
        </p:spPr>
        <p:txBody>
          <a:bodyPr spcFirstLastPara="1" wrap="square" lIns="91425" tIns="45700" rIns="91425" bIns="45700" anchor="ctr" anchorCtr="0">
            <a:normAutofit/>
          </a:bodyPr>
          <a:lstStyle/>
          <a:p>
            <a:pPr marL="228610" lvl="0" indent="-228610" algn="ctr" rtl="0">
              <a:lnSpc>
                <a:spcPct val="90000"/>
              </a:lnSpc>
              <a:spcBef>
                <a:spcPts val="0"/>
              </a:spcBef>
              <a:spcAft>
                <a:spcPts val="0"/>
              </a:spcAft>
              <a:buSzPts val="2800"/>
              <a:buNone/>
            </a:pPr>
            <a:r>
              <a:rPr lang="en-US" sz="2800" b="1" i="0" u="none" strike="noStrike" cap="none">
                <a:solidFill>
                  <a:srgbClr val="3F3F3F"/>
                </a:solidFill>
                <a:latin typeface="Open Sans"/>
                <a:ea typeface="Open Sans"/>
                <a:cs typeface="Open Sans"/>
                <a:sym typeface="Open Sans"/>
              </a:rPr>
              <a:t>Risk Reporting</a:t>
            </a:r>
            <a:endParaRPr>
              <a:solidFill>
                <a:srgbClr val="3F3F3F"/>
              </a:solidFill>
            </a:endParaRPr>
          </a:p>
        </p:txBody>
      </p:sp>
      <p:grpSp>
        <p:nvGrpSpPr>
          <p:cNvPr id="2451" name="Google Shape;2451;p152"/>
          <p:cNvGrpSpPr/>
          <p:nvPr/>
        </p:nvGrpSpPr>
        <p:grpSpPr>
          <a:xfrm>
            <a:off x="3552554" y="1864255"/>
            <a:ext cx="9082699" cy="5988021"/>
            <a:chOff x="3552554" y="1864255"/>
            <a:chExt cx="9082699" cy="5988021"/>
          </a:xfrm>
        </p:grpSpPr>
        <p:sp>
          <p:nvSpPr>
            <p:cNvPr id="2452" name="Google Shape;2452;p152"/>
            <p:cNvSpPr/>
            <p:nvPr/>
          </p:nvSpPr>
          <p:spPr>
            <a:xfrm rot="10800000" flipH="1">
              <a:off x="4280409" y="4128412"/>
              <a:ext cx="8354843" cy="1463784"/>
            </a:xfrm>
            <a:custGeom>
              <a:avLst/>
              <a:gdLst/>
              <a:ahLst/>
              <a:cxnLst/>
              <a:rect l="l" t="t" r="r" b="b"/>
              <a:pathLst>
                <a:path w="8557546" h="1463783" extrusionOk="0">
                  <a:moveTo>
                    <a:pt x="8557546" y="1463782"/>
                  </a:moveTo>
                  <a:lnTo>
                    <a:pt x="731891" y="1463782"/>
                  </a:lnTo>
                  <a:lnTo>
                    <a:pt x="0" y="731891"/>
                  </a:lnTo>
                  <a:lnTo>
                    <a:pt x="731891" y="1"/>
                  </a:lnTo>
                  <a:lnTo>
                    <a:pt x="8557546" y="1"/>
                  </a:lnTo>
                  <a:lnTo>
                    <a:pt x="8557546" y="1463782"/>
                  </a:lnTo>
                  <a:close/>
                </a:path>
              </a:pathLst>
            </a:custGeom>
            <a:solidFill>
              <a:schemeClr val="lt1"/>
            </a:solidFill>
            <a:ln w="12700" cap="flat" cmpd="sng">
              <a:solidFill>
                <a:srgbClr val="595959"/>
              </a:solidFill>
              <a:prstDash val="solid"/>
              <a:miter lim="800000"/>
              <a:headEnd type="none" w="sm" len="sm"/>
              <a:tailEnd type="none" w="sm" len="sm"/>
            </a:ln>
          </p:spPr>
          <p:txBody>
            <a:bodyPr spcFirstLastPara="1" wrap="square" lIns="1011425" tIns="76200" rIns="142225" bIns="76200" anchor="ctr" anchorCtr="0">
              <a:noAutofit/>
            </a:bodyPr>
            <a:lstStyle/>
            <a:p>
              <a:pPr marL="0" marR="0" lvl="0" indent="0" algn="l" rtl="0">
                <a:lnSpc>
                  <a:spcPct val="9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53" name="Google Shape;2453;p152"/>
            <p:cNvSpPr/>
            <p:nvPr/>
          </p:nvSpPr>
          <p:spPr>
            <a:xfrm>
              <a:off x="4270141" y="1864255"/>
              <a:ext cx="8365112" cy="1463785"/>
            </a:xfrm>
            <a:custGeom>
              <a:avLst/>
              <a:gdLst/>
              <a:ahLst/>
              <a:cxnLst/>
              <a:rect l="l" t="t" r="r" b="b"/>
              <a:pathLst>
                <a:path w="8557546" h="1463783" extrusionOk="0">
                  <a:moveTo>
                    <a:pt x="8557546" y="1463782"/>
                  </a:moveTo>
                  <a:lnTo>
                    <a:pt x="731891" y="1463782"/>
                  </a:lnTo>
                  <a:lnTo>
                    <a:pt x="0" y="731891"/>
                  </a:lnTo>
                  <a:lnTo>
                    <a:pt x="731891" y="1"/>
                  </a:lnTo>
                  <a:lnTo>
                    <a:pt x="8557546" y="1"/>
                  </a:lnTo>
                  <a:lnTo>
                    <a:pt x="8557546" y="1463782"/>
                  </a:lnTo>
                  <a:close/>
                </a:path>
              </a:pathLst>
            </a:custGeom>
            <a:solidFill>
              <a:schemeClr val="lt1"/>
            </a:solidFill>
            <a:ln w="12700" cap="flat" cmpd="sng">
              <a:solidFill>
                <a:srgbClr val="595959"/>
              </a:solidFill>
              <a:prstDash val="solid"/>
              <a:miter lim="800000"/>
              <a:headEnd type="none" w="sm" len="sm"/>
              <a:tailEnd type="none" w="sm" len="sm"/>
            </a:ln>
          </p:spPr>
          <p:txBody>
            <a:bodyPr spcFirstLastPara="1" wrap="square" lIns="1011425" tIns="76200" rIns="142225" bIns="76200" anchor="ctr" anchorCtr="0">
              <a:noAutofit/>
            </a:bodyPr>
            <a:lstStyle/>
            <a:p>
              <a:pPr marL="0" marR="0" lvl="1" indent="0" algn="l" rtl="0">
                <a:lnSpc>
                  <a:spcPct val="90000"/>
                </a:lnSpc>
                <a:spcBef>
                  <a:spcPts val="0"/>
                </a:spcBef>
                <a:spcAft>
                  <a:spcPts val="0"/>
                </a:spcAft>
                <a:buClr>
                  <a:srgbClr val="000000"/>
                </a:buClr>
                <a:buSzPts val="2200"/>
                <a:buFont typeface="Arial"/>
                <a:buNone/>
              </a:pPr>
              <a:endParaRPr sz="2200" b="0" i="0" u="none" strike="noStrike" cap="none">
                <a:solidFill>
                  <a:srgbClr val="3F3F3F"/>
                </a:solidFill>
                <a:latin typeface="Century Gothic"/>
                <a:ea typeface="Century Gothic"/>
                <a:cs typeface="Century Gothic"/>
                <a:sym typeface="Century Gothic"/>
              </a:endParaRPr>
            </a:p>
          </p:txBody>
        </p:sp>
        <p:sp>
          <p:nvSpPr>
            <p:cNvPr id="2454" name="Google Shape;2454;p152"/>
            <p:cNvSpPr/>
            <p:nvPr/>
          </p:nvSpPr>
          <p:spPr>
            <a:xfrm>
              <a:off x="4287138" y="6385425"/>
              <a:ext cx="8348114" cy="1466851"/>
            </a:xfrm>
            <a:custGeom>
              <a:avLst/>
              <a:gdLst/>
              <a:ahLst/>
              <a:cxnLst/>
              <a:rect l="l" t="t" r="r" b="b"/>
              <a:pathLst>
                <a:path w="8534711" h="1466849" extrusionOk="0">
                  <a:moveTo>
                    <a:pt x="8534711" y="1466848"/>
                  </a:moveTo>
                  <a:lnTo>
                    <a:pt x="733424" y="1466848"/>
                  </a:lnTo>
                  <a:lnTo>
                    <a:pt x="0" y="733424"/>
                  </a:lnTo>
                  <a:lnTo>
                    <a:pt x="733424" y="1"/>
                  </a:lnTo>
                  <a:lnTo>
                    <a:pt x="8534711" y="1"/>
                  </a:lnTo>
                  <a:lnTo>
                    <a:pt x="8534711" y="1466848"/>
                  </a:lnTo>
                  <a:close/>
                </a:path>
              </a:pathLst>
            </a:custGeom>
            <a:solidFill>
              <a:schemeClr val="lt1"/>
            </a:solidFill>
            <a:ln w="12700" cap="flat" cmpd="sng">
              <a:solidFill>
                <a:srgbClr val="595959"/>
              </a:solidFill>
              <a:prstDash val="solid"/>
              <a:miter lim="800000"/>
              <a:headEnd type="none" w="sm" len="sm"/>
              <a:tailEnd type="none" w="sm" len="sm"/>
            </a:ln>
          </p:spPr>
          <p:txBody>
            <a:bodyPr spcFirstLastPara="1" wrap="square" lIns="1013550" tIns="76200" rIns="142225" bIns="76200" anchor="ctr" anchorCtr="0">
              <a:noAutofit/>
            </a:bodyPr>
            <a:lstStyle/>
            <a:p>
              <a:pPr marL="0" marR="0" lvl="0" indent="0" algn="l" rtl="0">
                <a:lnSpc>
                  <a:spcPct val="9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2455" name="Google Shape;2455;p152"/>
            <p:cNvGrpSpPr/>
            <p:nvPr/>
          </p:nvGrpSpPr>
          <p:grpSpPr>
            <a:xfrm>
              <a:off x="3620747" y="1879244"/>
              <a:ext cx="1463783" cy="1463783"/>
              <a:chOff x="3175140" y="2058729"/>
              <a:chExt cx="1463783" cy="1463783"/>
            </a:xfrm>
          </p:grpSpPr>
          <p:sp>
            <p:nvSpPr>
              <p:cNvPr id="2456" name="Google Shape;2456;p152"/>
              <p:cNvSpPr/>
              <p:nvPr/>
            </p:nvSpPr>
            <p:spPr>
              <a:xfrm>
                <a:off x="3175140" y="2058729"/>
                <a:ext cx="1463783" cy="1463783"/>
              </a:xfrm>
              <a:prstGeom prst="ellipse">
                <a:avLst/>
              </a:prstGeom>
              <a:solidFill>
                <a:srgbClr val="1C99D2"/>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57" name="Google Shape;2457;p152"/>
              <p:cNvPicPr preferRelativeResize="0"/>
              <p:nvPr/>
            </p:nvPicPr>
            <p:blipFill rotWithShape="1">
              <a:blip r:embed="rId3">
                <a:alphaModFix/>
              </a:blip>
              <a:srcRect/>
              <a:stretch/>
            </p:blipFill>
            <p:spPr>
              <a:xfrm>
                <a:off x="3460947" y="2325546"/>
                <a:ext cx="895338" cy="932927"/>
              </a:xfrm>
              <a:prstGeom prst="rect">
                <a:avLst/>
              </a:prstGeom>
              <a:noFill/>
              <a:ln>
                <a:noFill/>
              </a:ln>
            </p:spPr>
          </p:pic>
        </p:grpSp>
        <p:grpSp>
          <p:nvGrpSpPr>
            <p:cNvPr id="2458" name="Google Shape;2458;p152"/>
            <p:cNvGrpSpPr/>
            <p:nvPr/>
          </p:nvGrpSpPr>
          <p:grpSpPr>
            <a:xfrm>
              <a:off x="3612496" y="4105795"/>
              <a:ext cx="1463783" cy="1463783"/>
              <a:chOff x="3007269" y="3949211"/>
              <a:chExt cx="1463783" cy="1463783"/>
            </a:xfrm>
          </p:grpSpPr>
          <p:sp>
            <p:nvSpPr>
              <p:cNvPr id="2459" name="Google Shape;2459;p152"/>
              <p:cNvSpPr/>
              <p:nvPr/>
            </p:nvSpPr>
            <p:spPr>
              <a:xfrm>
                <a:off x="3007269" y="3949211"/>
                <a:ext cx="1463783" cy="1463783"/>
              </a:xfrm>
              <a:prstGeom prst="ellipse">
                <a:avLst/>
              </a:prstGeom>
              <a:solidFill>
                <a:srgbClr val="73BF4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60" name="Google Shape;2460;p152"/>
              <p:cNvGrpSpPr/>
              <p:nvPr/>
            </p:nvGrpSpPr>
            <p:grpSpPr>
              <a:xfrm>
                <a:off x="3182915" y="4166780"/>
                <a:ext cx="1132379" cy="888171"/>
                <a:chOff x="2192338" y="725488"/>
                <a:chExt cx="1155700" cy="906462"/>
              </a:xfrm>
            </p:grpSpPr>
            <p:sp>
              <p:nvSpPr>
                <p:cNvPr id="2461" name="Google Shape;2461;p152"/>
                <p:cNvSpPr/>
                <p:nvPr/>
              </p:nvSpPr>
              <p:spPr>
                <a:xfrm>
                  <a:off x="2192338" y="1552575"/>
                  <a:ext cx="1155700" cy="79375"/>
                </a:xfrm>
                <a:custGeom>
                  <a:avLst/>
                  <a:gdLst/>
                  <a:ahLst/>
                  <a:cxnLst/>
                  <a:rect l="l" t="t" r="r" b="b"/>
                  <a:pathLst>
                    <a:path w="728" h="50" extrusionOk="0">
                      <a:moveTo>
                        <a:pt x="0" y="0"/>
                      </a:moveTo>
                      <a:lnTo>
                        <a:pt x="728" y="0"/>
                      </a:lnTo>
                      <a:lnTo>
                        <a:pt x="728" y="50"/>
                      </a:lnTo>
                      <a:lnTo>
                        <a:pt x="0" y="50"/>
                      </a:lnTo>
                      <a:lnTo>
                        <a:pt x="0" y="0"/>
                      </a:lnTo>
                      <a:lnTo>
                        <a:pt x="0" y="0"/>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2462" name="Google Shape;2462;p152"/>
                <p:cNvSpPr/>
                <p:nvPr/>
              </p:nvSpPr>
              <p:spPr>
                <a:xfrm>
                  <a:off x="2282826" y="1131888"/>
                  <a:ext cx="950913" cy="398462"/>
                </a:xfrm>
                <a:custGeom>
                  <a:avLst/>
                  <a:gdLst/>
                  <a:ahLst/>
                  <a:cxnLst/>
                  <a:rect l="l" t="t" r="r" b="b"/>
                  <a:pathLst>
                    <a:path w="365" h="153" extrusionOk="0">
                      <a:moveTo>
                        <a:pt x="50" y="153"/>
                      </a:moveTo>
                      <a:cubicBezTo>
                        <a:pt x="50" y="152"/>
                        <a:pt x="50" y="150"/>
                        <a:pt x="50" y="148"/>
                      </a:cubicBezTo>
                      <a:cubicBezTo>
                        <a:pt x="50" y="140"/>
                        <a:pt x="41" y="134"/>
                        <a:pt x="31" y="134"/>
                      </a:cubicBezTo>
                      <a:cubicBezTo>
                        <a:pt x="20" y="134"/>
                        <a:pt x="11" y="140"/>
                        <a:pt x="11" y="148"/>
                      </a:cubicBezTo>
                      <a:cubicBezTo>
                        <a:pt x="11" y="150"/>
                        <a:pt x="11" y="152"/>
                        <a:pt x="11" y="153"/>
                      </a:cubicBezTo>
                      <a:cubicBezTo>
                        <a:pt x="6" y="153"/>
                        <a:pt x="6" y="153"/>
                        <a:pt x="6" y="153"/>
                      </a:cubicBezTo>
                      <a:cubicBezTo>
                        <a:pt x="2" y="148"/>
                        <a:pt x="0" y="142"/>
                        <a:pt x="0" y="136"/>
                      </a:cubicBezTo>
                      <a:cubicBezTo>
                        <a:pt x="0" y="123"/>
                        <a:pt x="11" y="111"/>
                        <a:pt x="26" y="107"/>
                      </a:cubicBezTo>
                      <a:cubicBezTo>
                        <a:pt x="44" y="102"/>
                        <a:pt x="57" y="85"/>
                        <a:pt x="65" y="69"/>
                      </a:cubicBezTo>
                      <a:cubicBezTo>
                        <a:pt x="71" y="57"/>
                        <a:pt x="73" y="48"/>
                        <a:pt x="81" y="37"/>
                      </a:cubicBezTo>
                      <a:cubicBezTo>
                        <a:pt x="95" y="17"/>
                        <a:pt x="116" y="0"/>
                        <a:pt x="141" y="0"/>
                      </a:cubicBezTo>
                      <a:cubicBezTo>
                        <a:pt x="151" y="0"/>
                        <a:pt x="151" y="0"/>
                        <a:pt x="151" y="0"/>
                      </a:cubicBezTo>
                      <a:cubicBezTo>
                        <a:pt x="164" y="12"/>
                        <a:pt x="181" y="42"/>
                        <a:pt x="197" y="42"/>
                      </a:cubicBezTo>
                      <a:cubicBezTo>
                        <a:pt x="213" y="42"/>
                        <a:pt x="229" y="13"/>
                        <a:pt x="242" y="0"/>
                      </a:cubicBezTo>
                      <a:cubicBezTo>
                        <a:pt x="253" y="0"/>
                        <a:pt x="253" y="0"/>
                        <a:pt x="253" y="0"/>
                      </a:cubicBezTo>
                      <a:cubicBezTo>
                        <a:pt x="281" y="0"/>
                        <a:pt x="304" y="21"/>
                        <a:pt x="317" y="44"/>
                      </a:cubicBezTo>
                      <a:cubicBezTo>
                        <a:pt x="318" y="45"/>
                        <a:pt x="318" y="46"/>
                        <a:pt x="318" y="46"/>
                      </a:cubicBezTo>
                      <a:cubicBezTo>
                        <a:pt x="326" y="59"/>
                        <a:pt x="347" y="98"/>
                        <a:pt x="356" y="120"/>
                      </a:cubicBezTo>
                      <a:cubicBezTo>
                        <a:pt x="365" y="141"/>
                        <a:pt x="362" y="153"/>
                        <a:pt x="338" y="153"/>
                      </a:cubicBezTo>
                      <a:cubicBezTo>
                        <a:pt x="298" y="153"/>
                        <a:pt x="298" y="153"/>
                        <a:pt x="298" y="153"/>
                      </a:cubicBezTo>
                      <a:cubicBezTo>
                        <a:pt x="284" y="153"/>
                        <a:pt x="284" y="153"/>
                        <a:pt x="284" y="153"/>
                      </a:cubicBezTo>
                      <a:cubicBezTo>
                        <a:pt x="285" y="151"/>
                        <a:pt x="287" y="147"/>
                        <a:pt x="287" y="144"/>
                      </a:cubicBezTo>
                      <a:cubicBezTo>
                        <a:pt x="292" y="62"/>
                        <a:pt x="292" y="62"/>
                        <a:pt x="292" y="62"/>
                      </a:cubicBezTo>
                      <a:cubicBezTo>
                        <a:pt x="293" y="51"/>
                        <a:pt x="283" y="42"/>
                        <a:pt x="273" y="42"/>
                      </a:cubicBezTo>
                      <a:cubicBezTo>
                        <a:pt x="121" y="42"/>
                        <a:pt x="121" y="42"/>
                        <a:pt x="121" y="42"/>
                      </a:cubicBezTo>
                      <a:cubicBezTo>
                        <a:pt x="111" y="42"/>
                        <a:pt x="101" y="51"/>
                        <a:pt x="102" y="62"/>
                      </a:cubicBezTo>
                      <a:cubicBezTo>
                        <a:pt x="107" y="144"/>
                        <a:pt x="107" y="144"/>
                        <a:pt x="107" y="144"/>
                      </a:cubicBezTo>
                      <a:cubicBezTo>
                        <a:pt x="107" y="147"/>
                        <a:pt x="108" y="151"/>
                        <a:pt x="110" y="153"/>
                      </a:cubicBezTo>
                      <a:cubicBezTo>
                        <a:pt x="90" y="153"/>
                        <a:pt x="70" y="153"/>
                        <a:pt x="50" y="153"/>
                      </a:cubicBez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2463" name="Google Shape;2463;p152"/>
                <p:cNvSpPr/>
                <p:nvPr/>
              </p:nvSpPr>
              <p:spPr>
                <a:xfrm>
                  <a:off x="2566988" y="1262063"/>
                  <a:ext cx="457200" cy="273050"/>
                </a:xfrm>
                <a:custGeom>
                  <a:avLst/>
                  <a:gdLst/>
                  <a:ahLst/>
                  <a:cxnLst/>
                  <a:rect l="l" t="t" r="r" b="b"/>
                  <a:pathLst>
                    <a:path w="176" h="105" extrusionOk="0">
                      <a:moveTo>
                        <a:pt x="158" y="105"/>
                      </a:moveTo>
                      <a:cubicBezTo>
                        <a:pt x="18" y="105"/>
                        <a:pt x="18" y="105"/>
                        <a:pt x="18" y="105"/>
                      </a:cubicBezTo>
                      <a:cubicBezTo>
                        <a:pt x="11" y="105"/>
                        <a:pt x="6" y="100"/>
                        <a:pt x="5" y="93"/>
                      </a:cubicBezTo>
                      <a:cubicBezTo>
                        <a:pt x="0" y="11"/>
                        <a:pt x="0" y="11"/>
                        <a:pt x="0" y="11"/>
                      </a:cubicBezTo>
                      <a:cubicBezTo>
                        <a:pt x="0" y="8"/>
                        <a:pt x="1" y="6"/>
                        <a:pt x="3" y="4"/>
                      </a:cubicBezTo>
                      <a:cubicBezTo>
                        <a:pt x="5" y="1"/>
                        <a:pt x="9" y="0"/>
                        <a:pt x="12" y="0"/>
                      </a:cubicBezTo>
                      <a:cubicBezTo>
                        <a:pt x="164" y="0"/>
                        <a:pt x="164" y="0"/>
                        <a:pt x="164" y="0"/>
                      </a:cubicBezTo>
                      <a:cubicBezTo>
                        <a:pt x="167" y="0"/>
                        <a:pt x="171" y="1"/>
                        <a:pt x="173" y="4"/>
                      </a:cubicBezTo>
                      <a:cubicBezTo>
                        <a:pt x="175" y="6"/>
                        <a:pt x="176" y="9"/>
                        <a:pt x="176" y="11"/>
                      </a:cubicBezTo>
                      <a:cubicBezTo>
                        <a:pt x="170" y="93"/>
                        <a:pt x="170" y="93"/>
                        <a:pt x="170" y="93"/>
                      </a:cubicBezTo>
                      <a:cubicBezTo>
                        <a:pt x="170" y="100"/>
                        <a:pt x="165" y="105"/>
                        <a:pt x="158" y="105"/>
                      </a:cubicBezTo>
                      <a:close/>
                      <a:moveTo>
                        <a:pt x="12" y="3"/>
                      </a:moveTo>
                      <a:cubicBezTo>
                        <a:pt x="10" y="3"/>
                        <a:pt x="7" y="4"/>
                        <a:pt x="5" y="6"/>
                      </a:cubicBezTo>
                      <a:cubicBezTo>
                        <a:pt x="4" y="7"/>
                        <a:pt x="3" y="9"/>
                        <a:pt x="3" y="11"/>
                      </a:cubicBezTo>
                      <a:cubicBezTo>
                        <a:pt x="8" y="93"/>
                        <a:pt x="8" y="93"/>
                        <a:pt x="8" y="93"/>
                      </a:cubicBezTo>
                      <a:cubicBezTo>
                        <a:pt x="9" y="98"/>
                        <a:pt x="13" y="102"/>
                        <a:pt x="18" y="102"/>
                      </a:cubicBezTo>
                      <a:cubicBezTo>
                        <a:pt x="158" y="102"/>
                        <a:pt x="158" y="102"/>
                        <a:pt x="158" y="102"/>
                      </a:cubicBezTo>
                      <a:cubicBezTo>
                        <a:pt x="163" y="102"/>
                        <a:pt x="167" y="98"/>
                        <a:pt x="167" y="93"/>
                      </a:cubicBezTo>
                      <a:cubicBezTo>
                        <a:pt x="173" y="11"/>
                        <a:pt x="173" y="11"/>
                        <a:pt x="173" y="11"/>
                      </a:cubicBezTo>
                      <a:cubicBezTo>
                        <a:pt x="173" y="9"/>
                        <a:pt x="172" y="7"/>
                        <a:pt x="171" y="6"/>
                      </a:cubicBezTo>
                      <a:cubicBezTo>
                        <a:pt x="169" y="4"/>
                        <a:pt x="166" y="3"/>
                        <a:pt x="164" y="3"/>
                      </a:cubicBezTo>
                      <a:lnTo>
                        <a:pt x="12" y="3"/>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2464" name="Google Shape;2464;p152"/>
                <p:cNvSpPr/>
                <p:nvPr/>
              </p:nvSpPr>
              <p:spPr>
                <a:xfrm>
                  <a:off x="2743201" y="1111250"/>
                  <a:ext cx="101600" cy="130175"/>
                </a:xfrm>
                <a:custGeom>
                  <a:avLst/>
                  <a:gdLst/>
                  <a:ahLst/>
                  <a:cxnLst/>
                  <a:rect l="l" t="t" r="r" b="b"/>
                  <a:pathLst>
                    <a:path w="39" h="50" extrusionOk="0">
                      <a:moveTo>
                        <a:pt x="0" y="49"/>
                      </a:moveTo>
                      <a:cubicBezTo>
                        <a:pt x="0" y="49"/>
                        <a:pt x="7" y="50"/>
                        <a:pt x="20" y="50"/>
                      </a:cubicBezTo>
                      <a:cubicBezTo>
                        <a:pt x="33" y="50"/>
                        <a:pt x="39" y="50"/>
                        <a:pt x="39" y="50"/>
                      </a:cubicBezTo>
                      <a:cubicBezTo>
                        <a:pt x="29" y="16"/>
                        <a:pt x="29" y="16"/>
                        <a:pt x="29" y="16"/>
                      </a:cubicBezTo>
                      <a:cubicBezTo>
                        <a:pt x="30" y="15"/>
                        <a:pt x="31" y="14"/>
                        <a:pt x="31" y="12"/>
                      </a:cubicBezTo>
                      <a:cubicBezTo>
                        <a:pt x="31" y="5"/>
                        <a:pt x="31" y="5"/>
                        <a:pt x="31" y="5"/>
                      </a:cubicBezTo>
                      <a:cubicBezTo>
                        <a:pt x="31" y="2"/>
                        <a:pt x="28" y="0"/>
                        <a:pt x="26" y="0"/>
                      </a:cubicBezTo>
                      <a:cubicBezTo>
                        <a:pt x="13" y="0"/>
                        <a:pt x="13" y="0"/>
                        <a:pt x="13" y="0"/>
                      </a:cubicBezTo>
                      <a:cubicBezTo>
                        <a:pt x="11" y="0"/>
                        <a:pt x="9" y="2"/>
                        <a:pt x="9" y="5"/>
                      </a:cubicBezTo>
                      <a:cubicBezTo>
                        <a:pt x="9" y="12"/>
                        <a:pt x="9" y="12"/>
                        <a:pt x="9" y="12"/>
                      </a:cubicBezTo>
                      <a:cubicBezTo>
                        <a:pt x="9" y="14"/>
                        <a:pt x="10" y="15"/>
                        <a:pt x="11" y="16"/>
                      </a:cubicBezTo>
                      <a:lnTo>
                        <a:pt x="0" y="49"/>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2465" name="Google Shape;2465;p152"/>
                <p:cNvSpPr/>
                <p:nvPr/>
              </p:nvSpPr>
              <p:spPr>
                <a:xfrm>
                  <a:off x="2619376" y="725488"/>
                  <a:ext cx="350838" cy="361950"/>
                </a:xfrm>
                <a:custGeom>
                  <a:avLst/>
                  <a:gdLst/>
                  <a:ahLst/>
                  <a:cxnLst/>
                  <a:rect l="l" t="t" r="r" b="b"/>
                  <a:pathLst>
                    <a:path w="135" h="139" extrusionOk="0">
                      <a:moveTo>
                        <a:pt x="68" y="0"/>
                      </a:moveTo>
                      <a:cubicBezTo>
                        <a:pt x="31" y="0"/>
                        <a:pt x="0" y="31"/>
                        <a:pt x="0" y="69"/>
                      </a:cubicBezTo>
                      <a:cubicBezTo>
                        <a:pt x="0" y="108"/>
                        <a:pt x="31" y="139"/>
                        <a:pt x="68" y="139"/>
                      </a:cubicBezTo>
                      <a:cubicBezTo>
                        <a:pt x="105" y="139"/>
                        <a:pt x="135" y="108"/>
                        <a:pt x="135" y="69"/>
                      </a:cubicBezTo>
                      <a:cubicBezTo>
                        <a:pt x="135" y="31"/>
                        <a:pt x="105" y="0"/>
                        <a:pt x="68" y="0"/>
                      </a:cubicBezTo>
                      <a:close/>
                      <a:moveTo>
                        <a:pt x="68" y="127"/>
                      </a:moveTo>
                      <a:cubicBezTo>
                        <a:pt x="38" y="127"/>
                        <a:pt x="14" y="103"/>
                        <a:pt x="12" y="72"/>
                      </a:cubicBezTo>
                      <a:cubicBezTo>
                        <a:pt x="25" y="61"/>
                        <a:pt x="34" y="46"/>
                        <a:pt x="37" y="28"/>
                      </a:cubicBezTo>
                      <a:cubicBezTo>
                        <a:pt x="52" y="46"/>
                        <a:pt x="76" y="58"/>
                        <a:pt x="103" y="58"/>
                      </a:cubicBezTo>
                      <a:cubicBezTo>
                        <a:pt x="110" y="58"/>
                        <a:pt x="116" y="57"/>
                        <a:pt x="122" y="56"/>
                      </a:cubicBezTo>
                      <a:cubicBezTo>
                        <a:pt x="123" y="60"/>
                        <a:pt x="124" y="65"/>
                        <a:pt x="124" y="69"/>
                      </a:cubicBezTo>
                      <a:cubicBezTo>
                        <a:pt x="124" y="101"/>
                        <a:pt x="99" y="127"/>
                        <a:pt x="68" y="127"/>
                      </a:cubicBez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grpSp>
        </p:grpSp>
        <p:grpSp>
          <p:nvGrpSpPr>
            <p:cNvPr id="2466" name="Google Shape;2466;p152"/>
            <p:cNvGrpSpPr/>
            <p:nvPr/>
          </p:nvGrpSpPr>
          <p:grpSpPr>
            <a:xfrm>
              <a:off x="3552554" y="6354963"/>
              <a:ext cx="1466849" cy="1466849"/>
              <a:chOff x="3138798" y="5753818"/>
              <a:chExt cx="1466849" cy="1466849"/>
            </a:xfrm>
          </p:grpSpPr>
          <p:sp>
            <p:nvSpPr>
              <p:cNvPr id="2467" name="Google Shape;2467;p152"/>
              <p:cNvSpPr/>
              <p:nvPr/>
            </p:nvSpPr>
            <p:spPr>
              <a:xfrm>
                <a:off x="3138798" y="5753818"/>
                <a:ext cx="1466849" cy="1466849"/>
              </a:xfrm>
              <a:prstGeom prst="ellipse">
                <a:avLst/>
              </a:prstGeom>
              <a:solidFill>
                <a:srgbClr val="FBC839"/>
              </a:solidFill>
              <a:ln w="12700"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68" name="Google Shape;2468;p152"/>
              <p:cNvGrpSpPr/>
              <p:nvPr/>
            </p:nvGrpSpPr>
            <p:grpSpPr>
              <a:xfrm>
                <a:off x="3355372" y="5981200"/>
                <a:ext cx="1125196" cy="969997"/>
                <a:chOff x="487363" y="2135188"/>
                <a:chExt cx="1058862" cy="912813"/>
              </a:xfrm>
            </p:grpSpPr>
            <p:sp>
              <p:nvSpPr>
                <p:cNvPr id="2469" name="Google Shape;2469;p152"/>
                <p:cNvSpPr/>
                <p:nvPr/>
              </p:nvSpPr>
              <p:spPr>
                <a:xfrm>
                  <a:off x="1265238" y="2449513"/>
                  <a:ext cx="276225" cy="273050"/>
                </a:xfrm>
                <a:custGeom>
                  <a:avLst/>
                  <a:gdLst/>
                  <a:ahLst/>
                  <a:cxnLst/>
                  <a:rect l="l" t="t" r="r" b="b"/>
                  <a:pathLst>
                    <a:path w="134" h="133" extrusionOk="0">
                      <a:moveTo>
                        <a:pt x="134" y="70"/>
                      </a:moveTo>
                      <a:cubicBezTo>
                        <a:pt x="115" y="85"/>
                        <a:pt x="115" y="85"/>
                        <a:pt x="115" y="85"/>
                      </a:cubicBezTo>
                      <a:cubicBezTo>
                        <a:pt x="78" y="117"/>
                        <a:pt x="78" y="117"/>
                        <a:pt x="78" y="117"/>
                      </a:cubicBezTo>
                      <a:cubicBezTo>
                        <a:pt x="59" y="133"/>
                        <a:pt x="59" y="133"/>
                        <a:pt x="59" y="133"/>
                      </a:cubicBezTo>
                      <a:cubicBezTo>
                        <a:pt x="59" y="133"/>
                        <a:pt x="45" y="116"/>
                        <a:pt x="23" y="90"/>
                      </a:cubicBezTo>
                      <a:cubicBezTo>
                        <a:pt x="0" y="63"/>
                        <a:pt x="3" y="41"/>
                        <a:pt x="3" y="41"/>
                      </a:cubicBezTo>
                      <a:cubicBezTo>
                        <a:pt x="28" y="20"/>
                        <a:pt x="28" y="20"/>
                        <a:pt x="28" y="20"/>
                      </a:cubicBezTo>
                      <a:cubicBezTo>
                        <a:pt x="52" y="0"/>
                        <a:pt x="52" y="0"/>
                        <a:pt x="52" y="0"/>
                      </a:cubicBezTo>
                      <a:cubicBezTo>
                        <a:pt x="52" y="0"/>
                        <a:pt x="75" y="0"/>
                        <a:pt x="97" y="27"/>
                      </a:cubicBezTo>
                      <a:cubicBezTo>
                        <a:pt x="120" y="53"/>
                        <a:pt x="134" y="70"/>
                        <a:pt x="134" y="70"/>
                      </a:cubicBez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2470" name="Google Shape;2470;p152"/>
                <p:cNvSpPr/>
                <p:nvPr/>
              </p:nvSpPr>
              <p:spPr>
                <a:xfrm>
                  <a:off x="1409700" y="2614613"/>
                  <a:ext cx="136525" cy="123825"/>
                </a:xfrm>
                <a:custGeom>
                  <a:avLst/>
                  <a:gdLst/>
                  <a:ahLst/>
                  <a:cxnLst/>
                  <a:rect l="l" t="t" r="r" b="b"/>
                  <a:pathLst>
                    <a:path w="66" h="60" extrusionOk="0">
                      <a:moveTo>
                        <a:pt x="60" y="0"/>
                      </a:moveTo>
                      <a:cubicBezTo>
                        <a:pt x="66" y="16"/>
                        <a:pt x="62" y="35"/>
                        <a:pt x="48" y="47"/>
                      </a:cubicBezTo>
                      <a:cubicBezTo>
                        <a:pt x="34" y="58"/>
                        <a:pt x="15" y="60"/>
                        <a:pt x="0" y="51"/>
                      </a:cubicBezTo>
                      <a:lnTo>
                        <a:pt x="60" y="0"/>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2471" name="Google Shape;2471;p152"/>
                <p:cNvSpPr/>
                <p:nvPr/>
              </p:nvSpPr>
              <p:spPr>
                <a:xfrm>
                  <a:off x="646113" y="2465388"/>
                  <a:ext cx="889000" cy="422275"/>
                </a:xfrm>
                <a:custGeom>
                  <a:avLst/>
                  <a:gdLst/>
                  <a:ahLst/>
                  <a:cxnLst/>
                  <a:rect l="l" t="t" r="r" b="b"/>
                  <a:pathLst>
                    <a:path w="432" h="205" extrusionOk="0">
                      <a:moveTo>
                        <a:pt x="418" y="155"/>
                      </a:moveTo>
                      <a:cubicBezTo>
                        <a:pt x="426" y="155"/>
                        <a:pt x="432" y="161"/>
                        <a:pt x="432" y="169"/>
                      </a:cubicBezTo>
                      <a:cubicBezTo>
                        <a:pt x="432" y="177"/>
                        <a:pt x="426" y="183"/>
                        <a:pt x="418" y="183"/>
                      </a:cubicBezTo>
                      <a:cubicBezTo>
                        <a:pt x="326" y="183"/>
                        <a:pt x="326" y="183"/>
                        <a:pt x="326" y="183"/>
                      </a:cubicBezTo>
                      <a:cubicBezTo>
                        <a:pt x="325" y="183"/>
                        <a:pt x="324" y="183"/>
                        <a:pt x="324" y="183"/>
                      </a:cubicBezTo>
                      <a:cubicBezTo>
                        <a:pt x="318" y="184"/>
                        <a:pt x="313" y="181"/>
                        <a:pt x="310" y="176"/>
                      </a:cubicBezTo>
                      <a:cubicBezTo>
                        <a:pt x="268" y="106"/>
                        <a:pt x="268" y="106"/>
                        <a:pt x="268" y="106"/>
                      </a:cubicBezTo>
                      <a:cubicBezTo>
                        <a:pt x="162" y="200"/>
                        <a:pt x="162" y="200"/>
                        <a:pt x="162" y="200"/>
                      </a:cubicBezTo>
                      <a:cubicBezTo>
                        <a:pt x="156" y="205"/>
                        <a:pt x="147" y="204"/>
                        <a:pt x="142" y="198"/>
                      </a:cubicBezTo>
                      <a:cubicBezTo>
                        <a:pt x="141" y="198"/>
                        <a:pt x="140" y="197"/>
                        <a:pt x="140" y="196"/>
                      </a:cubicBezTo>
                      <a:cubicBezTo>
                        <a:pt x="138" y="195"/>
                        <a:pt x="137" y="193"/>
                        <a:pt x="136" y="191"/>
                      </a:cubicBezTo>
                      <a:cubicBezTo>
                        <a:pt x="82" y="51"/>
                        <a:pt x="82" y="51"/>
                        <a:pt x="82" y="51"/>
                      </a:cubicBezTo>
                      <a:cubicBezTo>
                        <a:pt x="29" y="191"/>
                        <a:pt x="29" y="191"/>
                        <a:pt x="29" y="191"/>
                      </a:cubicBezTo>
                      <a:cubicBezTo>
                        <a:pt x="26" y="198"/>
                        <a:pt x="18" y="202"/>
                        <a:pt x="10" y="199"/>
                      </a:cubicBezTo>
                      <a:cubicBezTo>
                        <a:pt x="3" y="196"/>
                        <a:pt x="0" y="188"/>
                        <a:pt x="2" y="181"/>
                      </a:cubicBezTo>
                      <a:cubicBezTo>
                        <a:pt x="68" y="10"/>
                        <a:pt x="68" y="10"/>
                        <a:pt x="68" y="10"/>
                      </a:cubicBezTo>
                      <a:cubicBezTo>
                        <a:pt x="71" y="4"/>
                        <a:pt x="76" y="0"/>
                        <a:pt x="82" y="1"/>
                      </a:cubicBezTo>
                      <a:cubicBezTo>
                        <a:pt x="88" y="0"/>
                        <a:pt x="94" y="4"/>
                        <a:pt x="97" y="10"/>
                      </a:cubicBezTo>
                      <a:cubicBezTo>
                        <a:pt x="157" y="166"/>
                        <a:pt x="157" y="166"/>
                        <a:pt x="157" y="166"/>
                      </a:cubicBezTo>
                      <a:cubicBezTo>
                        <a:pt x="259" y="76"/>
                        <a:pt x="259" y="76"/>
                        <a:pt x="259" y="76"/>
                      </a:cubicBezTo>
                      <a:cubicBezTo>
                        <a:pt x="263" y="73"/>
                        <a:pt x="267" y="72"/>
                        <a:pt x="271" y="73"/>
                      </a:cubicBezTo>
                      <a:cubicBezTo>
                        <a:pt x="277" y="73"/>
                        <a:pt x="282" y="75"/>
                        <a:pt x="285" y="80"/>
                      </a:cubicBezTo>
                      <a:cubicBezTo>
                        <a:pt x="330" y="155"/>
                        <a:pt x="330" y="155"/>
                        <a:pt x="330" y="155"/>
                      </a:cubicBezTo>
                      <a:lnTo>
                        <a:pt x="418" y="155"/>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2472" name="Google Shape;2472;p152"/>
                <p:cNvSpPr/>
                <p:nvPr/>
              </p:nvSpPr>
              <p:spPr>
                <a:xfrm>
                  <a:off x="992188" y="2135188"/>
                  <a:ext cx="376238" cy="377825"/>
                </a:xfrm>
                <a:custGeom>
                  <a:avLst/>
                  <a:gdLst/>
                  <a:ahLst/>
                  <a:cxnLst/>
                  <a:rect l="l" t="t" r="r" b="b"/>
                  <a:pathLst>
                    <a:path w="183" h="184" extrusionOk="0">
                      <a:moveTo>
                        <a:pt x="167" y="133"/>
                      </a:moveTo>
                      <a:cubicBezTo>
                        <a:pt x="176" y="144"/>
                        <a:pt x="176" y="144"/>
                        <a:pt x="176" y="144"/>
                      </a:cubicBezTo>
                      <a:cubicBezTo>
                        <a:pt x="131" y="182"/>
                        <a:pt x="131" y="182"/>
                        <a:pt x="131" y="182"/>
                      </a:cubicBezTo>
                      <a:cubicBezTo>
                        <a:pt x="123" y="172"/>
                        <a:pt x="123" y="172"/>
                        <a:pt x="123" y="172"/>
                      </a:cubicBezTo>
                      <a:cubicBezTo>
                        <a:pt x="91" y="184"/>
                        <a:pt x="53" y="175"/>
                        <a:pt x="29" y="148"/>
                      </a:cubicBezTo>
                      <a:cubicBezTo>
                        <a:pt x="0" y="112"/>
                        <a:pt x="4" y="60"/>
                        <a:pt x="39" y="30"/>
                      </a:cubicBezTo>
                      <a:cubicBezTo>
                        <a:pt x="74" y="0"/>
                        <a:pt x="127" y="4"/>
                        <a:pt x="157" y="39"/>
                      </a:cubicBezTo>
                      <a:cubicBezTo>
                        <a:pt x="180" y="66"/>
                        <a:pt x="183" y="104"/>
                        <a:pt x="167" y="133"/>
                      </a:cubicBezTo>
                      <a:close/>
                      <a:moveTo>
                        <a:pt x="135" y="143"/>
                      </a:moveTo>
                      <a:cubicBezTo>
                        <a:pt x="163" y="120"/>
                        <a:pt x="166" y="79"/>
                        <a:pt x="143" y="51"/>
                      </a:cubicBezTo>
                      <a:cubicBezTo>
                        <a:pt x="120" y="24"/>
                        <a:pt x="79" y="21"/>
                        <a:pt x="51" y="44"/>
                      </a:cubicBezTo>
                      <a:cubicBezTo>
                        <a:pt x="24" y="67"/>
                        <a:pt x="20" y="108"/>
                        <a:pt x="44" y="136"/>
                      </a:cubicBezTo>
                      <a:cubicBezTo>
                        <a:pt x="67" y="163"/>
                        <a:pt x="108" y="166"/>
                        <a:pt x="135" y="143"/>
                      </a:cubicBez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2473" name="Google Shape;2473;p152"/>
                <p:cNvSpPr/>
                <p:nvPr/>
              </p:nvSpPr>
              <p:spPr>
                <a:xfrm>
                  <a:off x="487363" y="2227263"/>
                  <a:ext cx="819150" cy="820738"/>
                </a:xfrm>
                <a:custGeom>
                  <a:avLst/>
                  <a:gdLst/>
                  <a:ahLst/>
                  <a:cxnLst/>
                  <a:rect l="l" t="t" r="r" b="b"/>
                  <a:pathLst>
                    <a:path w="516" h="517" extrusionOk="0">
                      <a:moveTo>
                        <a:pt x="516" y="447"/>
                      </a:moveTo>
                      <a:lnTo>
                        <a:pt x="516" y="463"/>
                      </a:lnTo>
                      <a:lnTo>
                        <a:pt x="83" y="463"/>
                      </a:lnTo>
                      <a:lnTo>
                        <a:pt x="83" y="517"/>
                      </a:lnTo>
                      <a:lnTo>
                        <a:pt x="66" y="517"/>
                      </a:lnTo>
                      <a:lnTo>
                        <a:pt x="66" y="463"/>
                      </a:lnTo>
                      <a:lnTo>
                        <a:pt x="0" y="463"/>
                      </a:lnTo>
                      <a:lnTo>
                        <a:pt x="0" y="447"/>
                      </a:lnTo>
                      <a:lnTo>
                        <a:pt x="66" y="447"/>
                      </a:lnTo>
                      <a:lnTo>
                        <a:pt x="66" y="0"/>
                      </a:lnTo>
                      <a:lnTo>
                        <a:pt x="83" y="0"/>
                      </a:lnTo>
                      <a:lnTo>
                        <a:pt x="83" y="447"/>
                      </a:lnTo>
                      <a:lnTo>
                        <a:pt x="516" y="447"/>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2474" name="Google Shape;2474;p152"/>
                <p:cNvSpPr/>
                <p:nvPr/>
              </p:nvSpPr>
              <p:spPr>
                <a:xfrm>
                  <a:off x="673100" y="2351088"/>
                  <a:ext cx="60325" cy="28575"/>
                </a:xfrm>
                <a:prstGeom prst="rect">
                  <a:avLst/>
                </a:pr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2475" name="Google Shape;2475;p152"/>
                <p:cNvSpPr/>
                <p:nvPr/>
              </p:nvSpPr>
              <p:spPr>
                <a:xfrm>
                  <a:off x="673100" y="2290763"/>
                  <a:ext cx="60325" cy="28575"/>
                </a:xfrm>
                <a:prstGeom prst="rect">
                  <a:avLst/>
                </a:pr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2476" name="Google Shape;2476;p152"/>
                <p:cNvSpPr/>
                <p:nvPr/>
              </p:nvSpPr>
              <p:spPr>
                <a:xfrm>
                  <a:off x="673100" y="2232026"/>
                  <a:ext cx="60325" cy="28575"/>
                </a:xfrm>
                <a:prstGeom prst="rect">
                  <a:avLst/>
                </a:pr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grpSp>
        </p:grpSp>
        <p:sp>
          <p:nvSpPr>
            <p:cNvPr id="2477" name="Google Shape;2477;p152"/>
            <p:cNvSpPr txBox="1"/>
            <p:nvPr/>
          </p:nvSpPr>
          <p:spPr>
            <a:xfrm>
              <a:off x="5172671" y="2091439"/>
              <a:ext cx="7288200" cy="904823"/>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Include information on current risk management capabilities, status, and trends in a risk report.</a:t>
              </a:r>
              <a:endParaRPr sz="2200" b="0" i="0" u="none" strike="noStrike" cap="none">
                <a:solidFill>
                  <a:srgbClr val="3F3F3F"/>
                </a:solidFill>
                <a:latin typeface="Open Sans"/>
                <a:ea typeface="Open Sans"/>
                <a:cs typeface="Open Sans"/>
                <a:sym typeface="Open Sans"/>
              </a:endParaRPr>
            </a:p>
          </p:txBody>
        </p:sp>
        <p:sp>
          <p:nvSpPr>
            <p:cNvPr id="2478" name="Google Shape;2478;p152"/>
            <p:cNvSpPr txBox="1"/>
            <p:nvPr/>
          </p:nvSpPr>
          <p:spPr>
            <a:xfrm>
              <a:off x="5172671" y="4347169"/>
              <a:ext cx="7288200" cy="904823"/>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Document and report the results of the risk monitoring process to senior management regularly.</a:t>
              </a:r>
              <a:endParaRPr sz="2200" b="0" i="0" u="none" strike="noStrike" cap="none">
                <a:solidFill>
                  <a:srgbClr val="3F3F3F"/>
                </a:solidFill>
                <a:latin typeface="Open Sans"/>
                <a:ea typeface="Open Sans"/>
                <a:cs typeface="Open Sans"/>
                <a:sym typeface="Open Sans"/>
              </a:endParaRPr>
            </a:p>
          </p:txBody>
        </p:sp>
        <p:sp>
          <p:nvSpPr>
            <p:cNvPr id="2479" name="Google Shape;2479;p152"/>
            <p:cNvSpPr txBox="1"/>
            <p:nvPr/>
          </p:nvSpPr>
          <p:spPr>
            <a:xfrm>
              <a:off x="5172671" y="6494466"/>
              <a:ext cx="7288200" cy="1311088"/>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Trigger a report to senior management and reassess risk controls following significant security incidents or changes in risk.</a:t>
              </a:r>
              <a:endParaRPr sz="2200" b="0" i="0" u="none" strike="noStrike" cap="none">
                <a:solidFill>
                  <a:srgbClr val="3F3F3F"/>
                </a:solidFill>
                <a:latin typeface="Open Sans"/>
                <a:ea typeface="Open Sans"/>
                <a:cs typeface="Open Sans"/>
                <a:sym typeface="Open Sans"/>
              </a:endParaRPr>
            </a:p>
          </p:txBody>
        </p:sp>
      </p:grpSp>
      <p:sp>
        <p:nvSpPr>
          <p:cNvPr id="2480" name="Google Shape;2480;p152"/>
          <p:cNvSpPr/>
          <p:nvPr/>
        </p:nvSpPr>
        <p:spPr>
          <a:xfrm>
            <a:off x="6515100" y="898462"/>
            <a:ext cx="32266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sp>
        <p:nvSpPr>
          <p:cNvPr id="2485" name="Google Shape;2485;p354"/>
          <p:cNvSpPr txBox="1">
            <a:spLocks noGrp="1"/>
          </p:cNvSpPr>
          <p:nvPr>
            <p:ph type="title"/>
          </p:nvPr>
        </p:nvSpPr>
        <p:spPr>
          <a:xfrm>
            <a:off x="-10160" y="305034"/>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Business Impact Analysis (BIA)</a:t>
            </a:r>
            <a:endParaRPr/>
          </a:p>
        </p:txBody>
      </p:sp>
      <p:sp>
        <p:nvSpPr>
          <p:cNvPr id="2486" name="Google Shape;2486;p354"/>
          <p:cNvSpPr txBox="1"/>
          <p:nvPr/>
        </p:nvSpPr>
        <p:spPr>
          <a:xfrm>
            <a:off x="2510140" y="1432186"/>
            <a:ext cx="11287829" cy="769351"/>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Business impact analysis is an important phase to achieve a comprehensive BCP (Business continuity planning) or DRP (Disaster recovery policy).</a:t>
            </a:r>
            <a:endParaRPr sz="1400" b="0" i="0" u="none" strike="noStrike" cap="none">
              <a:solidFill>
                <a:srgbClr val="000000"/>
              </a:solidFill>
              <a:latin typeface="Arial"/>
              <a:ea typeface="Arial"/>
              <a:cs typeface="Arial"/>
              <a:sym typeface="Arial"/>
            </a:endParaRPr>
          </a:p>
        </p:txBody>
      </p:sp>
      <p:sp>
        <p:nvSpPr>
          <p:cNvPr id="2487" name="Google Shape;2487;p354"/>
          <p:cNvSpPr/>
          <p:nvPr/>
        </p:nvSpPr>
        <p:spPr>
          <a:xfrm>
            <a:off x="2692495" y="3104584"/>
            <a:ext cx="10910770" cy="3509158"/>
          </a:xfrm>
          <a:prstGeom prst="roundRect">
            <a:avLst>
              <a:gd name="adj" fmla="val 4130"/>
            </a:avLst>
          </a:prstGeom>
          <a:solidFill>
            <a:srgbClr val="F3F3F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354"/>
          <p:cNvSpPr/>
          <p:nvPr/>
        </p:nvSpPr>
        <p:spPr>
          <a:xfrm>
            <a:off x="2692495" y="3081402"/>
            <a:ext cx="10910770" cy="680154"/>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The business impact analysis  </a:t>
            </a:r>
            <a:endParaRPr sz="1400" b="0" i="0" u="none" strike="noStrike" cap="none">
              <a:solidFill>
                <a:schemeClr val="lt1"/>
              </a:solidFill>
              <a:latin typeface="Arial"/>
              <a:ea typeface="Arial"/>
              <a:cs typeface="Arial"/>
              <a:sym typeface="Arial"/>
            </a:endParaRPr>
          </a:p>
        </p:txBody>
      </p:sp>
      <p:sp>
        <p:nvSpPr>
          <p:cNvPr id="2489" name="Google Shape;2489;p354"/>
          <p:cNvSpPr txBox="1"/>
          <p:nvPr/>
        </p:nvSpPr>
        <p:spPr>
          <a:xfrm>
            <a:off x="2819690" y="3901868"/>
            <a:ext cx="10107170" cy="2238509"/>
          </a:xfrm>
          <a:prstGeom prst="rect">
            <a:avLst/>
          </a:prstGeom>
          <a:noFill/>
          <a:ln>
            <a:noFill/>
          </a:ln>
        </p:spPr>
        <p:txBody>
          <a:bodyPr spcFirstLastPara="1" wrap="square" lIns="163550" tIns="163550" rIns="163550" bIns="163550" anchor="ctr" anchorCtr="0">
            <a:spAutoFit/>
          </a:bodyPr>
          <a:lstStyle/>
          <a:p>
            <a:pPr marL="228600" marR="0" lvl="1" indent="-2286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Determines the impact of disruption to the organization’s IT systems on business processes and functions.</a:t>
            </a:r>
            <a:endParaRPr/>
          </a:p>
          <a:p>
            <a:pPr marL="228600" marR="0" lvl="1" indent="-88900" algn="l" rtl="0">
              <a:lnSpc>
                <a:spcPct val="100000"/>
              </a:lnSpc>
              <a:spcBef>
                <a:spcPts val="0"/>
              </a:spcBef>
              <a:spcAft>
                <a:spcPts val="0"/>
              </a:spcAft>
              <a:buClr>
                <a:srgbClr val="3F3F3F"/>
              </a:buClr>
              <a:buSzPts val="2200"/>
              <a:buFont typeface="Open Sans"/>
              <a:buNone/>
            </a:pPr>
            <a:endParaRPr sz="1400" b="0" i="0" u="none" strike="noStrike" cap="none">
              <a:solidFill>
                <a:srgbClr val="000000"/>
              </a:solidFill>
              <a:latin typeface="Arial"/>
              <a:ea typeface="Arial"/>
              <a:cs typeface="Arial"/>
              <a:sym typeface="Arial"/>
            </a:endParaRPr>
          </a:p>
          <a:p>
            <a:pPr marL="228600" marR="0" lvl="1" indent="-2286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Enables the BCP (Business continuity policy) or DR (Disaster recovery) project manager to plan requirements and priorities for IT contingencies by identifying and prioritizing critical IT systems and components.</a:t>
            </a:r>
            <a:endParaRPr sz="1400" b="0" i="0" u="none" strike="noStrike" cap="none">
              <a:solidFill>
                <a:srgbClr val="000000"/>
              </a:solidFill>
              <a:latin typeface="Arial"/>
              <a:ea typeface="Arial"/>
              <a:cs typeface="Arial"/>
              <a:sym typeface="Arial"/>
            </a:endParaRPr>
          </a:p>
        </p:txBody>
      </p:sp>
      <p:sp>
        <p:nvSpPr>
          <p:cNvPr id="2490" name="Google Shape;2490;p354"/>
          <p:cNvSpPr/>
          <p:nvPr/>
        </p:nvSpPr>
        <p:spPr>
          <a:xfrm>
            <a:off x="4762500" y="891480"/>
            <a:ext cx="6725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sp>
        <p:nvSpPr>
          <p:cNvPr id="2495" name="Google Shape;2495;p355"/>
          <p:cNvSpPr txBox="1">
            <a:spLocks noGrp="1"/>
          </p:cNvSpPr>
          <p:nvPr>
            <p:ph type="title"/>
          </p:nvPr>
        </p:nvSpPr>
        <p:spPr>
          <a:xfrm>
            <a:off x="-10160" y="32131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BIA: Goals</a:t>
            </a:r>
            <a:endParaRPr/>
          </a:p>
        </p:txBody>
      </p:sp>
      <p:sp>
        <p:nvSpPr>
          <p:cNvPr id="2496" name="Google Shape;2496;p355"/>
          <p:cNvSpPr/>
          <p:nvPr/>
        </p:nvSpPr>
        <p:spPr>
          <a:xfrm>
            <a:off x="4055715" y="2140057"/>
            <a:ext cx="10559201" cy="1648169"/>
          </a:xfrm>
          <a:prstGeom prst="roundRect">
            <a:avLst>
              <a:gd name="adj" fmla="val 4899"/>
            </a:avLst>
          </a:prstGeom>
          <a:noFill/>
          <a:ln w="12700" cap="flat" cmpd="sng">
            <a:solidFill>
              <a:schemeClr val="accent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2497" name="Google Shape;2497;p355"/>
          <p:cNvSpPr txBox="1"/>
          <p:nvPr/>
        </p:nvSpPr>
        <p:spPr>
          <a:xfrm>
            <a:off x="4237362" y="2125495"/>
            <a:ext cx="10233768" cy="1677291"/>
          </a:xfrm>
          <a:prstGeom prst="rect">
            <a:avLst/>
          </a:prstGeom>
          <a:noFill/>
          <a:ln>
            <a:noFill/>
          </a:ln>
        </p:spPr>
        <p:txBody>
          <a:bodyPr spcFirstLastPara="1" wrap="square" lIns="45675" tIns="45675" rIns="45675" bIns="45675" anchor="ctr" anchorCtr="0">
            <a:spAutoFit/>
          </a:bodyPr>
          <a:lstStyle/>
          <a:p>
            <a:pPr marL="537209"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Identifies and prioritizes every critical business unit process</a:t>
            </a:r>
            <a:endParaRPr/>
          </a:p>
          <a:p>
            <a:pPr marL="537209" marR="0" lvl="0" indent="-203200" algn="l" rtl="0">
              <a:lnSpc>
                <a:spcPct val="100000"/>
              </a:lnSpc>
              <a:spcBef>
                <a:spcPts val="0"/>
              </a:spcBef>
              <a:spcAft>
                <a:spcPts val="0"/>
              </a:spcAft>
              <a:buClr>
                <a:srgbClr val="3F3F3F"/>
              </a:buClr>
              <a:buSzPts val="2200"/>
              <a:buFont typeface="Arial"/>
              <a:buNone/>
            </a:pPr>
            <a:endParaRPr sz="700" b="0" i="0" u="none" strike="noStrike" cap="none">
              <a:solidFill>
                <a:srgbClr val="3F3F3F"/>
              </a:solidFill>
              <a:latin typeface="Open Sans"/>
              <a:ea typeface="Open Sans"/>
              <a:cs typeface="Open Sans"/>
              <a:sym typeface="Open Sans"/>
            </a:endParaRPr>
          </a:p>
          <a:p>
            <a:pPr marL="537209"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Evaluates the impact of a disruptive event</a:t>
            </a:r>
            <a:endParaRPr/>
          </a:p>
          <a:p>
            <a:pPr marL="537209" marR="0" lvl="0" indent="-203200" algn="l" rtl="0">
              <a:lnSpc>
                <a:spcPct val="100000"/>
              </a:lnSpc>
              <a:spcBef>
                <a:spcPts val="0"/>
              </a:spcBef>
              <a:spcAft>
                <a:spcPts val="0"/>
              </a:spcAft>
              <a:buClr>
                <a:srgbClr val="3F3F3F"/>
              </a:buClr>
              <a:buSzPts val="2200"/>
              <a:buFont typeface="Arial"/>
              <a:buNone/>
            </a:pPr>
            <a:endParaRPr sz="800" b="0" i="0" u="none" strike="noStrike" cap="none">
              <a:solidFill>
                <a:srgbClr val="3F3F3F"/>
              </a:solidFill>
              <a:latin typeface="Open Sans"/>
              <a:ea typeface="Open Sans"/>
              <a:cs typeface="Open Sans"/>
              <a:sym typeface="Open Sans"/>
            </a:endParaRPr>
          </a:p>
          <a:p>
            <a:pPr marL="537209"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Assigns a higher priority rating for recovery to time-critical business processes than to non-critical business processes</a:t>
            </a:r>
            <a:endParaRPr sz="1400" b="0" i="0" u="none" strike="noStrike" cap="none">
              <a:solidFill>
                <a:srgbClr val="3F3F3F"/>
              </a:solidFill>
              <a:latin typeface="Arial"/>
              <a:ea typeface="Arial"/>
              <a:cs typeface="Arial"/>
              <a:sym typeface="Arial"/>
            </a:endParaRPr>
          </a:p>
        </p:txBody>
      </p:sp>
      <p:sp>
        <p:nvSpPr>
          <p:cNvPr id="2498" name="Google Shape;2498;p355"/>
          <p:cNvSpPr/>
          <p:nvPr/>
        </p:nvSpPr>
        <p:spPr>
          <a:xfrm>
            <a:off x="4055715" y="4128794"/>
            <a:ext cx="10559201" cy="1648170"/>
          </a:xfrm>
          <a:prstGeom prst="roundRect">
            <a:avLst>
              <a:gd name="adj" fmla="val 5739"/>
            </a:avLst>
          </a:prstGeom>
          <a:noFill/>
          <a:ln w="12700" cap="flat" cmpd="sng">
            <a:solidFill>
              <a:srgbClr val="61B4D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2499" name="Google Shape;2499;p355"/>
          <p:cNvSpPr txBox="1"/>
          <p:nvPr/>
        </p:nvSpPr>
        <p:spPr>
          <a:xfrm>
            <a:off x="4168089" y="4125588"/>
            <a:ext cx="10559201" cy="1692680"/>
          </a:xfrm>
          <a:prstGeom prst="rect">
            <a:avLst/>
          </a:prstGeom>
          <a:noFill/>
          <a:ln>
            <a:noFill/>
          </a:ln>
        </p:spPr>
        <p:txBody>
          <a:bodyPr spcFirstLastPara="1" wrap="square" lIns="45675" tIns="45675" rIns="45675" bIns="45675" anchor="ctr" anchorCtr="0">
            <a:spAutoFit/>
          </a:bodyPr>
          <a:lstStyle/>
          <a:p>
            <a:pPr marL="537209"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Estimates Maximum tolerable downtime (MTD) using the BIA</a:t>
            </a:r>
            <a:endParaRPr/>
          </a:p>
          <a:p>
            <a:pPr marL="537209" marR="0" lvl="0" indent="-203200" algn="l" rtl="0">
              <a:lnSpc>
                <a:spcPct val="100000"/>
              </a:lnSpc>
              <a:spcBef>
                <a:spcPts val="0"/>
              </a:spcBef>
              <a:spcAft>
                <a:spcPts val="0"/>
              </a:spcAft>
              <a:buClr>
                <a:srgbClr val="3F3F3F"/>
              </a:buClr>
              <a:buSzPts val="2200"/>
              <a:buFont typeface="Arial"/>
              <a:buNone/>
            </a:pPr>
            <a:endParaRPr sz="800" b="0" i="0" u="none" strike="noStrike" cap="none">
              <a:solidFill>
                <a:srgbClr val="3F3F3F"/>
              </a:solidFill>
              <a:latin typeface="Open Sans"/>
              <a:ea typeface="Open Sans"/>
              <a:cs typeface="Open Sans"/>
              <a:sym typeface="Open Sans"/>
            </a:endParaRPr>
          </a:p>
          <a:p>
            <a:pPr marL="537209"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Determines the downtime required for the business to remain viable</a:t>
            </a:r>
            <a:endParaRPr/>
          </a:p>
          <a:p>
            <a:pPr marL="537209" marR="0" lvl="0" indent="-203200" algn="l" rtl="0">
              <a:lnSpc>
                <a:spcPct val="100000"/>
              </a:lnSpc>
              <a:spcBef>
                <a:spcPts val="0"/>
              </a:spcBef>
              <a:spcAft>
                <a:spcPts val="0"/>
              </a:spcAft>
              <a:buClr>
                <a:srgbClr val="3F3F3F"/>
              </a:buClr>
              <a:buSzPts val="2200"/>
              <a:buFont typeface="Arial"/>
              <a:buNone/>
            </a:pPr>
            <a:endParaRPr sz="800" b="0" i="0" u="none" strike="noStrike" cap="none">
              <a:solidFill>
                <a:srgbClr val="3F3F3F"/>
              </a:solidFill>
              <a:latin typeface="Open Sans"/>
              <a:ea typeface="Open Sans"/>
              <a:cs typeface="Open Sans"/>
              <a:sym typeface="Open Sans"/>
            </a:endParaRPr>
          </a:p>
          <a:p>
            <a:pPr marL="537209"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Ensures non-recovery if the interruption of a critical process extends beyond the maximum tolerable downtime</a:t>
            </a:r>
            <a:endParaRPr sz="1400" b="0" i="0" u="none" strike="noStrike" cap="none">
              <a:solidFill>
                <a:srgbClr val="3F3F3F"/>
              </a:solidFill>
              <a:latin typeface="Arial"/>
              <a:ea typeface="Arial"/>
              <a:cs typeface="Arial"/>
              <a:sym typeface="Arial"/>
            </a:endParaRPr>
          </a:p>
        </p:txBody>
      </p:sp>
      <p:sp>
        <p:nvSpPr>
          <p:cNvPr id="2500" name="Google Shape;2500;p355"/>
          <p:cNvSpPr/>
          <p:nvPr/>
        </p:nvSpPr>
        <p:spPr>
          <a:xfrm>
            <a:off x="4055715" y="6159096"/>
            <a:ext cx="10559201" cy="1648169"/>
          </a:xfrm>
          <a:prstGeom prst="roundRect">
            <a:avLst>
              <a:gd name="adj" fmla="val 7420"/>
            </a:avLst>
          </a:prstGeom>
          <a:noFill/>
          <a:ln w="12700" cap="flat" cmpd="sng">
            <a:solidFill>
              <a:srgbClr val="039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2501" name="Google Shape;2501;p355"/>
          <p:cNvSpPr txBox="1"/>
          <p:nvPr/>
        </p:nvSpPr>
        <p:spPr>
          <a:xfrm>
            <a:off x="4188246" y="6367672"/>
            <a:ext cx="10633149" cy="1231015"/>
          </a:xfrm>
          <a:prstGeom prst="rect">
            <a:avLst/>
          </a:prstGeom>
          <a:noFill/>
          <a:ln>
            <a:noFill/>
          </a:ln>
        </p:spPr>
        <p:txBody>
          <a:bodyPr spcFirstLastPara="1" wrap="square" lIns="45675" tIns="45675" rIns="45675" bIns="45675" anchor="ctr" anchorCtr="0">
            <a:spAutoFit/>
          </a:bodyPr>
          <a:lstStyle/>
          <a:p>
            <a:pPr marL="537209"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Estimates resource requirements</a:t>
            </a:r>
            <a:endParaRPr/>
          </a:p>
          <a:p>
            <a:pPr marL="537209" marR="0" lvl="0" indent="-203200" algn="l" rtl="0">
              <a:lnSpc>
                <a:spcPct val="100000"/>
              </a:lnSpc>
              <a:spcBef>
                <a:spcPts val="0"/>
              </a:spcBef>
              <a:spcAft>
                <a:spcPts val="0"/>
              </a:spcAft>
              <a:buClr>
                <a:srgbClr val="3F3F3F"/>
              </a:buClr>
              <a:buSzPts val="2200"/>
              <a:buFont typeface="Arial"/>
              <a:buNone/>
            </a:pPr>
            <a:endParaRPr sz="800" b="0" i="0" u="none" strike="noStrike" cap="none">
              <a:solidFill>
                <a:srgbClr val="3F3F3F"/>
              </a:solidFill>
              <a:latin typeface="Arial"/>
              <a:ea typeface="Arial"/>
              <a:cs typeface="Arial"/>
              <a:sym typeface="Arial"/>
            </a:endParaRPr>
          </a:p>
          <a:p>
            <a:pPr marL="537209"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Allocates most resources to time-sensitive processes compared to less critical processes</a:t>
            </a:r>
            <a:endParaRPr sz="1400" b="0" i="0" u="none" strike="noStrike" cap="none">
              <a:solidFill>
                <a:srgbClr val="3F3F3F"/>
              </a:solidFill>
              <a:latin typeface="Arial"/>
              <a:ea typeface="Arial"/>
              <a:cs typeface="Arial"/>
              <a:sym typeface="Arial"/>
            </a:endParaRPr>
          </a:p>
        </p:txBody>
      </p:sp>
      <p:sp>
        <p:nvSpPr>
          <p:cNvPr id="2502" name="Google Shape;2502;p355"/>
          <p:cNvSpPr/>
          <p:nvPr/>
        </p:nvSpPr>
        <p:spPr>
          <a:xfrm>
            <a:off x="3794242" y="2815753"/>
            <a:ext cx="430997" cy="286341"/>
          </a:xfrm>
          <a:prstGeom prst="rightArrow">
            <a:avLst>
              <a:gd name="adj1" fmla="val 50000"/>
              <a:gd name="adj2" fmla="val 50000"/>
            </a:avLst>
          </a:prstGeom>
          <a:solidFill>
            <a:srgbClr val="ED7D31"/>
          </a:solid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03" name="Google Shape;2503;p355"/>
          <p:cNvSpPr/>
          <p:nvPr/>
        </p:nvSpPr>
        <p:spPr>
          <a:xfrm>
            <a:off x="3794241" y="4795430"/>
            <a:ext cx="430997" cy="286341"/>
          </a:xfrm>
          <a:prstGeom prst="rightArrow">
            <a:avLst>
              <a:gd name="adj1" fmla="val 50000"/>
              <a:gd name="adj2" fmla="val 50000"/>
            </a:avLst>
          </a:prstGeom>
          <a:solidFill>
            <a:srgbClr val="61B4DF"/>
          </a:solidFill>
          <a:ln w="25400" cap="flat" cmpd="sng">
            <a:solidFill>
              <a:srgbClr val="61B4D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04" name="Google Shape;2504;p355"/>
          <p:cNvSpPr/>
          <p:nvPr/>
        </p:nvSpPr>
        <p:spPr>
          <a:xfrm>
            <a:off x="3794240" y="6840008"/>
            <a:ext cx="430997" cy="286341"/>
          </a:xfrm>
          <a:prstGeom prst="rightArrow">
            <a:avLst>
              <a:gd name="adj1" fmla="val 50000"/>
              <a:gd name="adj2" fmla="val 50000"/>
            </a:avLst>
          </a:prstGeom>
          <a:solidFill>
            <a:srgbClr val="039581"/>
          </a:solidFill>
          <a:ln w="25400" cap="flat" cmpd="sng">
            <a:solidFill>
              <a:srgbClr val="0395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05" name="Google Shape;2505;p355"/>
          <p:cNvSpPr/>
          <p:nvPr/>
        </p:nvSpPr>
        <p:spPr>
          <a:xfrm>
            <a:off x="1542810" y="2125779"/>
            <a:ext cx="2324584" cy="1662447"/>
          </a:xfrm>
          <a:prstGeom prst="roundRect">
            <a:avLst>
              <a:gd name="adj" fmla="val 7954"/>
            </a:avLst>
          </a:prstGeom>
          <a:solidFill>
            <a:srgbClr val="FBE4D4"/>
          </a:solidFill>
          <a:ln w="12700" cap="flat" cmpd="sng">
            <a:solidFill>
              <a:srgbClr val="ED7D3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SemiBold"/>
                <a:ea typeface="Open Sans SemiBold"/>
                <a:cs typeface="Open Sans SemiBold"/>
                <a:sym typeface="Open Sans SemiBold"/>
              </a:rPr>
              <a:t>Criticality prioritization</a:t>
            </a:r>
            <a:endParaRPr sz="2200" b="0" i="0" u="none" strike="noStrike" cap="none">
              <a:solidFill>
                <a:srgbClr val="3F3F3F"/>
              </a:solidFill>
              <a:latin typeface="Open Sans SemiBold"/>
              <a:ea typeface="Open Sans SemiBold"/>
              <a:cs typeface="Open Sans SemiBold"/>
              <a:sym typeface="Open Sans SemiBold"/>
            </a:endParaRPr>
          </a:p>
        </p:txBody>
      </p:sp>
      <p:sp>
        <p:nvSpPr>
          <p:cNvPr id="2506" name="Google Shape;2506;p355"/>
          <p:cNvSpPr/>
          <p:nvPr/>
        </p:nvSpPr>
        <p:spPr>
          <a:xfrm>
            <a:off x="1542807" y="4114516"/>
            <a:ext cx="2324587" cy="1648170"/>
          </a:xfrm>
          <a:prstGeom prst="roundRect">
            <a:avLst>
              <a:gd name="adj" fmla="val 7329"/>
            </a:avLst>
          </a:prstGeom>
          <a:solidFill>
            <a:srgbClr val="BBD6EE"/>
          </a:solidFill>
          <a:ln w="12700" cap="flat" cmpd="sng">
            <a:solidFill>
              <a:srgbClr val="61B4D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SemiBold"/>
                <a:ea typeface="Open Sans SemiBold"/>
                <a:cs typeface="Open Sans SemiBold"/>
                <a:sym typeface="Open Sans SemiBold"/>
              </a:rPr>
              <a:t>Downtime estimation</a:t>
            </a:r>
            <a:endParaRPr sz="2200" b="0" i="0" u="none" strike="noStrike" cap="none">
              <a:solidFill>
                <a:srgbClr val="3F3F3F"/>
              </a:solidFill>
              <a:latin typeface="Open Sans SemiBold"/>
              <a:ea typeface="Open Sans SemiBold"/>
              <a:cs typeface="Open Sans SemiBold"/>
              <a:sym typeface="Open Sans SemiBold"/>
            </a:endParaRPr>
          </a:p>
        </p:txBody>
      </p:sp>
      <p:sp>
        <p:nvSpPr>
          <p:cNvPr id="2507" name="Google Shape;2507;p355"/>
          <p:cNvSpPr/>
          <p:nvPr/>
        </p:nvSpPr>
        <p:spPr>
          <a:xfrm>
            <a:off x="1542805" y="6144818"/>
            <a:ext cx="2324589" cy="1662448"/>
          </a:xfrm>
          <a:prstGeom prst="roundRect">
            <a:avLst>
              <a:gd name="adj" fmla="val 6864"/>
            </a:avLst>
          </a:prstGeom>
          <a:solidFill>
            <a:srgbClr val="E1EFD8"/>
          </a:solidFill>
          <a:ln w="12700" cap="flat" cmpd="sng">
            <a:solidFill>
              <a:srgbClr val="039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SemiBold"/>
                <a:ea typeface="Open Sans SemiBold"/>
                <a:cs typeface="Open Sans SemiBold"/>
                <a:sym typeface="Open Sans SemiBold"/>
              </a:rPr>
              <a:t>Resource requirements</a:t>
            </a:r>
            <a:endParaRPr sz="2200" b="0" i="0" u="none" strike="noStrike" cap="none">
              <a:solidFill>
                <a:srgbClr val="3F3F3F"/>
              </a:solidFill>
              <a:latin typeface="Open Sans SemiBold"/>
              <a:ea typeface="Open Sans SemiBold"/>
              <a:cs typeface="Open Sans SemiBold"/>
              <a:sym typeface="Open Sans SemiBold"/>
            </a:endParaRPr>
          </a:p>
        </p:txBody>
      </p:sp>
      <p:sp>
        <p:nvSpPr>
          <p:cNvPr id="2508" name="Google Shape;2508;p355"/>
          <p:cNvSpPr/>
          <p:nvPr/>
        </p:nvSpPr>
        <p:spPr>
          <a:xfrm>
            <a:off x="7023100" y="845418"/>
            <a:ext cx="2216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09" name="Google Shape;2509;p355"/>
          <p:cNvSpPr txBox="1"/>
          <p:nvPr/>
        </p:nvSpPr>
        <p:spPr>
          <a:xfrm>
            <a:off x="2352386" y="1392383"/>
            <a:ext cx="1155122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three major goals of BIA are: </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sp>
        <p:nvSpPr>
          <p:cNvPr id="2514" name="Google Shape;2514;p356"/>
          <p:cNvSpPr/>
          <p:nvPr/>
        </p:nvSpPr>
        <p:spPr>
          <a:xfrm rot="5400000" flipH="1">
            <a:off x="7987620" y="3939430"/>
            <a:ext cx="430997" cy="286341"/>
          </a:xfrm>
          <a:prstGeom prst="rightArrow">
            <a:avLst>
              <a:gd name="adj1" fmla="val 50000"/>
              <a:gd name="adj2" fmla="val 50000"/>
            </a:avLst>
          </a:prstGeom>
          <a:solidFill>
            <a:srgbClr val="48A5BF"/>
          </a:solidFill>
          <a:ln w="25400" cap="flat" cmpd="sng">
            <a:solidFill>
              <a:srgbClr val="48A5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5" name="Google Shape;2515;p356"/>
          <p:cNvSpPr/>
          <p:nvPr/>
        </p:nvSpPr>
        <p:spPr>
          <a:xfrm rot="5400000" flipH="1">
            <a:off x="7952558" y="6193751"/>
            <a:ext cx="430997" cy="286341"/>
          </a:xfrm>
          <a:prstGeom prst="rightArrow">
            <a:avLst>
              <a:gd name="adj1" fmla="val 50000"/>
              <a:gd name="adj2" fmla="val 50000"/>
            </a:avLst>
          </a:prstGeom>
          <a:solidFill>
            <a:srgbClr val="48A5BF"/>
          </a:solidFill>
          <a:ln w="25400" cap="flat" cmpd="sng">
            <a:solidFill>
              <a:srgbClr val="48A5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6" name="Google Shape;2516;p356"/>
          <p:cNvSpPr/>
          <p:nvPr/>
        </p:nvSpPr>
        <p:spPr>
          <a:xfrm rot="5400000">
            <a:off x="3852873" y="6105932"/>
            <a:ext cx="430997" cy="286341"/>
          </a:xfrm>
          <a:prstGeom prst="rightArrow">
            <a:avLst>
              <a:gd name="adj1" fmla="val 50000"/>
              <a:gd name="adj2" fmla="val 50000"/>
            </a:avLst>
          </a:prstGeom>
          <a:solidFill>
            <a:srgbClr val="48A5BF"/>
          </a:solidFill>
          <a:ln w="25400" cap="flat" cmpd="sng">
            <a:solidFill>
              <a:srgbClr val="48A5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7" name="Google Shape;2517;p356"/>
          <p:cNvSpPr/>
          <p:nvPr/>
        </p:nvSpPr>
        <p:spPr>
          <a:xfrm rot="5400000">
            <a:off x="3804805" y="3885646"/>
            <a:ext cx="430997" cy="286341"/>
          </a:xfrm>
          <a:prstGeom prst="rightArrow">
            <a:avLst>
              <a:gd name="adj1" fmla="val 50000"/>
              <a:gd name="adj2" fmla="val 50000"/>
            </a:avLst>
          </a:prstGeom>
          <a:solidFill>
            <a:srgbClr val="48A5BF"/>
          </a:solidFill>
          <a:ln w="25400" cap="flat" cmpd="sng">
            <a:solidFill>
              <a:srgbClr val="48A5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8" name="Google Shape;2518;p356"/>
          <p:cNvSpPr txBox="1">
            <a:spLocks noGrp="1"/>
          </p:cNvSpPr>
          <p:nvPr>
            <p:ph type="title"/>
          </p:nvPr>
        </p:nvSpPr>
        <p:spPr>
          <a:xfrm>
            <a:off x="-10160" y="32131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BIA: Steps</a:t>
            </a:r>
            <a:endParaRPr/>
          </a:p>
        </p:txBody>
      </p:sp>
      <p:sp>
        <p:nvSpPr>
          <p:cNvPr id="2519" name="Google Shape;2519;p356"/>
          <p:cNvSpPr txBox="1">
            <a:spLocks noGrp="1"/>
          </p:cNvSpPr>
          <p:nvPr>
            <p:ph type="body" idx="1"/>
          </p:nvPr>
        </p:nvSpPr>
        <p:spPr>
          <a:xfrm>
            <a:off x="1926778" y="1342443"/>
            <a:ext cx="12451817" cy="5527418"/>
          </a:xfrm>
          <a:prstGeom prst="rect">
            <a:avLst/>
          </a:prstGeom>
          <a:noFill/>
          <a:ln>
            <a:noFill/>
          </a:ln>
        </p:spPr>
        <p:txBody>
          <a:bodyPr spcFirstLastPara="1" wrap="square" lIns="91425" tIns="0" rIns="91425" bIns="0" anchor="t" anchorCtr="0">
            <a:normAutofit/>
          </a:bodyPr>
          <a:lstStyle/>
          <a:p>
            <a:pPr marL="0" marR="0" lvl="0" indent="0" algn="ctr" rtl="0">
              <a:lnSpc>
                <a:spcPct val="12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The steps of a BIA are outlined here:</a:t>
            </a:r>
            <a:endParaRPr/>
          </a:p>
        </p:txBody>
      </p:sp>
      <p:sp>
        <p:nvSpPr>
          <p:cNvPr id="2520" name="Google Shape;2520;p356"/>
          <p:cNvSpPr/>
          <p:nvPr/>
        </p:nvSpPr>
        <p:spPr>
          <a:xfrm>
            <a:off x="2523495" y="2058093"/>
            <a:ext cx="2932109" cy="1759265"/>
          </a:xfrm>
          <a:prstGeom prst="roundRect">
            <a:avLst>
              <a:gd name="adj" fmla="val 3673"/>
            </a:avLst>
          </a:prstGeom>
          <a:solidFill>
            <a:srgbClr val="399AB5"/>
          </a:solidFill>
          <a:ln>
            <a:noFill/>
          </a:ln>
          <a:effectLst>
            <a:outerShdw blurRad="107950" dist="12700" dir="5400000" algn="ctr">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Selects individuals to interview for data gathering</a:t>
            </a:r>
            <a:endParaRPr sz="2200" b="0" i="0" u="none" strike="noStrike" cap="none">
              <a:solidFill>
                <a:schemeClr val="lt1"/>
              </a:solidFill>
              <a:latin typeface="Arial"/>
              <a:ea typeface="Arial"/>
              <a:cs typeface="Arial"/>
              <a:sym typeface="Arial"/>
            </a:endParaRPr>
          </a:p>
        </p:txBody>
      </p:sp>
      <p:sp>
        <p:nvSpPr>
          <p:cNvPr id="2521" name="Google Shape;2521;p356"/>
          <p:cNvSpPr/>
          <p:nvPr/>
        </p:nvSpPr>
        <p:spPr>
          <a:xfrm>
            <a:off x="6702517" y="2058093"/>
            <a:ext cx="2932109" cy="1759265"/>
          </a:xfrm>
          <a:prstGeom prst="roundRect">
            <a:avLst>
              <a:gd name="adj" fmla="val 3673"/>
            </a:avLst>
          </a:prstGeom>
          <a:solidFill>
            <a:srgbClr val="399AB5"/>
          </a:solidFill>
          <a:ln>
            <a:noFill/>
          </a:ln>
          <a:effectLst>
            <a:outerShdw blurRad="107950" dist="12700" dir="5400000" algn="ctr">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Identifies the resources on which the critical business functions depend</a:t>
            </a:r>
            <a:endParaRPr sz="2200" b="0" i="0" u="none" strike="noStrike" cap="none">
              <a:solidFill>
                <a:schemeClr val="lt1"/>
              </a:solidFill>
              <a:latin typeface="Arial"/>
              <a:ea typeface="Arial"/>
              <a:cs typeface="Arial"/>
              <a:sym typeface="Arial"/>
            </a:endParaRPr>
          </a:p>
        </p:txBody>
      </p:sp>
      <p:sp>
        <p:nvSpPr>
          <p:cNvPr id="2522" name="Google Shape;2522;p356"/>
          <p:cNvSpPr/>
          <p:nvPr/>
        </p:nvSpPr>
        <p:spPr>
          <a:xfrm>
            <a:off x="2506174" y="4300078"/>
            <a:ext cx="2932109" cy="1759265"/>
          </a:xfrm>
          <a:prstGeom prst="roundRect">
            <a:avLst>
              <a:gd name="adj" fmla="val 3673"/>
            </a:avLst>
          </a:prstGeom>
          <a:solidFill>
            <a:srgbClr val="399AB5"/>
          </a:solidFill>
          <a:ln>
            <a:noFill/>
          </a:ln>
          <a:effectLst>
            <a:outerShdw blurRad="107950" dist="12700" dir="5400000" algn="ctr">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Creates and uses data gathering techniques</a:t>
            </a:r>
            <a:endParaRPr sz="2200" b="0" i="0" u="none" strike="noStrike" cap="none">
              <a:solidFill>
                <a:schemeClr val="lt1"/>
              </a:solidFill>
              <a:latin typeface="Arial"/>
              <a:ea typeface="Arial"/>
              <a:cs typeface="Arial"/>
              <a:sym typeface="Arial"/>
            </a:endParaRPr>
          </a:p>
        </p:txBody>
      </p:sp>
      <p:sp>
        <p:nvSpPr>
          <p:cNvPr id="2523" name="Google Shape;2523;p356"/>
          <p:cNvSpPr/>
          <p:nvPr/>
        </p:nvSpPr>
        <p:spPr>
          <a:xfrm>
            <a:off x="2540395" y="6538565"/>
            <a:ext cx="2932109" cy="1759265"/>
          </a:xfrm>
          <a:prstGeom prst="roundRect">
            <a:avLst>
              <a:gd name="adj" fmla="val 3673"/>
            </a:avLst>
          </a:prstGeom>
          <a:solidFill>
            <a:srgbClr val="399AB5"/>
          </a:solidFill>
          <a:ln>
            <a:noFill/>
          </a:ln>
          <a:effectLst>
            <a:outerShdw blurRad="107950" dist="12700" dir="5400000" algn="ctr">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Identifies the company's critical business functions</a:t>
            </a:r>
            <a:endParaRPr sz="2200" b="0" i="0" u="none" strike="noStrike" cap="none">
              <a:solidFill>
                <a:schemeClr val="lt1"/>
              </a:solidFill>
              <a:latin typeface="Arial"/>
              <a:ea typeface="Arial"/>
              <a:cs typeface="Arial"/>
              <a:sym typeface="Arial"/>
            </a:endParaRPr>
          </a:p>
        </p:txBody>
      </p:sp>
      <p:sp>
        <p:nvSpPr>
          <p:cNvPr id="2524" name="Google Shape;2524;p356"/>
          <p:cNvSpPr/>
          <p:nvPr/>
        </p:nvSpPr>
        <p:spPr>
          <a:xfrm>
            <a:off x="6661624" y="4300078"/>
            <a:ext cx="2932109" cy="1759265"/>
          </a:xfrm>
          <a:prstGeom prst="roundRect">
            <a:avLst>
              <a:gd name="adj" fmla="val 3673"/>
            </a:avLst>
          </a:prstGeom>
          <a:solidFill>
            <a:srgbClr val="399AB5"/>
          </a:solidFill>
          <a:ln>
            <a:noFill/>
          </a:ln>
          <a:effectLst>
            <a:outerShdw blurRad="107950" dist="12700" dir="5400000" algn="ctr">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Calculates the longevity of these functions without the identified resources</a:t>
            </a:r>
            <a:endParaRPr sz="2200" b="0" i="0" u="none" strike="noStrike" cap="none">
              <a:solidFill>
                <a:schemeClr val="lt1"/>
              </a:solidFill>
              <a:latin typeface="Arial"/>
              <a:ea typeface="Arial"/>
              <a:cs typeface="Arial"/>
              <a:sym typeface="Arial"/>
            </a:endParaRPr>
          </a:p>
        </p:txBody>
      </p:sp>
      <p:sp>
        <p:nvSpPr>
          <p:cNvPr id="2525" name="Google Shape;2525;p356"/>
          <p:cNvSpPr/>
          <p:nvPr/>
        </p:nvSpPr>
        <p:spPr>
          <a:xfrm>
            <a:off x="6691373" y="6585606"/>
            <a:ext cx="2932109" cy="1759265"/>
          </a:xfrm>
          <a:prstGeom prst="roundRect">
            <a:avLst>
              <a:gd name="adj" fmla="val 3673"/>
            </a:avLst>
          </a:prstGeom>
          <a:solidFill>
            <a:srgbClr val="399AB5"/>
          </a:solidFill>
          <a:ln>
            <a:noFill/>
          </a:ln>
          <a:effectLst>
            <a:outerShdw blurRad="107950" dist="12700" dir="5400000" algn="ctr">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Identifies vulnerabilities and threats to these functions</a:t>
            </a:r>
            <a:endParaRPr sz="2200" b="0" i="0" u="none" strike="noStrike" cap="none">
              <a:solidFill>
                <a:schemeClr val="lt1"/>
              </a:solidFill>
              <a:latin typeface="Arial"/>
              <a:ea typeface="Arial"/>
              <a:cs typeface="Arial"/>
              <a:sym typeface="Arial"/>
            </a:endParaRPr>
          </a:p>
        </p:txBody>
      </p:sp>
      <p:sp>
        <p:nvSpPr>
          <p:cNvPr id="2526" name="Google Shape;2526;p356"/>
          <p:cNvSpPr/>
          <p:nvPr/>
        </p:nvSpPr>
        <p:spPr>
          <a:xfrm>
            <a:off x="10911620" y="6578559"/>
            <a:ext cx="2932109" cy="1759265"/>
          </a:xfrm>
          <a:prstGeom prst="roundRect">
            <a:avLst>
              <a:gd name="adj" fmla="val 3673"/>
            </a:avLst>
          </a:prstGeom>
          <a:solidFill>
            <a:srgbClr val="399AB5"/>
          </a:solidFill>
          <a:ln>
            <a:noFill/>
          </a:ln>
          <a:effectLst>
            <a:outerShdw blurRad="107950" dist="12700" dir="5400000" algn="ctr">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Documents findings and reports to management</a:t>
            </a:r>
            <a:endParaRPr sz="2200" b="0" i="0" u="none" strike="noStrike" cap="none">
              <a:solidFill>
                <a:schemeClr val="lt1"/>
              </a:solidFill>
              <a:latin typeface="Arial"/>
              <a:ea typeface="Arial"/>
              <a:cs typeface="Arial"/>
              <a:sym typeface="Arial"/>
            </a:endParaRPr>
          </a:p>
        </p:txBody>
      </p:sp>
      <p:sp>
        <p:nvSpPr>
          <p:cNvPr id="2527" name="Google Shape;2527;p356"/>
          <p:cNvSpPr/>
          <p:nvPr/>
        </p:nvSpPr>
        <p:spPr>
          <a:xfrm rot="5400000">
            <a:off x="12204642" y="6171910"/>
            <a:ext cx="430997" cy="286341"/>
          </a:xfrm>
          <a:prstGeom prst="rightArrow">
            <a:avLst>
              <a:gd name="adj1" fmla="val 50000"/>
              <a:gd name="adj2" fmla="val 50000"/>
            </a:avLst>
          </a:prstGeom>
          <a:solidFill>
            <a:srgbClr val="48A5BF"/>
          </a:solidFill>
          <a:ln w="25400" cap="flat" cmpd="sng">
            <a:solidFill>
              <a:srgbClr val="48A5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28" name="Google Shape;2528;p356"/>
          <p:cNvSpPr/>
          <p:nvPr/>
        </p:nvSpPr>
        <p:spPr>
          <a:xfrm rot="5400000">
            <a:off x="12184284" y="3896204"/>
            <a:ext cx="430997" cy="286341"/>
          </a:xfrm>
          <a:prstGeom prst="rightArrow">
            <a:avLst>
              <a:gd name="adj1" fmla="val 50000"/>
              <a:gd name="adj2" fmla="val 50000"/>
            </a:avLst>
          </a:prstGeom>
          <a:solidFill>
            <a:srgbClr val="48A5BF"/>
          </a:solidFill>
          <a:ln w="25400" cap="flat" cmpd="sng">
            <a:solidFill>
              <a:srgbClr val="48A5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29" name="Google Shape;2529;p356"/>
          <p:cNvSpPr/>
          <p:nvPr/>
        </p:nvSpPr>
        <p:spPr>
          <a:xfrm>
            <a:off x="10950808" y="2058093"/>
            <a:ext cx="2932109" cy="1759265"/>
          </a:xfrm>
          <a:prstGeom prst="roundRect">
            <a:avLst>
              <a:gd name="adj" fmla="val 3673"/>
            </a:avLst>
          </a:prstGeom>
          <a:solidFill>
            <a:srgbClr val="399AB5"/>
          </a:solidFill>
          <a:ln>
            <a:noFill/>
          </a:ln>
          <a:effectLst>
            <a:outerShdw blurRad="107950" dist="12700" dir="5400000" algn="ctr">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Calculates risk for each business function</a:t>
            </a:r>
            <a:endParaRPr sz="2200" b="0" i="0" u="none" strike="noStrike" cap="none">
              <a:solidFill>
                <a:schemeClr val="lt1"/>
              </a:solidFill>
              <a:latin typeface="Arial"/>
              <a:ea typeface="Arial"/>
              <a:cs typeface="Arial"/>
              <a:sym typeface="Arial"/>
            </a:endParaRPr>
          </a:p>
        </p:txBody>
      </p:sp>
      <p:sp>
        <p:nvSpPr>
          <p:cNvPr id="2530" name="Google Shape;2530;p356"/>
          <p:cNvSpPr/>
          <p:nvPr/>
        </p:nvSpPr>
        <p:spPr>
          <a:xfrm>
            <a:off x="10929842" y="4300078"/>
            <a:ext cx="2932109" cy="1759265"/>
          </a:xfrm>
          <a:prstGeom prst="roundRect">
            <a:avLst>
              <a:gd name="adj" fmla="val 3673"/>
            </a:avLst>
          </a:prstGeom>
          <a:solidFill>
            <a:srgbClr val="399AB5"/>
          </a:solidFill>
          <a:ln>
            <a:noFill/>
          </a:ln>
          <a:effectLst>
            <a:outerShdw blurRad="107950" dist="12700" dir="5400000" algn="ctr">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Gathers, analyzes, and interprets qualitative and quantitative impact information</a:t>
            </a:r>
            <a:endParaRPr sz="2200" b="0" i="0" u="none" strike="noStrike" cap="none">
              <a:solidFill>
                <a:schemeClr val="lt1"/>
              </a:solidFill>
              <a:latin typeface="Arial"/>
              <a:ea typeface="Arial"/>
              <a:cs typeface="Arial"/>
              <a:sym typeface="Arial"/>
            </a:endParaRPr>
          </a:p>
        </p:txBody>
      </p:sp>
      <p:sp>
        <p:nvSpPr>
          <p:cNvPr id="2531" name="Google Shape;2531;p356"/>
          <p:cNvSpPr/>
          <p:nvPr/>
        </p:nvSpPr>
        <p:spPr>
          <a:xfrm rot="10800000" flipH="1">
            <a:off x="9806085" y="2761228"/>
            <a:ext cx="797847" cy="352993"/>
          </a:xfrm>
          <a:prstGeom prst="rightArrow">
            <a:avLst>
              <a:gd name="adj1" fmla="val 50000"/>
              <a:gd name="adj2" fmla="val 50000"/>
            </a:avLst>
          </a:prstGeom>
          <a:solidFill>
            <a:srgbClr val="48A5BF"/>
          </a:solidFill>
          <a:ln w="25400" cap="flat" cmpd="sng">
            <a:solidFill>
              <a:srgbClr val="48A5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32" name="Google Shape;2532;p356"/>
          <p:cNvSpPr/>
          <p:nvPr/>
        </p:nvSpPr>
        <p:spPr>
          <a:xfrm rot="10800000" flipH="1">
            <a:off x="5690323" y="7253617"/>
            <a:ext cx="797847" cy="352993"/>
          </a:xfrm>
          <a:prstGeom prst="rightArrow">
            <a:avLst>
              <a:gd name="adj1" fmla="val 50000"/>
              <a:gd name="adj2" fmla="val 50000"/>
            </a:avLst>
          </a:prstGeom>
          <a:solidFill>
            <a:srgbClr val="48A5BF"/>
          </a:solidFill>
          <a:ln w="25400" cap="flat" cmpd="sng">
            <a:solidFill>
              <a:srgbClr val="48A5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33" name="Google Shape;2533;p356"/>
          <p:cNvSpPr/>
          <p:nvPr/>
        </p:nvSpPr>
        <p:spPr>
          <a:xfrm>
            <a:off x="7035801" y="907764"/>
            <a:ext cx="219678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357"/>
          <p:cNvSpPr txBox="1">
            <a:spLocks noGrp="1"/>
          </p:cNvSpPr>
          <p:nvPr>
            <p:ph type="title"/>
          </p:nvPr>
        </p:nvSpPr>
        <p:spPr>
          <a:xfrm>
            <a:off x="-10160" y="30303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BIA Steps: Business Unit Level</a:t>
            </a:r>
            <a:endParaRPr/>
          </a:p>
        </p:txBody>
      </p:sp>
      <p:grpSp>
        <p:nvGrpSpPr>
          <p:cNvPr id="2539" name="Google Shape;2539;p357"/>
          <p:cNvGrpSpPr/>
          <p:nvPr/>
        </p:nvGrpSpPr>
        <p:grpSpPr>
          <a:xfrm>
            <a:off x="2067154" y="3550225"/>
            <a:ext cx="5453290" cy="2725231"/>
            <a:chOff x="-1" y="0"/>
            <a:chExt cx="4601416" cy="2725229"/>
          </a:xfrm>
        </p:grpSpPr>
        <p:sp>
          <p:nvSpPr>
            <p:cNvPr id="2540" name="Google Shape;2540;p357"/>
            <p:cNvSpPr/>
            <p:nvPr/>
          </p:nvSpPr>
          <p:spPr>
            <a:xfrm>
              <a:off x="-1" y="0"/>
              <a:ext cx="4601416" cy="2725229"/>
            </a:xfrm>
            <a:custGeom>
              <a:avLst/>
              <a:gdLst/>
              <a:ahLst/>
              <a:cxnLst/>
              <a:rect l="l" t="t" r="r" b="b"/>
              <a:pathLst>
                <a:path w="21600" h="21600" extrusionOk="0">
                  <a:moveTo>
                    <a:pt x="0" y="2160"/>
                  </a:moveTo>
                  <a:cubicBezTo>
                    <a:pt x="0" y="967"/>
                    <a:pt x="607" y="0"/>
                    <a:pt x="1357" y="0"/>
                  </a:cubicBezTo>
                  <a:lnTo>
                    <a:pt x="20243" y="0"/>
                  </a:lnTo>
                  <a:cubicBezTo>
                    <a:pt x="20993" y="0"/>
                    <a:pt x="21600" y="967"/>
                    <a:pt x="21600" y="2160"/>
                  </a:cubicBezTo>
                  <a:lnTo>
                    <a:pt x="21600" y="19440"/>
                  </a:lnTo>
                  <a:cubicBezTo>
                    <a:pt x="21600" y="20633"/>
                    <a:pt x="20993" y="21600"/>
                    <a:pt x="20243" y="21600"/>
                  </a:cubicBezTo>
                  <a:lnTo>
                    <a:pt x="1357" y="21600"/>
                  </a:lnTo>
                  <a:cubicBezTo>
                    <a:pt x="607" y="21600"/>
                    <a:pt x="0" y="20633"/>
                    <a:pt x="0" y="19440"/>
                  </a:cubicBezTo>
                  <a:lnTo>
                    <a:pt x="0" y="2160"/>
                  </a:lnTo>
                  <a:close/>
                </a:path>
              </a:pathLst>
            </a:custGeom>
            <a:solidFill>
              <a:srgbClr val="FFFFFF"/>
            </a:solidFill>
            <a:ln w="38100" cap="flat" cmpd="sng">
              <a:solidFill>
                <a:srgbClr val="D9CECA"/>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357"/>
            <p:cNvSpPr txBox="1"/>
            <p:nvPr/>
          </p:nvSpPr>
          <p:spPr>
            <a:xfrm>
              <a:off x="869723" y="316406"/>
              <a:ext cx="3539779" cy="2092417"/>
            </a:xfrm>
            <a:prstGeom prst="rect">
              <a:avLst/>
            </a:prstGeom>
            <a:noFill/>
            <a:ln>
              <a:noFill/>
            </a:ln>
          </p:spPr>
          <p:txBody>
            <a:bodyPr spcFirstLastPara="1" wrap="square" lIns="80575" tIns="80575" rIns="80575" bIns="80575" anchor="ctr"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Identifies business components or activities that, if disrupted or unavailable, could jeopardize the company's operations</a:t>
              </a:r>
              <a:endParaRPr sz="1400" b="0" i="0" u="none" strike="noStrike" cap="none">
                <a:solidFill>
                  <a:srgbClr val="3F3F3F"/>
                </a:solidFill>
                <a:latin typeface="Arial"/>
                <a:ea typeface="Arial"/>
                <a:cs typeface="Arial"/>
                <a:sym typeface="Arial"/>
              </a:endParaRPr>
            </a:p>
          </p:txBody>
        </p:sp>
      </p:grpSp>
      <p:grpSp>
        <p:nvGrpSpPr>
          <p:cNvPr id="2542" name="Google Shape;2542;p357"/>
          <p:cNvGrpSpPr/>
          <p:nvPr/>
        </p:nvGrpSpPr>
        <p:grpSpPr>
          <a:xfrm>
            <a:off x="8641937" y="3550225"/>
            <a:ext cx="5453291" cy="2725231"/>
            <a:chOff x="343352" y="0"/>
            <a:chExt cx="4450701" cy="2725229"/>
          </a:xfrm>
        </p:grpSpPr>
        <p:sp>
          <p:nvSpPr>
            <p:cNvPr id="2543" name="Google Shape;2543;p357"/>
            <p:cNvSpPr/>
            <p:nvPr/>
          </p:nvSpPr>
          <p:spPr>
            <a:xfrm>
              <a:off x="343352" y="0"/>
              <a:ext cx="4450701" cy="2725229"/>
            </a:xfrm>
            <a:custGeom>
              <a:avLst/>
              <a:gdLst/>
              <a:ahLst/>
              <a:cxnLst/>
              <a:rect l="l" t="t" r="r" b="b"/>
              <a:pathLst>
                <a:path w="21600" h="21600" extrusionOk="0">
                  <a:moveTo>
                    <a:pt x="0" y="2160"/>
                  </a:moveTo>
                  <a:cubicBezTo>
                    <a:pt x="0" y="967"/>
                    <a:pt x="607" y="0"/>
                    <a:pt x="1357" y="0"/>
                  </a:cubicBezTo>
                  <a:lnTo>
                    <a:pt x="20243" y="0"/>
                  </a:lnTo>
                  <a:cubicBezTo>
                    <a:pt x="20993" y="0"/>
                    <a:pt x="21600" y="967"/>
                    <a:pt x="21600" y="2160"/>
                  </a:cubicBezTo>
                  <a:lnTo>
                    <a:pt x="21600" y="19440"/>
                  </a:lnTo>
                  <a:cubicBezTo>
                    <a:pt x="21600" y="20633"/>
                    <a:pt x="20993" y="21600"/>
                    <a:pt x="20243" y="21600"/>
                  </a:cubicBezTo>
                  <a:lnTo>
                    <a:pt x="1357" y="21600"/>
                  </a:lnTo>
                  <a:cubicBezTo>
                    <a:pt x="607" y="21600"/>
                    <a:pt x="0" y="20633"/>
                    <a:pt x="0" y="19440"/>
                  </a:cubicBezTo>
                  <a:lnTo>
                    <a:pt x="0" y="2160"/>
                  </a:lnTo>
                  <a:close/>
                </a:path>
              </a:pathLst>
            </a:custGeom>
            <a:solidFill>
              <a:srgbClr val="FFFFFF"/>
            </a:solidFill>
            <a:ln w="28575" cap="flat" cmpd="sng">
              <a:solidFill>
                <a:srgbClr val="4ECECA"/>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357"/>
            <p:cNvSpPr txBox="1"/>
            <p:nvPr/>
          </p:nvSpPr>
          <p:spPr>
            <a:xfrm>
              <a:off x="363746" y="702344"/>
              <a:ext cx="2903606" cy="1320540"/>
            </a:xfrm>
            <a:prstGeom prst="rect">
              <a:avLst/>
            </a:prstGeom>
            <a:noFill/>
            <a:ln>
              <a:noFill/>
            </a:ln>
          </p:spPr>
          <p:txBody>
            <a:bodyPr spcFirstLastPara="1" wrap="square" lIns="80575" tIns="80575" rIns="80575" bIns="80575" anchor="ctr"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Determines required Maximum tolerable downtime</a:t>
              </a:r>
              <a:endParaRPr sz="1400" b="0" i="0" u="none" strike="noStrike" cap="none">
                <a:solidFill>
                  <a:srgbClr val="3F3F3F"/>
                </a:solidFill>
                <a:latin typeface="Arial"/>
                <a:ea typeface="Arial"/>
                <a:cs typeface="Arial"/>
                <a:sym typeface="Arial"/>
              </a:endParaRPr>
            </a:p>
          </p:txBody>
        </p:sp>
      </p:grpSp>
      <p:pic>
        <p:nvPicPr>
          <p:cNvPr id="2545" name="Google Shape;2545;p357"/>
          <p:cNvPicPr preferRelativeResize="0"/>
          <p:nvPr/>
        </p:nvPicPr>
        <p:blipFill rotWithShape="1">
          <a:blip r:embed="rId3">
            <a:alphaModFix/>
          </a:blip>
          <a:srcRect/>
          <a:stretch/>
        </p:blipFill>
        <p:spPr>
          <a:xfrm>
            <a:off x="1132697" y="4194652"/>
            <a:ext cx="1925430" cy="1436370"/>
          </a:xfrm>
          <a:prstGeom prst="rect">
            <a:avLst/>
          </a:prstGeom>
          <a:noFill/>
          <a:ln>
            <a:noFill/>
          </a:ln>
        </p:spPr>
      </p:pic>
      <p:sp>
        <p:nvSpPr>
          <p:cNvPr id="2546" name="Google Shape;2546;p357"/>
          <p:cNvSpPr/>
          <p:nvPr/>
        </p:nvSpPr>
        <p:spPr>
          <a:xfrm rot="10800000" flipH="1">
            <a:off x="7625210" y="4736340"/>
            <a:ext cx="797847" cy="352993"/>
          </a:xfrm>
          <a:prstGeom prst="rightArrow">
            <a:avLst>
              <a:gd name="adj1" fmla="val 50000"/>
              <a:gd name="adj2" fmla="val 50000"/>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547" name="Google Shape;2547;p357"/>
          <p:cNvPicPr preferRelativeResize="0"/>
          <p:nvPr/>
        </p:nvPicPr>
        <p:blipFill rotWithShape="1">
          <a:blip r:embed="rId4">
            <a:alphaModFix/>
          </a:blip>
          <a:srcRect l="16586" t="13274" r="8618" b="11826"/>
          <a:stretch/>
        </p:blipFill>
        <p:spPr>
          <a:xfrm>
            <a:off x="13106679" y="4069732"/>
            <a:ext cx="1939192" cy="1678254"/>
          </a:xfrm>
          <a:prstGeom prst="rect">
            <a:avLst/>
          </a:prstGeom>
          <a:noFill/>
          <a:ln>
            <a:noFill/>
          </a:ln>
        </p:spPr>
      </p:pic>
      <p:sp>
        <p:nvSpPr>
          <p:cNvPr id="2548" name="Google Shape;2548;p357"/>
          <p:cNvSpPr/>
          <p:nvPr/>
        </p:nvSpPr>
        <p:spPr>
          <a:xfrm>
            <a:off x="4826000" y="889476"/>
            <a:ext cx="66001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9" name="Google Shape;2549;p357"/>
          <p:cNvSpPr txBox="1"/>
          <p:nvPr/>
        </p:nvSpPr>
        <p:spPr>
          <a:xfrm>
            <a:off x="2067154" y="1428750"/>
            <a:ext cx="121822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For each major business unit within the organization, the following steps will be performed:</a:t>
            </a:r>
            <a:endParaRPr sz="2200" b="0" i="0" u="none" strike="noStrike" cap="none">
              <a:solidFill>
                <a:srgbClr val="3F3F3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Information Security Policy (ISP)</a:t>
            </a:r>
            <a:endParaRPr>
              <a:latin typeface="Open Sans"/>
              <a:ea typeface="Open Sans"/>
              <a:cs typeface="Open Sans"/>
              <a:sym typeface="Open Sans"/>
            </a:endParaRPr>
          </a:p>
        </p:txBody>
      </p:sp>
      <p:sp>
        <p:nvSpPr>
          <p:cNvPr id="249" name="Google Shape;249;p258"/>
          <p:cNvSpPr txBox="1"/>
          <p:nvPr/>
        </p:nvSpPr>
        <p:spPr>
          <a:xfrm>
            <a:off x="2200490" y="1437528"/>
            <a:ext cx="12553478" cy="1235851"/>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is a document that outlines an organization's plan for protecting its information assets.</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It also covers various topics, from data classification and encryption to network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security protocols.</a:t>
            </a:r>
            <a:endParaRPr/>
          </a:p>
        </p:txBody>
      </p:sp>
      <p:sp>
        <p:nvSpPr>
          <p:cNvPr id="250" name="Google Shape;250;p258"/>
          <p:cNvSpPr txBox="1"/>
          <p:nvPr/>
        </p:nvSpPr>
        <p:spPr>
          <a:xfrm>
            <a:off x="2796618" y="7536836"/>
            <a:ext cx="10978978"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 Information security policies outline the guidelines and procedures for protecting the organization’s data and technology assets. </a:t>
            </a:r>
            <a:endParaRPr/>
          </a:p>
        </p:txBody>
      </p:sp>
      <p:pic>
        <p:nvPicPr>
          <p:cNvPr id="251" name="Google Shape;251;p258"/>
          <p:cNvPicPr preferRelativeResize="0"/>
          <p:nvPr/>
        </p:nvPicPr>
        <p:blipFill rotWithShape="1">
          <a:blip r:embed="rId3">
            <a:alphaModFix/>
          </a:blip>
          <a:srcRect/>
          <a:stretch/>
        </p:blipFill>
        <p:spPr>
          <a:xfrm>
            <a:off x="6766862" y="3169288"/>
            <a:ext cx="3542373" cy="3939654"/>
          </a:xfrm>
          <a:prstGeom prst="rect">
            <a:avLst/>
          </a:prstGeom>
          <a:noFill/>
          <a:ln>
            <a:noFill/>
          </a:ln>
        </p:spPr>
      </p:pic>
      <p:sp>
        <p:nvSpPr>
          <p:cNvPr id="252" name="Google Shape;252;p258"/>
          <p:cNvSpPr/>
          <p:nvPr/>
        </p:nvSpPr>
        <p:spPr>
          <a:xfrm>
            <a:off x="4572000" y="816352"/>
            <a:ext cx="7120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358"/>
          <p:cNvSpPr txBox="1">
            <a:spLocks noGrp="1"/>
          </p:cNvSpPr>
          <p:nvPr>
            <p:ph type="title"/>
          </p:nvPr>
        </p:nvSpPr>
        <p:spPr>
          <a:xfrm>
            <a:off x="-10160" y="32131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Maximum Tolerable Downtime (MTD)</a:t>
            </a:r>
            <a:endParaRPr>
              <a:solidFill>
                <a:srgbClr val="3F3F3F"/>
              </a:solidFill>
            </a:endParaRPr>
          </a:p>
        </p:txBody>
      </p:sp>
      <p:sp>
        <p:nvSpPr>
          <p:cNvPr id="2555" name="Google Shape;2555;p358"/>
          <p:cNvSpPr txBox="1"/>
          <p:nvPr/>
        </p:nvSpPr>
        <p:spPr>
          <a:xfrm>
            <a:off x="4638735" y="1310505"/>
            <a:ext cx="6995084"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Maximum Tolerable Downtime is:</a:t>
            </a:r>
            <a:endParaRPr sz="1400" b="0" i="0" u="none" strike="noStrike" cap="none">
              <a:solidFill>
                <a:srgbClr val="000000"/>
              </a:solidFill>
              <a:latin typeface="Arial"/>
              <a:ea typeface="Arial"/>
              <a:cs typeface="Arial"/>
              <a:sym typeface="Arial"/>
            </a:endParaRPr>
          </a:p>
        </p:txBody>
      </p:sp>
      <p:grpSp>
        <p:nvGrpSpPr>
          <p:cNvPr id="2556" name="Google Shape;2556;p358"/>
          <p:cNvGrpSpPr/>
          <p:nvPr/>
        </p:nvGrpSpPr>
        <p:grpSpPr>
          <a:xfrm>
            <a:off x="5846571" y="3877798"/>
            <a:ext cx="4479728" cy="3894936"/>
            <a:chOff x="1533146" y="4319001"/>
            <a:chExt cx="4479728" cy="3894936"/>
          </a:xfrm>
        </p:grpSpPr>
        <p:sp>
          <p:nvSpPr>
            <p:cNvPr id="2557" name="Google Shape;2557;p358"/>
            <p:cNvSpPr/>
            <p:nvPr/>
          </p:nvSpPr>
          <p:spPr>
            <a:xfrm>
              <a:off x="3785653" y="6146106"/>
              <a:ext cx="1899677" cy="2067831"/>
            </a:xfrm>
            <a:custGeom>
              <a:avLst/>
              <a:gdLst/>
              <a:ahLst/>
              <a:cxnLst/>
              <a:rect l="l" t="t" r="r" b="b"/>
              <a:pathLst>
                <a:path w="2740039" h="2982580" extrusionOk="0">
                  <a:moveTo>
                    <a:pt x="1656981" y="56926"/>
                  </a:moveTo>
                  <a:cubicBezTo>
                    <a:pt x="1177091" y="-79496"/>
                    <a:pt x="664000" y="33384"/>
                    <a:pt x="286727" y="351501"/>
                  </a:cubicBezTo>
                  <a:cubicBezTo>
                    <a:pt x="256545" y="377457"/>
                    <a:pt x="226967" y="404017"/>
                    <a:pt x="198596" y="432388"/>
                  </a:cubicBezTo>
                  <a:cubicBezTo>
                    <a:pt x="197389" y="431181"/>
                    <a:pt x="196182" y="430577"/>
                    <a:pt x="194974" y="429370"/>
                  </a:cubicBezTo>
                  <a:lnTo>
                    <a:pt x="142458" y="385908"/>
                  </a:lnTo>
                  <a:cubicBezTo>
                    <a:pt x="117709" y="365384"/>
                    <a:pt x="94167" y="373835"/>
                    <a:pt x="89942" y="404017"/>
                  </a:cubicBezTo>
                  <a:lnTo>
                    <a:pt x="80887" y="468606"/>
                  </a:lnTo>
                  <a:cubicBezTo>
                    <a:pt x="76662" y="498788"/>
                    <a:pt x="69418" y="548286"/>
                    <a:pt x="65193" y="579071"/>
                  </a:cubicBezTo>
                  <a:lnTo>
                    <a:pt x="56138" y="643660"/>
                  </a:lnTo>
                  <a:cubicBezTo>
                    <a:pt x="51913" y="673842"/>
                    <a:pt x="71833" y="690744"/>
                    <a:pt x="100807" y="680482"/>
                  </a:cubicBezTo>
                  <a:lnTo>
                    <a:pt x="162378" y="659355"/>
                  </a:lnTo>
                  <a:cubicBezTo>
                    <a:pt x="191353" y="649697"/>
                    <a:pt x="239040" y="633399"/>
                    <a:pt x="268014" y="623137"/>
                  </a:cubicBezTo>
                  <a:lnTo>
                    <a:pt x="329585" y="602009"/>
                  </a:lnTo>
                  <a:cubicBezTo>
                    <a:pt x="358560" y="592351"/>
                    <a:pt x="362182" y="566999"/>
                    <a:pt x="337433" y="547079"/>
                  </a:cubicBezTo>
                  <a:lnTo>
                    <a:pt x="284916" y="503617"/>
                  </a:lnTo>
                  <a:cubicBezTo>
                    <a:pt x="281294" y="500599"/>
                    <a:pt x="277673" y="497580"/>
                    <a:pt x="274051" y="494562"/>
                  </a:cubicBezTo>
                  <a:cubicBezTo>
                    <a:pt x="298196" y="470417"/>
                    <a:pt x="323549" y="447479"/>
                    <a:pt x="349505" y="425748"/>
                  </a:cubicBezTo>
                  <a:cubicBezTo>
                    <a:pt x="702029" y="128155"/>
                    <a:pt x="1181920" y="22519"/>
                    <a:pt x="1630421" y="150490"/>
                  </a:cubicBezTo>
                  <a:cubicBezTo>
                    <a:pt x="2371083" y="361159"/>
                    <a:pt x="2800268" y="1132605"/>
                    <a:pt x="2589599" y="1873267"/>
                  </a:cubicBezTo>
                  <a:cubicBezTo>
                    <a:pt x="2388588" y="2579521"/>
                    <a:pt x="1675090" y="3008103"/>
                    <a:pt x="957971" y="2854780"/>
                  </a:cubicBezTo>
                  <a:cubicBezTo>
                    <a:pt x="667621" y="2793208"/>
                    <a:pt x="397193" y="2639281"/>
                    <a:pt x="193767" y="2403260"/>
                  </a:cubicBezTo>
                  <a:cubicBezTo>
                    <a:pt x="196786" y="2393601"/>
                    <a:pt x="198596" y="2383340"/>
                    <a:pt x="198596" y="2372474"/>
                  </a:cubicBezTo>
                  <a:cubicBezTo>
                    <a:pt x="198596" y="2317543"/>
                    <a:pt x="153927" y="2273478"/>
                    <a:pt x="98996" y="2273478"/>
                  </a:cubicBezTo>
                  <a:cubicBezTo>
                    <a:pt x="44065" y="2273478"/>
                    <a:pt x="0" y="2318147"/>
                    <a:pt x="0" y="2372474"/>
                  </a:cubicBezTo>
                  <a:cubicBezTo>
                    <a:pt x="0" y="2427405"/>
                    <a:pt x="44669" y="2471470"/>
                    <a:pt x="98996" y="2471470"/>
                  </a:cubicBezTo>
                  <a:cubicBezTo>
                    <a:pt x="106844" y="2471470"/>
                    <a:pt x="114691" y="2470263"/>
                    <a:pt x="121935" y="2468452"/>
                  </a:cubicBezTo>
                  <a:cubicBezTo>
                    <a:pt x="339847" y="2719565"/>
                    <a:pt x="628385" y="2883754"/>
                    <a:pt x="937447" y="2949550"/>
                  </a:cubicBezTo>
                  <a:cubicBezTo>
                    <a:pt x="1704065" y="3113136"/>
                    <a:pt x="2467665" y="2654372"/>
                    <a:pt x="2682559" y="1899224"/>
                  </a:cubicBezTo>
                  <a:cubicBezTo>
                    <a:pt x="2908319" y="1107857"/>
                    <a:pt x="2448952" y="282082"/>
                    <a:pt x="1656981" y="56926"/>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358"/>
            <p:cNvSpPr/>
            <p:nvPr/>
          </p:nvSpPr>
          <p:spPr>
            <a:xfrm>
              <a:off x="1857131" y="6114427"/>
              <a:ext cx="2108525" cy="2094140"/>
            </a:xfrm>
            <a:custGeom>
              <a:avLst/>
              <a:gdLst/>
              <a:ahLst/>
              <a:cxnLst/>
              <a:rect l="l" t="t" r="r" b="b"/>
              <a:pathLst>
                <a:path w="3041276" h="3020527" extrusionOk="0">
                  <a:moveTo>
                    <a:pt x="3026118" y="1103447"/>
                  </a:moveTo>
                  <a:lnTo>
                    <a:pt x="2974809" y="1063003"/>
                  </a:lnTo>
                  <a:cubicBezTo>
                    <a:pt x="2950663" y="1044291"/>
                    <a:pt x="2911427" y="1012901"/>
                    <a:pt x="2887282" y="994189"/>
                  </a:cubicBezTo>
                  <a:lnTo>
                    <a:pt x="2835973" y="953745"/>
                  </a:lnTo>
                  <a:cubicBezTo>
                    <a:pt x="2811827" y="935032"/>
                    <a:pt x="2787078" y="944087"/>
                    <a:pt x="2781645" y="974269"/>
                  </a:cubicBezTo>
                  <a:lnTo>
                    <a:pt x="2768969" y="1038254"/>
                  </a:lnTo>
                  <a:cubicBezTo>
                    <a:pt x="2762933" y="1068436"/>
                    <a:pt x="2753274" y="1117331"/>
                    <a:pt x="2747842" y="1147512"/>
                  </a:cubicBezTo>
                  <a:lnTo>
                    <a:pt x="2735165" y="1211498"/>
                  </a:lnTo>
                  <a:cubicBezTo>
                    <a:pt x="2729129" y="1241679"/>
                    <a:pt x="2749049" y="1256770"/>
                    <a:pt x="2779231" y="1245905"/>
                  </a:cubicBezTo>
                  <a:lnTo>
                    <a:pt x="2843216" y="1222363"/>
                  </a:lnTo>
                  <a:cubicBezTo>
                    <a:pt x="2845631" y="1221759"/>
                    <a:pt x="2848045" y="1220552"/>
                    <a:pt x="2850460" y="1219345"/>
                  </a:cubicBezTo>
                  <a:cubicBezTo>
                    <a:pt x="2912031" y="1488566"/>
                    <a:pt x="2890904" y="1763825"/>
                    <a:pt x="2799151" y="2013126"/>
                  </a:cubicBezTo>
                  <a:cubicBezTo>
                    <a:pt x="2546831" y="2695839"/>
                    <a:pt x="1810395" y="3070093"/>
                    <a:pt x="1109573" y="2870290"/>
                  </a:cubicBezTo>
                  <a:cubicBezTo>
                    <a:pt x="368912" y="2659621"/>
                    <a:pt x="-60274" y="1888174"/>
                    <a:pt x="150395" y="1147512"/>
                  </a:cubicBezTo>
                  <a:cubicBezTo>
                    <a:pt x="280177" y="692974"/>
                    <a:pt x="627871" y="339244"/>
                    <a:pt x="1073355" y="199200"/>
                  </a:cubicBezTo>
                  <a:cubicBezTo>
                    <a:pt x="1136737" y="179280"/>
                    <a:pt x="1201326" y="164189"/>
                    <a:pt x="1266519" y="153324"/>
                  </a:cubicBezTo>
                  <a:cubicBezTo>
                    <a:pt x="1284024" y="180487"/>
                    <a:pt x="1314810" y="198596"/>
                    <a:pt x="1349820" y="198596"/>
                  </a:cubicBezTo>
                  <a:cubicBezTo>
                    <a:pt x="1404751" y="198596"/>
                    <a:pt x="1448817" y="153927"/>
                    <a:pt x="1448817" y="99600"/>
                  </a:cubicBezTo>
                  <a:cubicBezTo>
                    <a:pt x="1448817" y="44669"/>
                    <a:pt x="1404148" y="0"/>
                    <a:pt x="1349820" y="0"/>
                  </a:cubicBezTo>
                  <a:cubicBezTo>
                    <a:pt x="1310584" y="0"/>
                    <a:pt x="1276780" y="22938"/>
                    <a:pt x="1260482" y="56138"/>
                  </a:cubicBezTo>
                  <a:cubicBezTo>
                    <a:pt x="1187442" y="67607"/>
                    <a:pt x="1115006" y="84509"/>
                    <a:pt x="1044984" y="106240"/>
                  </a:cubicBezTo>
                  <a:cubicBezTo>
                    <a:pt x="568112" y="255942"/>
                    <a:pt x="195668" y="634422"/>
                    <a:pt x="57435" y="1120348"/>
                  </a:cubicBezTo>
                  <a:cubicBezTo>
                    <a:pt x="-168325" y="1912319"/>
                    <a:pt x="291646" y="2737490"/>
                    <a:pt x="1083013" y="2963249"/>
                  </a:cubicBezTo>
                  <a:cubicBezTo>
                    <a:pt x="1832126" y="3176937"/>
                    <a:pt x="2620475" y="2775519"/>
                    <a:pt x="2890300" y="2045723"/>
                  </a:cubicBezTo>
                  <a:cubicBezTo>
                    <a:pt x="2990503" y="1775294"/>
                    <a:pt x="3012234" y="1475890"/>
                    <a:pt x="2942213" y="1184334"/>
                  </a:cubicBezTo>
                  <a:cubicBezTo>
                    <a:pt x="2945835" y="1183127"/>
                    <a:pt x="2948853" y="1181920"/>
                    <a:pt x="2951871" y="1180712"/>
                  </a:cubicBezTo>
                  <a:lnTo>
                    <a:pt x="3015856" y="1157170"/>
                  </a:lnTo>
                  <a:cubicBezTo>
                    <a:pt x="3045434" y="1147512"/>
                    <a:pt x="3049660" y="1122763"/>
                    <a:pt x="3026118" y="1103447"/>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358"/>
            <p:cNvSpPr/>
            <p:nvPr/>
          </p:nvSpPr>
          <p:spPr>
            <a:xfrm>
              <a:off x="2780392" y="4642536"/>
              <a:ext cx="2068092" cy="2091762"/>
            </a:xfrm>
            <a:custGeom>
              <a:avLst/>
              <a:gdLst/>
              <a:ahLst/>
              <a:cxnLst/>
              <a:rect l="l" t="t" r="r" b="b"/>
              <a:pathLst>
                <a:path w="2982957" h="3017098" extrusionOk="0">
                  <a:moveTo>
                    <a:pt x="2794257" y="766040"/>
                  </a:moveTo>
                  <a:cubicBezTo>
                    <a:pt x="2394047" y="46505"/>
                    <a:pt x="1485574" y="-211851"/>
                    <a:pt x="766040" y="188360"/>
                  </a:cubicBezTo>
                  <a:cubicBezTo>
                    <a:pt x="46505" y="588571"/>
                    <a:pt x="-211851" y="1497647"/>
                    <a:pt x="188360" y="2216578"/>
                  </a:cubicBezTo>
                  <a:cubicBezTo>
                    <a:pt x="366433" y="2536504"/>
                    <a:pt x="654971" y="2777959"/>
                    <a:pt x="996629" y="2898082"/>
                  </a:cubicBezTo>
                  <a:cubicBezTo>
                    <a:pt x="995422" y="2901704"/>
                    <a:pt x="994214" y="2905326"/>
                    <a:pt x="993007" y="2908344"/>
                  </a:cubicBezTo>
                  <a:lnTo>
                    <a:pt x="971276" y="2972933"/>
                  </a:lnTo>
                  <a:cubicBezTo>
                    <a:pt x="961014" y="3003115"/>
                    <a:pt x="977313" y="3022432"/>
                    <a:pt x="1006891" y="3015792"/>
                  </a:cubicBezTo>
                  <a:lnTo>
                    <a:pt x="1070272" y="3001304"/>
                  </a:lnTo>
                  <a:cubicBezTo>
                    <a:pt x="1099851" y="2994664"/>
                    <a:pt x="1148745" y="2983799"/>
                    <a:pt x="1178927" y="2976555"/>
                  </a:cubicBezTo>
                  <a:lnTo>
                    <a:pt x="1242309" y="2962068"/>
                  </a:lnTo>
                  <a:cubicBezTo>
                    <a:pt x="1271887" y="2955428"/>
                    <a:pt x="1280338" y="2930679"/>
                    <a:pt x="1261021" y="2907137"/>
                  </a:cubicBezTo>
                  <a:lnTo>
                    <a:pt x="1219371" y="2857035"/>
                  </a:lnTo>
                  <a:cubicBezTo>
                    <a:pt x="1200054" y="2833493"/>
                    <a:pt x="1167458" y="2794861"/>
                    <a:pt x="1148142" y="2771319"/>
                  </a:cubicBezTo>
                  <a:lnTo>
                    <a:pt x="1106491" y="2721217"/>
                  </a:lnTo>
                  <a:cubicBezTo>
                    <a:pt x="1086571" y="2697675"/>
                    <a:pt x="1062425" y="2703108"/>
                    <a:pt x="1052163" y="2733290"/>
                  </a:cubicBezTo>
                  <a:lnTo>
                    <a:pt x="1030432" y="2797879"/>
                  </a:lnTo>
                  <a:cubicBezTo>
                    <a:pt x="1029829" y="2800294"/>
                    <a:pt x="1028622" y="2803311"/>
                    <a:pt x="1028018" y="2805726"/>
                  </a:cubicBezTo>
                  <a:cubicBezTo>
                    <a:pt x="708694" y="2693450"/>
                    <a:pt x="439473" y="2467690"/>
                    <a:pt x="273473" y="2168890"/>
                  </a:cubicBezTo>
                  <a:cubicBezTo>
                    <a:pt x="-100782" y="1496439"/>
                    <a:pt x="141276" y="646520"/>
                    <a:pt x="813727" y="272265"/>
                  </a:cubicBezTo>
                  <a:cubicBezTo>
                    <a:pt x="1486178" y="-101989"/>
                    <a:pt x="2336098" y="140069"/>
                    <a:pt x="2710352" y="812520"/>
                  </a:cubicBezTo>
                  <a:cubicBezTo>
                    <a:pt x="2892650" y="1140294"/>
                    <a:pt x="2934905" y="1527225"/>
                    <a:pt x="2829268" y="1884577"/>
                  </a:cubicBezTo>
                  <a:cubicBezTo>
                    <a:pt x="2777959" y="1888803"/>
                    <a:pt x="2738119" y="1931057"/>
                    <a:pt x="2738119" y="1983574"/>
                  </a:cubicBezTo>
                  <a:cubicBezTo>
                    <a:pt x="2738119" y="2038505"/>
                    <a:pt x="2782788" y="2082570"/>
                    <a:pt x="2837116" y="2082570"/>
                  </a:cubicBezTo>
                  <a:cubicBezTo>
                    <a:pt x="2892046" y="2082570"/>
                    <a:pt x="2936715" y="2037901"/>
                    <a:pt x="2936715" y="1983574"/>
                  </a:cubicBezTo>
                  <a:cubicBezTo>
                    <a:pt x="2936715" y="1961843"/>
                    <a:pt x="2930075" y="1942526"/>
                    <a:pt x="2918607" y="1926228"/>
                  </a:cubicBezTo>
                  <a:cubicBezTo>
                    <a:pt x="3035712" y="1539901"/>
                    <a:pt x="2992250" y="1121581"/>
                    <a:pt x="2794257" y="766040"/>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60" name="Google Shape;2560;p358"/>
            <p:cNvCxnSpPr/>
            <p:nvPr/>
          </p:nvCxnSpPr>
          <p:spPr>
            <a:xfrm rot="10800000">
              <a:off x="1533146" y="7330292"/>
              <a:ext cx="359242" cy="0"/>
            </a:xfrm>
            <a:prstGeom prst="straightConnector1">
              <a:avLst/>
            </a:prstGeom>
            <a:noFill/>
            <a:ln w="76200" cap="flat" cmpd="sng">
              <a:solidFill>
                <a:srgbClr val="01838F"/>
              </a:solidFill>
              <a:prstDash val="solid"/>
              <a:round/>
              <a:headEnd type="none" w="sm" len="sm"/>
              <a:tailEnd type="oval" w="med" len="med"/>
            </a:ln>
          </p:spPr>
        </p:cxnSp>
        <p:cxnSp>
          <p:nvCxnSpPr>
            <p:cNvPr id="2561" name="Google Shape;2561;p358"/>
            <p:cNvCxnSpPr/>
            <p:nvPr/>
          </p:nvCxnSpPr>
          <p:spPr>
            <a:xfrm>
              <a:off x="5653632" y="7330292"/>
              <a:ext cx="359242" cy="0"/>
            </a:xfrm>
            <a:prstGeom prst="straightConnector1">
              <a:avLst/>
            </a:prstGeom>
            <a:noFill/>
            <a:ln w="76200" cap="flat" cmpd="sng">
              <a:solidFill>
                <a:srgbClr val="01838F"/>
              </a:solidFill>
              <a:prstDash val="solid"/>
              <a:round/>
              <a:headEnd type="none" w="sm" len="sm"/>
              <a:tailEnd type="oval" w="med" len="med"/>
            </a:ln>
          </p:spPr>
        </p:cxnSp>
        <p:cxnSp>
          <p:nvCxnSpPr>
            <p:cNvPr id="2562" name="Google Shape;2562;p358"/>
            <p:cNvCxnSpPr/>
            <p:nvPr/>
          </p:nvCxnSpPr>
          <p:spPr>
            <a:xfrm rot="-5400000">
              <a:off x="3624973" y="4498622"/>
              <a:ext cx="359242" cy="0"/>
            </a:xfrm>
            <a:prstGeom prst="straightConnector1">
              <a:avLst/>
            </a:prstGeom>
            <a:noFill/>
            <a:ln w="76200" cap="flat" cmpd="sng">
              <a:solidFill>
                <a:srgbClr val="01838F"/>
              </a:solidFill>
              <a:prstDash val="solid"/>
              <a:round/>
              <a:headEnd type="none" w="sm" len="sm"/>
              <a:tailEnd type="oval" w="med" len="med"/>
            </a:ln>
          </p:spPr>
        </p:cxnSp>
      </p:grpSp>
      <p:sp>
        <p:nvSpPr>
          <p:cNvPr id="2563" name="Google Shape;2563;p358"/>
          <p:cNvSpPr/>
          <p:nvPr/>
        </p:nvSpPr>
        <p:spPr>
          <a:xfrm>
            <a:off x="6819913" y="5001779"/>
            <a:ext cx="2341996" cy="2341996"/>
          </a:xfrm>
          <a:prstGeom prst="ellipse">
            <a:avLst/>
          </a:prstGeom>
          <a:blipFill rotWithShape="1">
            <a:blip r:embed="rId3">
              <a:alphaModFix/>
            </a:blip>
            <a:stretch>
              <a:fillRect/>
            </a:stretch>
          </a:blipFill>
          <a:ln w="25400" cap="flat" cmpd="sng">
            <a:solidFill>
              <a:srgbClr val="4ECE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4" name="Google Shape;2564;p358"/>
          <p:cNvSpPr txBox="1"/>
          <p:nvPr/>
        </p:nvSpPr>
        <p:spPr>
          <a:xfrm>
            <a:off x="3954495" y="2458807"/>
            <a:ext cx="8431998" cy="12500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maximum period during which the organization’s key processes and functions are unavailable, leading to significant losses.</a:t>
            </a:r>
            <a:endParaRPr sz="1400" b="0" i="0" u="none" strike="noStrike" cap="none">
              <a:solidFill>
                <a:srgbClr val="000000"/>
              </a:solidFill>
              <a:latin typeface="Arial"/>
              <a:ea typeface="Arial"/>
              <a:cs typeface="Arial"/>
              <a:sym typeface="Arial"/>
            </a:endParaRPr>
          </a:p>
        </p:txBody>
      </p:sp>
      <p:sp>
        <p:nvSpPr>
          <p:cNvPr id="2565" name="Google Shape;2565;p358"/>
          <p:cNvSpPr txBox="1"/>
          <p:nvPr/>
        </p:nvSpPr>
        <p:spPr>
          <a:xfrm>
            <a:off x="1444407" y="6279715"/>
            <a:ext cx="4313199" cy="1635998"/>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duration measured in minutes, hours, days, or longer, depending on the nature of the business.</a:t>
            </a:r>
            <a:endParaRPr sz="1400" b="0" i="0" u="none" strike="noStrike" cap="none">
              <a:solidFill>
                <a:srgbClr val="000000"/>
              </a:solidFill>
              <a:latin typeface="Arial"/>
              <a:ea typeface="Arial"/>
              <a:cs typeface="Arial"/>
              <a:sym typeface="Arial"/>
            </a:endParaRPr>
          </a:p>
        </p:txBody>
      </p:sp>
      <p:sp>
        <p:nvSpPr>
          <p:cNvPr id="2566" name="Google Shape;2566;p358"/>
          <p:cNvSpPr txBox="1"/>
          <p:nvPr/>
        </p:nvSpPr>
        <p:spPr>
          <a:xfrm>
            <a:off x="10350241" y="6448993"/>
            <a:ext cx="4102863" cy="12500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timeline revised several times during the course of a project.</a:t>
            </a:r>
            <a:endParaRPr sz="1400" b="0" i="0" u="none" strike="noStrike" cap="none">
              <a:solidFill>
                <a:srgbClr val="000000"/>
              </a:solidFill>
              <a:latin typeface="Arial"/>
              <a:ea typeface="Arial"/>
              <a:cs typeface="Arial"/>
              <a:sym typeface="Arial"/>
            </a:endParaRPr>
          </a:p>
        </p:txBody>
      </p:sp>
      <p:sp>
        <p:nvSpPr>
          <p:cNvPr id="2567" name="Google Shape;2567;p358"/>
          <p:cNvSpPr/>
          <p:nvPr/>
        </p:nvSpPr>
        <p:spPr>
          <a:xfrm>
            <a:off x="3987800" y="907764"/>
            <a:ext cx="82808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2572" name="Google Shape;2572;p359"/>
          <p:cNvSpPr txBox="1">
            <a:spLocks noGrp="1"/>
          </p:cNvSpPr>
          <p:nvPr>
            <p:ph type="title"/>
          </p:nvPr>
        </p:nvSpPr>
        <p:spPr>
          <a:xfrm>
            <a:off x="-10160" y="28321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Failure and Recovery Metrics</a:t>
            </a:r>
            <a:endParaRPr>
              <a:solidFill>
                <a:srgbClr val="3F3F3F"/>
              </a:solidFill>
            </a:endParaRPr>
          </a:p>
        </p:txBody>
      </p:sp>
      <p:sp>
        <p:nvSpPr>
          <p:cNvPr id="2573" name="Google Shape;2573;p359"/>
          <p:cNvSpPr txBox="1"/>
          <p:nvPr/>
        </p:nvSpPr>
        <p:spPr>
          <a:xfrm>
            <a:off x="1391925" y="1337632"/>
            <a:ext cx="13586450"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number of metrics are used to quantify the frequency of system failures.</a:t>
            </a:r>
            <a:endParaRPr sz="1400" b="0" i="0" u="none" strike="noStrike" cap="none">
              <a:solidFill>
                <a:srgbClr val="3F3F3F"/>
              </a:solidFill>
              <a:latin typeface="Arial"/>
              <a:ea typeface="Arial"/>
              <a:cs typeface="Arial"/>
              <a:sym typeface="Arial"/>
            </a:endParaRPr>
          </a:p>
        </p:txBody>
      </p:sp>
      <p:sp>
        <p:nvSpPr>
          <p:cNvPr id="2574" name="Google Shape;2574;p359"/>
          <p:cNvSpPr/>
          <p:nvPr/>
        </p:nvSpPr>
        <p:spPr>
          <a:xfrm>
            <a:off x="1992685" y="2528934"/>
            <a:ext cx="12435840" cy="1488429"/>
          </a:xfrm>
          <a:prstGeom prst="roundRect">
            <a:avLst>
              <a:gd name="adj" fmla="val 4792"/>
            </a:avLst>
          </a:prstGeom>
          <a:solidFill>
            <a:srgbClr val="E8E8E8"/>
          </a:solidFill>
          <a:ln w="41275" cap="rnd"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575" name="Google Shape;2575;p359"/>
          <p:cNvSpPr/>
          <p:nvPr/>
        </p:nvSpPr>
        <p:spPr>
          <a:xfrm>
            <a:off x="1970216" y="2293964"/>
            <a:ext cx="3857707" cy="488959"/>
          </a:xfrm>
          <a:prstGeom prst="snipRoundRect">
            <a:avLst>
              <a:gd name="adj1" fmla="val 16667"/>
              <a:gd name="adj2" fmla="val 32955"/>
            </a:avLst>
          </a:prstGeom>
          <a:solidFill>
            <a:srgbClr val="69957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Recovery point objective</a:t>
            </a:r>
            <a:endParaRPr sz="2200" b="1" i="0" u="none" strike="noStrike" cap="none">
              <a:solidFill>
                <a:schemeClr val="lt1"/>
              </a:solidFill>
              <a:latin typeface="Arial"/>
              <a:ea typeface="Arial"/>
              <a:cs typeface="Arial"/>
              <a:sym typeface="Arial"/>
            </a:endParaRPr>
          </a:p>
        </p:txBody>
      </p:sp>
      <p:sp>
        <p:nvSpPr>
          <p:cNvPr id="2576" name="Google Shape;2576;p359"/>
          <p:cNvSpPr/>
          <p:nvPr/>
        </p:nvSpPr>
        <p:spPr>
          <a:xfrm>
            <a:off x="2176601" y="2815378"/>
            <a:ext cx="11887377" cy="103960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Level of data, work loss, or system inaccessibility resulting from a disruptive event</a:t>
            </a:r>
            <a:endParaRPr/>
          </a:p>
          <a:p>
            <a:pPr marL="342900" marR="0" lvl="0" indent="-203200" algn="l" rtl="0">
              <a:lnSpc>
                <a:spcPct val="114000"/>
              </a:lnSpc>
              <a:spcBef>
                <a:spcPts val="0"/>
              </a:spcBef>
              <a:spcAft>
                <a:spcPts val="0"/>
              </a:spcAft>
              <a:buClr>
                <a:srgbClr val="3F3F3F"/>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Expressed in units of time</a:t>
            </a:r>
            <a:endParaRPr sz="2200" b="0" i="0" u="none" strike="noStrike" cap="none">
              <a:solidFill>
                <a:srgbClr val="3F3F3F"/>
              </a:solidFill>
              <a:latin typeface="Open Sans"/>
              <a:ea typeface="Open Sans"/>
              <a:cs typeface="Open Sans"/>
              <a:sym typeface="Open Sans"/>
            </a:endParaRPr>
          </a:p>
        </p:txBody>
      </p:sp>
      <p:sp>
        <p:nvSpPr>
          <p:cNvPr id="2577" name="Google Shape;2577;p359"/>
          <p:cNvSpPr/>
          <p:nvPr/>
        </p:nvSpPr>
        <p:spPr>
          <a:xfrm>
            <a:off x="1992685" y="4751944"/>
            <a:ext cx="12435840" cy="1488429"/>
          </a:xfrm>
          <a:prstGeom prst="roundRect">
            <a:avLst>
              <a:gd name="adj" fmla="val 4792"/>
            </a:avLst>
          </a:prstGeom>
          <a:solidFill>
            <a:srgbClr val="E8E8E8"/>
          </a:solidFill>
          <a:ln w="41275" cap="rnd"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578" name="Google Shape;2578;p359"/>
          <p:cNvSpPr/>
          <p:nvPr/>
        </p:nvSpPr>
        <p:spPr>
          <a:xfrm>
            <a:off x="1970216" y="4516974"/>
            <a:ext cx="3857707" cy="488959"/>
          </a:xfrm>
          <a:prstGeom prst="snipRoundRect">
            <a:avLst>
              <a:gd name="adj1" fmla="val 16667"/>
              <a:gd name="adj2" fmla="val 32955"/>
            </a:avLst>
          </a:prstGeom>
          <a:solidFill>
            <a:srgbClr val="319EAD"/>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Recovery time objective</a:t>
            </a:r>
            <a:endParaRPr sz="1400" b="1" i="0" u="none" strike="noStrike" cap="none">
              <a:solidFill>
                <a:srgbClr val="000000"/>
              </a:solidFill>
              <a:latin typeface="Arial"/>
              <a:ea typeface="Arial"/>
              <a:cs typeface="Arial"/>
              <a:sym typeface="Arial"/>
            </a:endParaRPr>
          </a:p>
        </p:txBody>
      </p:sp>
      <p:sp>
        <p:nvSpPr>
          <p:cNvPr id="2579" name="Google Shape;2579;p359"/>
          <p:cNvSpPr/>
          <p:nvPr/>
        </p:nvSpPr>
        <p:spPr>
          <a:xfrm>
            <a:off x="2176601" y="5038388"/>
            <a:ext cx="11887377" cy="103960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Maximum time allowed to recover business or IT systems</a:t>
            </a:r>
            <a:endParaRPr/>
          </a:p>
          <a:p>
            <a:pPr marL="342900" marR="0" lvl="0" indent="-203200" algn="l" rtl="0">
              <a:lnSpc>
                <a:spcPct val="114000"/>
              </a:lnSpc>
              <a:spcBef>
                <a:spcPts val="0"/>
              </a:spcBef>
              <a:spcAft>
                <a:spcPts val="0"/>
              </a:spcAft>
              <a:buClr>
                <a:srgbClr val="3F3F3F"/>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Expressed in units of time such as minutes, hours, or days</a:t>
            </a:r>
            <a:endParaRPr sz="2200" b="0" i="0" u="none" strike="noStrike" cap="none">
              <a:solidFill>
                <a:srgbClr val="3F3F3F"/>
              </a:solidFill>
              <a:latin typeface="Open Sans"/>
              <a:ea typeface="Open Sans"/>
              <a:cs typeface="Open Sans"/>
              <a:sym typeface="Open Sans"/>
            </a:endParaRPr>
          </a:p>
        </p:txBody>
      </p:sp>
      <p:sp>
        <p:nvSpPr>
          <p:cNvPr id="2580" name="Google Shape;2580;p359"/>
          <p:cNvSpPr/>
          <p:nvPr/>
        </p:nvSpPr>
        <p:spPr>
          <a:xfrm>
            <a:off x="4927600" y="850614"/>
            <a:ext cx="64115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p360"/>
          <p:cNvSpPr txBox="1">
            <a:spLocks noGrp="1"/>
          </p:cNvSpPr>
          <p:nvPr>
            <p:ph type="title"/>
          </p:nvPr>
        </p:nvSpPr>
        <p:spPr>
          <a:xfrm>
            <a:off x="-10160" y="284874"/>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Failure and Recovery Metrics</a:t>
            </a:r>
            <a:endParaRPr/>
          </a:p>
        </p:txBody>
      </p:sp>
      <p:grpSp>
        <p:nvGrpSpPr>
          <p:cNvPr id="2586" name="Google Shape;2586;p360"/>
          <p:cNvGrpSpPr/>
          <p:nvPr/>
        </p:nvGrpSpPr>
        <p:grpSpPr>
          <a:xfrm>
            <a:off x="1970219" y="1950013"/>
            <a:ext cx="12458308" cy="1723399"/>
            <a:chOff x="1970219" y="2307822"/>
            <a:chExt cx="12458308" cy="1723399"/>
          </a:xfrm>
        </p:grpSpPr>
        <p:sp>
          <p:nvSpPr>
            <p:cNvPr id="2587" name="Google Shape;2587;p360"/>
            <p:cNvSpPr/>
            <p:nvPr/>
          </p:nvSpPr>
          <p:spPr>
            <a:xfrm>
              <a:off x="1992687" y="2542792"/>
              <a:ext cx="12435840" cy="1488429"/>
            </a:xfrm>
            <a:prstGeom prst="roundRect">
              <a:avLst>
                <a:gd name="adj" fmla="val 4792"/>
              </a:avLst>
            </a:prstGeom>
            <a:solidFill>
              <a:srgbClr val="E8E8E8"/>
            </a:solidFill>
            <a:ln w="41275" cap="rnd"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588" name="Google Shape;2588;p360"/>
            <p:cNvSpPr/>
            <p:nvPr/>
          </p:nvSpPr>
          <p:spPr>
            <a:xfrm>
              <a:off x="1970219" y="2307822"/>
              <a:ext cx="4937760" cy="488959"/>
            </a:xfrm>
            <a:prstGeom prst="snipRoundRect">
              <a:avLst>
                <a:gd name="adj1" fmla="val 16667"/>
                <a:gd name="adj2" fmla="val 32955"/>
              </a:avLst>
            </a:prstGeom>
            <a:solidFill>
              <a:srgbClr val="C86A4C"/>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Mean time between failures</a:t>
              </a:r>
              <a:endParaRPr sz="2200" b="1" i="0" u="none" strike="noStrike" cap="none">
                <a:solidFill>
                  <a:schemeClr val="lt1"/>
                </a:solidFill>
                <a:latin typeface="Arial"/>
                <a:ea typeface="Arial"/>
                <a:cs typeface="Arial"/>
                <a:sym typeface="Arial"/>
              </a:endParaRPr>
            </a:p>
          </p:txBody>
        </p:sp>
        <p:sp>
          <p:nvSpPr>
            <p:cNvPr id="2589" name="Google Shape;2589;p360"/>
            <p:cNvSpPr/>
            <p:nvPr/>
          </p:nvSpPr>
          <p:spPr>
            <a:xfrm>
              <a:off x="2176603" y="2829236"/>
              <a:ext cx="11887377" cy="110795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Predicted elapsed time between inherent failures of a system during operation</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Calculated elapsed time as the arithmetic mean time between failures of a system</a:t>
              </a:r>
              <a:endParaRPr sz="2200" b="0" i="0" u="none" strike="noStrike" cap="none">
                <a:solidFill>
                  <a:srgbClr val="000000"/>
                </a:solidFill>
                <a:latin typeface="Open Sans"/>
                <a:ea typeface="Open Sans"/>
                <a:cs typeface="Open Sans"/>
                <a:sym typeface="Open Sans"/>
              </a:endParaRPr>
            </a:p>
          </p:txBody>
        </p:sp>
      </p:grpSp>
      <p:grpSp>
        <p:nvGrpSpPr>
          <p:cNvPr id="2590" name="Google Shape;2590;p360"/>
          <p:cNvGrpSpPr/>
          <p:nvPr/>
        </p:nvGrpSpPr>
        <p:grpSpPr>
          <a:xfrm>
            <a:off x="1970219" y="4173023"/>
            <a:ext cx="12458308" cy="1897677"/>
            <a:chOff x="1970219" y="4530832"/>
            <a:chExt cx="12458308" cy="1897677"/>
          </a:xfrm>
        </p:grpSpPr>
        <p:sp>
          <p:nvSpPr>
            <p:cNvPr id="2591" name="Google Shape;2591;p360"/>
            <p:cNvSpPr/>
            <p:nvPr/>
          </p:nvSpPr>
          <p:spPr>
            <a:xfrm>
              <a:off x="1992687" y="4765802"/>
              <a:ext cx="12435840" cy="1662707"/>
            </a:xfrm>
            <a:prstGeom prst="roundRect">
              <a:avLst>
                <a:gd name="adj" fmla="val 4792"/>
              </a:avLst>
            </a:prstGeom>
            <a:solidFill>
              <a:srgbClr val="E8E8E8"/>
            </a:solidFill>
            <a:ln w="41275" cap="rnd"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592" name="Google Shape;2592;p360"/>
            <p:cNvSpPr/>
            <p:nvPr/>
          </p:nvSpPr>
          <p:spPr>
            <a:xfrm>
              <a:off x="1970219" y="4530832"/>
              <a:ext cx="4937760" cy="488959"/>
            </a:xfrm>
            <a:prstGeom prst="snipRoundRect">
              <a:avLst>
                <a:gd name="adj1" fmla="val 16667"/>
                <a:gd name="adj2" fmla="val 32955"/>
              </a:avLst>
            </a:prstGeom>
            <a:solidFill>
              <a:srgbClr val="49BBCB"/>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Mean time to repair</a:t>
              </a:r>
              <a:endParaRPr sz="1400" b="1" i="0" u="none" strike="noStrike" cap="none">
                <a:solidFill>
                  <a:srgbClr val="000000"/>
                </a:solidFill>
                <a:latin typeface="Arial"/>
                <a:ea typeface="Arial"/>
                <a:cs typeface="Arial"/>
                <a:sym typeface="Arial"/>
              </a:endParaRPr>
            </a:p>
          </p:txBody>
        </p:sp>
        <p:sp>
          <p:nvSpPr>
            <p:cNvPr id="2593" name="Google Shape;2593;p360"/>
            <p:cNvSpPr/>
            <p:nvPr/>
          </p:nvSpPr>
          <p:spPr>
            <a:xfrm>
              <a:off x="2176603" y="4958901"/>
              <a:ext cx="11887377" cy="139264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Duration to recover a specific failed system</a:t>
              </a:r>
              <a:endParaRPr/>
            </a:p>
            <a:p>
              <a:pPr marL="342900" marR="0" lvl="0" indent="-203200" algn="l" rtl="0">
                <a:lnSpc>
                  <a:spcPct val="150000"/>
                </a:lnSpc>
                <a:spcBef>
                  <a:spcPts val="0"/>
                </a:spcBef>
                <a:spcAft>
                  <a:spcPts val="0"/>
                </a:spcAft>
                <a:buClr>
                  <a:srgbClr val="3F3F3F"/>
                </a:buClr>
                <a:buSzPts val="2200"/>
                <a:buFont typeface="Arial"/>
                <a:buNone/>
              </a:pPr>
              <a:endParaRPr sz="5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Total corrective maintenance time divided by the total number of corrective maintenance actions during a given period</a:t>
              </a:r>
              <a:endParaRPr sz="2200" b="0" i="0" u="none" strike="noStrike" cap="none">
                <a:solidFill>
                  <a:srgbClr val="000000"/>
                </a:solidFill>
                <a:latin typeface="Open Sans"/>
                <a:ea typeface="Open Sans"/>
                <a:cs typeface="Open Sans"/>
                <a:sym typeface="Open Sans"/>
              </a:endParaRPr>
            </a:p>
          </p:txBody>
        </p:sp>
      </p:grpSp>
      <p:grpSp>
        <p:nvGrpSpPr>
          <p:cNvPr id="2594" name="Google Shape;2594;p360"/>
          <p:cNvGrpSpPr/>
          <p:nvPr/>
        </p:nvGrpSpPr>
        <p:grpSpPr>
          <a:xfrm>
            <a:off x="1970218" y="6396033"/>
            <a:ext cx="12614742" cy="1723399"/>
            <a:chOff x="1970218" y="6753842"/>
            <a:chExt cx="12614742" cy="1723399"/>
          </a:xfrm>
        </p:grpSpPr>
        <p:sp>
          <p:nvSpPr>
            <p:cNvPr id="2595" name="Google Shape;2595;p360"/>
            <p:cNvSpPr/>
            <p:nvPr/>
          </p:nvSpPr>
          <p:spPr>
            <a:xfrm>
              <a:off x="1992687" y="6988812"/>
              <a:ext cx="12435840" cy="1488429"/>
            </a:xfrm>
            <a:prstGeom prst="roundRect">
              <a:avLst>
                <a:gd name="adj" fmla="val 4792"/>
              </a:avLst>
            </a:prstGeom>
            <a:solidFill>
              <a:srgbClr val="E8E8E8"/>
            </a:solidFill>
            <a:ln w="41275" cap="rnd"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2596" name="Google Shape;2596;p360"/>
            <p:cNvSpPr/>
            <p:nvPr/>
          </p:nvSpPr>
          <p:spPr>
            <a:xfrm>
              <a:off x="1970218" y="6753842"/>
              <a:ext cx="5421181" cy="488959"/>
            </a:xfrm>
            <a:prstGeom prst="snipRoundRect">
              <a:avLst>
                <a:gd name="adj1" fmla="val 16667"/>
                <a:gd name="adj2" fmla="val 32955"/>
              </a:avLst>
            </a:prstGeom>
            <a:solidFill>
              <a:srgbClr val="6A967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Minimum operating requirements</a:t>
              </a:r>
              <a:endParaRPr sz="1400" b="1" i="0" u="none" strike="noStrike" cap="none">
                <a:solidFill>
                  <a:srgbClr val="000000"/>
                </a:solidFill>
                <a:latin typeface="Arial"/>
                <a:ea typeface="Arial"/>
                <a:cs typeface="Arial"/>
                <a:sym typeface="Arial"/>
              </a:endParaRPr>
            </a:p>
          </p:txBody>
        </p:sp>
        <p:sp>
          <p:nvSpPr>
            <p:cNvPr id="2597" name="Google Shape;2597;p360"/>
            <p:cNvSpPr/>
            <p:nvPr/>
          </p:nvSpPr>
          <p:spPr>
            <a:xfrm>
              <a:off x="2149120" y="7263681"/>
              <a:ext cx="12435840" cy="12002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Minimum environmental and connectivity requirements for computer equipment to operate</a:t>
              </a:r>
              <a:endParaRPr/>
            </a:p>
            <a:p>
              <a:pPr marL="342900" marR="0" lvl="0" indent="-203200" algn="l" rtl="0">
                <a:lnSpc>
                  <a:spcPct val="100000"/>
                </a:lnSpc>
                <a:spcBef>
                  <a:spcPts val="0"/>
                </a:spcBef>
                <a:spcAft>
                  <a:spcPts val="0"/>
                </a:spcAft>
                <a:buClr>
                  <a:srgbClr val="3F3F3F"/>
                </a:buClr>
                <a:buSzPts val="2200"/>
                <a:buFont typeface="Arial"/>
                <a:buNone/>
              </a:pPr>
              <a:endParaRPr sz="6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Importance of documentation for each IT critical asset</a:t>
              </a:r>
              <a:endParaRPr sz="2200" b="0" i="0" u="none" strike="noStrike" cap="none">
                <a:solidFill>
                  <a:srgbClr val="000000"/>
                </a:solidFill>
                <a:latin typeface="Open Sans"/>
                <a:ea typeface="Open Sans"/>
                <a:cs typeface="Open Sans"/>
                <a:sym typeface="Open Sans"/>
              </a:endParaRPr>
            </a:p>
          </p:txBody>
        </p:sp>
      </p:grpSp>
      <p:sp>
        <p:nvSpPr>
          <p:cNvPr id="2598" name="Google Shape;2598;p360"/>
          <p:cNvSpPr/>
          <p:nvPr/>
        </p:nvSpPr>
        <p:spPr>
          <a:xfrm>
            <a:off x="4927600" y="851442"/>
            <a:ext cx="64115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602"/>
        <p:cNvGrpSpPr/>
        <p:nvPr/>
      </p:nvGrpSpPr>
      <p:grpSpPr>
        <a:xfrm>
          <a:off x="0" y="0"/>
          <a:ext cx="0" cy="0"/>
          <a:chOff x="0" y="0"/>
          <a:chExt cx="0" cy="0"/>
        </a:xfrm>
      </p:grpSpPr>
      <p:sp>
        <p:nvSpPr>
          <p:cNvPr id="2603" name="Google Shape;2603;p36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Third-Party Risk Assessment and Management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177"/>
          <p:cNvSpPr txBox="1">
            <a:spLocks noGrp="1"/>
          </p:cNvSpPr>
          <p:nvPr>
            <p:ph type="title"/>
          </p:nvPr>
        </p:nvSpPr>
        <p:spPr>
          <a:xfrm>
            <a:off x="-10160" y="295344"/>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Third-Party Vendor Management</a:t>
            </a:r>
            <a:endParaRPr>
              <a:solidFill>
                <a:srgbClr val="3F3F3F"/>
              </a:solidFill>
            </a:endParaRPr>
          </a:p>
        </p:txBody>
      </p:sp>
      <p:grpSp>
        <p:nvGrpSpPr>
          <p:cNvPr id="2609" name="Google Shape;2609;p177"/>
          <p:cNvGrpSpPr/>
          <p:nvPr/>
        </p:nvGrpSpPr>
        <p:grpSpPr>
          <a:xfrm>
            <a:off x="2019397" y="2648621"/>
            <a:ext cx="12588778" cy="4278557"/>
            <a:chOff x="1838420" y="2002973"/>
            <a:chExt cx="12588778" cy="4278557"/>
          </a:xfrm>
        </p:grpSpPr>
        <p:sp>
          <p:nvSpPr>
            <p:cNvPr id="2610" name="Google Shape;2610;p177"/>
            <p:cNvSpPr/>
            <p:nvPr/>
          </p:nvSpPr>
          <p:spPr>
            <a:xfrm>
              <a:off x="1838420" y="2002973"/>
              <a:ext cx="12588778" cy="4278557"/>
            </a:xfrm>
            <a:prstGeom prst="roundRect">
              <a:avLst>
                <a:gd name="adj" fmla="val 3220"/>
              </a:avLst>
            </a:prstGeom>
            <a:solidFill>
              <a:srgbClr val="EAF7FC"/>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60950" rIns="121900" bIns="60950" anchor="ctr" anchorCtr="0">
              <a:noAutofit/>
            </a:bodyPr>
            <a:lstStyle/>
            <a:p>
              <a:pPr marL="292100" marR="0" lvl="0" indent="-29210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2611" name="Google Shape;2611;p177"/>
            <p:cNvSpPr/>
            <p:nvPr/>
          </p:nvSpPr>
          <p:spPr>
            <a:xfrm>
              <a:off x="2119843" y="2201516"/>
              <a:ext cx="12025933" cy="339031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Engages a third-party vendor, a company not under direct business control, in any business arrangement, by contract or otherwise</a:t>
              </a:r>
              <a:endParaRPr/>
            </a:p>
            <a:p>
              <a:pPr marL="342900" marR="0" lvl="0" indent="-203200" algn="l" rtl="0">
                <a:lnSpc>
                  <a:spcPct val="114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Outsources business processes to third-party companies</a:t>
              </a:r>
              <a:endParaRPr/>
            </a:p>
            <a:p>
              <a:pPr marL="342900" marR="0" lvl="0" indent="-203200" algn="l" rtl="0">
                <a:lnSpc>
                  <a:spcPct val="114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Outsources systems, business processes, and data processing to service providers to focus on core competencies, reduce costs, and quickly deploy new applications</a:t>
              </a:r>
              <a:endParaRPr/>
            </a:p>
            <a:p>
              <a:pPr marL="342900" marR="0" lvl="0" indent="-203200" algn="l" rtl="0">
                <a:lnSpc>
                  <a:spcPct val="114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Manages third-party risk with a comprehensive plan to identify and mitigate potential business uncertainties and legal liabilities</a:t>
              </a:r>
              <a:endParaRPr sz="2200" b="0" i="0" u="none" strike="noStrike" cap="none">
                <a:solidFill>
                  <a:srgbClr val="3F3F3F"/>
                </a:solidFill>
                <a:latin typeface="Arial"/>
                <a:ea typeface="Arial"/>
                <a:cs typeface="Arial"/>
                <a:sym typeface="Arial"/>
              </a:endParaRPr>
            </a:p>
          </p:txBody>
        </p:sp>
      </p:grpSp>
      <p:sp>
        <p:nvSpPr>
          <p:cNvPr id="2612" name="Google Shape;2612;p177"/>
          <p:cNvSpPr/>
          <p:nvPr/>
        </p:nvSpPr>
        <p:spPr>
          <a:xfrm>
            <a:off x="4495800" y="901668"/>
            <a:ext cx="728273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362"/>
          <p:cNvSpPr txBox="1">
            <a:spLocks noGrp="1"/>
          </p:cNvSpPr>
          <p:nvPr>
            <p:ph type="title"/>
          </p:nvPr>
        </p:nvSpPr>
        <p:spPr>
          <a:xfrm>
            <a:off x="36140" y="20322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Types of Third-Party Relationships</a:t>
            </a:r>
            <a:endParaRPr/>
          </a:p>
        </p:txBody>
      </p:sp>
      <p:sp>
        <p:nvSpPr>
          <p:cNvPr id="2619" name="Google Shape;2619;p362"/>
          <p:cNvSpPr/>
          <p:nvPr/>
        </p:nvSpPr>
        <p:spPr>
          <a:xfrm>
            <a:off x="4343400" y="789666"/>
            <a:ext cx="757642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620" name="Google Shape;2620;p362"/>
          <p:cNvGrpSpPr/>
          <p:nvPr/>
        </p:nvGrpSpPr>
        <p:grpSpPr>
          <a:xfrm>
            <a:off x="799777" y="1930699"/>
            <a:ext cx="14656447" cy="5837770"/>
            <a:chOff x="1043809" y="1930699"/>
            <a:chExt cx="14656447" cy="5837770"/>
          </a:xfrm>
        </p:grpSpPr>
        <p:grpSp>
          <p:nvGrpSpPr>
            <p:cNvPr id="2621" name="Google Shape;2621;p362"/>
            <p:cNvGrpSpPr/>
            <p:nvPr/>
          </p:nvGrpSpPr>
          <p:grpSpPr>
            <a:xfrm>
              <a:off x="1043809" y="1930699"/>
              <a:ext cx="4194242" cy="2611551"/>
              <a:chOff x="993491" y="1566637"/>
              <a:chExt cx="4194242" cy="2611551"/>
            </a:xfrm>
          </p:grpSpPr>
          <p:grpSp>
            <p:nvGrpSpPr>
              <p:cNvPr id="2622" name="Google Shape;2622;p362"/>
              <p:cNvGrpSpPr/>
              <p:nvPr/>
            </p:nvGrpSpPr>
            <p:grpSpPr>
              <a:xfrm>
                <a:off x="993491" y="1566637"/>
                <a:ext cx="4194242" cy="2611551"/>
                <a:chOff x="913556" y="1566637"/>
                <a:chExt cx="4194242" cy="2611551"/>
              </a:xfrm>
            </p:grpSpPr>
            <p:sp>
              <p:nvSpPr>
                <p:cNvPr id="2623" name="Google Shape;2623;p362"/>
                <p:cNvSpPr/>
                <p:nvPr/>
              </p:nvSpPr>
              <p:spPr>
                <a:xfrm>
                  <a:off x="913556" y="1566637"/>
                  <a:ext cx="4194242" cy="2611551"/>
                </a:xfrm>
                <a:prstGeom prst="roundRect">
                  <a:avLst>
                    <a:gd name="adj" fmla="val 16667"/>
                  </a:avLst>
                </a:prstGeom>
                <a:solidFill>
                  <a:srgbClr val="DBD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4" name="Google Shape;2624;p362"/>
                <p:cNvSpPr/>
                <p:nvPr/>
              </p:nvSpPr>
              <p:spPr>
                <a:xfrm>
                  <a:off x="1269627" y="1588018"/>
                  <a:ext cx="3482100" cy="666009"/>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Insourced</a:t>
                  </a:r>
                  <a:endParaRPr sz="2200" b="1" i="0" u="none" strike="noStrike" cap="none">
                    <a:solidFill>
                      <a:srgbClr val="3F3F3F"/>
                    </a:solidFill>
                    <a:latin typeface="Open Sans"/>
                    <a:ea typeface="Open Sans"/>
                    <a:cs typeface="Open Sans"/>
                    <a:sym typeface="Open Sans"/>
                  </a:endParaRPr>
                </a:p>
              </p:txBody>
            </p:sp>
          </p:grpSp>
          <p:sp>
            <p:nvSpPr>
              <p:cNvPr id="2625" name="Google Shape;2625;p362"/>
              <p:cNvSpPr txBox="1"/>
              <p:nvPr/>
            </p:nvSpPr>
            <p:spPr>
              <a:xfrm>
                <a:off x="1114802" y="2441540"/>
                <a:ext cx="3951621"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434343"/>
                    </a:solidFill>
                    <a:latin typeface="Open Sans"/>
                    <a:ea typeface="Open Sans"/>
                    <a:cs typeface="Open Sans"/>
                    <a:sym typeface="Open Sans"/>
                  </a:rPr>
                  <a:t>Activities performed by the organization's own staff.</a:t>
                </a:r>
                <a:endParaRPr/>
              </a:p>
            </p:txBody>
          </p:sp>
        </p:grpSp>
        <p:grpSp>
          <p:nvGrpSpPr>
            <p:cNvPr id="2626" name="Google Shape;2626;p362"/>
            <p:cNvGrpSpPr/>
            <p:nvPr/>
          </p:nvGrpSpPr>
          <p:grpSpPr>
            <a:xfrm>
              <a:off x="6324399" y="1930699"/>
              <a:ext cx="4194242" cy="2611551"/>
              <a:chOff x="6288303" y="1602967"/>
              <a:chExt cx="4194242" cy="2611551"/>
            </a:xfrm>
          </p:grpSpPr>
          <p:grpSp>
            <p:nvGrpSpPr>
              <p:cNvPr id="2627" name="Google Shape;2627;p362"/>
              <p:cNvGrpSpPr/>
              <p:nvPr/>
            </p:nvGrpSpPr>
            <p:grpSpPr>
              <a:xfrm>
                <a:off x="6288303" y="1602967"/>
                <a:ext cx="4194242" cy="2611551"/>
                <a:chOff x="6212252" y="1602967"/>
                <a:chExt cx="4194242" cy="2611551"/>
              </a:xfrm>
            </p:grpSpPr>
            <p:sp>
              <p:nvSpPr>
                <p:cNvPr id="2628" name="Google Shape;2628;p362"/>
                <p:cNvSpPr/>
                <p:nvPr/>
              </p:nvSpPr>
              <p:spPr>
                <a:xfrm>
                  <a:off x="6212252" y="1602967"/>
                  <a:ext cx="4194242" cy="2611551"/>
                </a:xfrm>
                <a:prstGeom prst="roundRect">
                  <a:avLst>
                    <a:gd name="adj" fmla="val 16667"/>
                  </a:avLst>
                </a:prstGeom>
                <a:solidFill>
                  <a:srgbClr val="FBE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9" name="Google Shape;2629;p362"/>
                <p:cNvSpPr/>
                <p:nvPr/>
              </p:nvSpPr>
              <p:spPr>
                <a:xfrm>
                  <a:off x="6568323" y="1627774"/>
                  <a:ext cx="3482100" cy="666009"/>
                </a:xfrm>
                <a:prstGeom prst="roundRect">
                  <a:avLst>
                    <a:gd name="adj" fmla="val 16667"/>
                  </a:avLst>
                </a:prstGeom>
                <a:solidFill>
                  <a:srgbClr val="FBE4D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Outsourced</a:t>
                  </a:r>
                  <a:endParaRPr sz="2200" b="1" i="0" u="none" strike="noStrike" cap="none">
                    <a:solidFill>
                      <a:srgbClr val="3F3F3F"/>
                    </a:solidFill>
                    <a:latin typeface="Open Sans"/>
                    <a:ea typeface="Open Sans"/>
                    <a:cs typeface="Open Sans"/>
                    <a:sym typeface="Open Sans"/>
                  </a:endParaRPr>
                </a:p>
              </p:txBody>
            </p:sp>
          </p:grpSp>
          <p:sp>
            <p:nvSpPr>
              <p:cNvPr id="2630" name="Google Shape;2630;p362"/>
              <p:cNvSpPr txBox="1"/>
              <p:nvPr/>
            </p:nvSpPr>
            <p:spPr>
              <a:xfrm>
                <a:off x="6409614" y="2477870"/>
                <a:ext cx="3951621"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434343"/>
                    </a:solidFill>
                    <a:latin typeface="Open Sans"/>
                    <a:ea typeface="Open Sans"/>
                    <a:cs typeface="Open Sans"/>
                    <a:sym typeface="Open Sans"/>
                  </a:rPr>
                  <a:t>Activities performed by the vendor's staff.</a:t>
                </a:r>
                <a:endParaRPr/>
              </a:p>
            </p:txBody>
          </p:sp>
        </p:grpSp>
        <p:grpSp>
          <p:nvGrpSpPr>
            <p:cNvPr id="2631" name="Google Shape;2631;p362"/>
            <p:cNvGrpSpPr/>
            <p:nvPr/>
          </p:nvGrpSpPr>
          <p:grpSpPr>
            <a:xfrm>
              <a:off x="11506014" y="1930699"/>
              <a:ext cx="4194242" cy="2611551"/>
              <a:chOff x="11508504" y="1542822"/>
              <a:chExt cx="4194242" cy="2611551"/>
            </a:xfrm>
          </p:grpSpPr>
          <p:grpSp>
            <p:nvGrpSpPr>
              <p:cNvPr id="2632" name="Google Shape;2632;p362"/>
              <p:cNvGrpSpPr/>
              <p:nvPr/>
            </p:nvGrpSpPr>
            <p:grpSpPr>
              <a:xfrm>
                <a:off x="11508504" y="1542822"/>
                <a:ext cx="4194242" cy="2611551"/>
                <a:chOff x="11461848" y="1542822"/>
                <a:chExt cx="4194242" cy="2611551"/>
              </a:xfrm>
            </p:grpSpPr>
            <p:sp>
              <p:nvSpPr>
                <p:cNvPr id="2633" name="Google Shape;2633;p362"/>
                <p:cNvSpPr/>
                <p:nvPr/>
              </p:nvSpPr>
              <p:spPr>
                <a:xfrm>
                  <a:off x="11461848" y="1542822"/>
                  <a:ext cx="4194242" cy="2611551"/>
                </a:xfrm>
                <a:prstGeom prst="roundRect">
                  <a:avLst>
                    <a:gd name="adj" fmla="val 16667"/>
                  </a:avLst>
                </a:prstGeom>
                <a:solidFill>
                  <a:srgbClr val="ED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34" name="Google Shape;2634;p362"/>
                <p:cNvSpPr/>
                <p:nvPr/>
              </p:nvSpPr>
              <p:spPr>
                <a:xfrm>
                  <a:off x="11817919" y="1554181"/>
                  <a:ext cx="3482100" cy="666009"/>
                </a:xfrm>
                <a:prstGeom prst="roundRect">
                  <a:avLst>
                    <a:gd name="adj" fmla="val 16667"/>
                  </a:avLst>
                </a:prstGeom>
                <a:solidFill>
                  <a:srgbClr val="EDED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Hybrid</a:t>
                  </a:r>
                  <a:endParaRPr sz="2200" b="1" i="0" u="none" strike="noStrike" cap="none">
                    <a:solidFill>
                      <a:srgbClr val="3F3F3F"/>
                    </a:solidFill>
                    <a:latin typeface="Open Sans"/>
                    <a:ea typeface="Open Sans"/>
                    <a:cs typeface="Open Sans"/>
                    <a:sym typeface="Open Sans"/>
                  </a:endParaRPr>
                </a:p>
              </p:txBody>
            </p:sp>
          </p:grpSp>
          <p:sp>
            <p:nvSpPr>
              <p:cNvPr id="2635" name="Google Shape;2635;p362"/>
              <p:cNvSpPr txBox="1"/>
              <p:nvPr/>
            </p:nvSpPr>
            <p:spPr>
              <a:xfrm>
                <a:off x="11537899" y="2248448"/>
                <a:ext cx="4135452" cy="120029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434343"/>
                    </a:solidFill>
                    <a:latin typeface="Open Sans"/>
                    <a:ea typeface="Open Sans"/>
                    <a:cs typeface="Open Sans"/>
                    <a:sym typeface="Open Sans"/>
                  </a:rPr>
                  <a:t>Activities performed jointly by staff from both the organization and the vendor.</a:t>
                </a:r>
                <a:endParaRPr/>
              </a:p>
            </p:txBody>
          </p:sp>
        </p:grpSp>
        <p:grpSp>
          <p:nvGrpSpPr>
            <p:cNvPr id="2636" name="Google Shape;2636;p362"/>
            <p:cNvGrpSpPr/>
            <p:nvPr/>
          </p:nvGrpSpPr>
          <p:grpSpPr>
            <a:xfrm>
              <a:off x="1043809" y="5156918"/>
              <a:ext cx="4194242" cy="2611551"/>
              <a:chOff x="1094127" y="5512848"/>
              <a:chExt cx="4194242" cy="2611551"/>
            </a:xfrm>
          </p:grpSpPr>
          <p:grpSp>
            <p:nvGrpSpPr>
              <p:cNvPr id="2637" name="Google Shape;2637;p362"/>
              <p:cNvGrpSpPr/>
              <p:nvPr/>
            </p:nvGrpSpPr>
            <p:grpSpPr>
              <a:xfrm>
                <a:off x="1094127" y="5512848"/>
                <a:ext cx="4194242" cy="2611551"/>
                <a:chOff x="1094127" y="5512848"/>
                <a:chExt cx="4194242" cy="2611551"/>
              </a:xfrm>
            </p:grpSpPr>
            <p:sp>
              <p:nvSpPr>
                <p:cNvPr id="2638" name="Google Shape;2638;p362"/>
                <p:cNvSpPr/>
                <p:nvPr/>
              </p:nvSpPr>
              <p:spPr>
                <a:xfrm>
                  <a:off x="1094127" y="5512848"/>
                  <a:ext cx="4194242" cy="2611551"/>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39" name="Google Shape;2639;p362"/>
                <p:cNvSpPr/>
                <p:nvPr/>
              </p:nvSpPr>
              <p:spPr>
                <a:xfrm>
                  <a:off x="1450198" y="5530436"/>
                  <a:ext cx="3482100" cy="666009"/>
                </a:xfrm>
                <a:prstGeom prst="roundRect">
                  <a:avLst>
                    <a:gd name="adj" fmla="val 16667"/>
                  </a:avLst>
                </a:prstGeom>
                <a:solidFill>
                  <a:srgbClr val="BBD6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Onsite</a:t>
                  </a:r>
                  <a:endParaRPr sz="2200" b="1" i="0" u="none" strike="noStrike" cap="none">
                    <a:solidFill>
                      <a:srgbClr val="3F3F3F"/>
                    </a:solidFill>
                    <a:latin typeface="Open Sans"/>
                    <a:ea typeface="Open Sans"/>
                    <a:cs typeface="Open Sans"/>
                    <a:sym typeface="Open Sans"/>
                  </a:endParaRPr>
                </a:p>
              </p:txBody>
            </p:sp>
          </p:grpSp>
          <p:sp>
            <p:nvSpPr>
              <p:cNvPr id="2640" name="Google Shape;2640;p362"/>
              <p:cNvSpPr txBox="1"/>
              <p:nvPr/>
            </p:nvSpPr>
            <p:spPr>
              <a:xfrm>
                <a:off x="1215438" y="6268483"/>
                <a:ext cx="3951621" cy="120029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434343"/>
                    </a:solidFill>
                    <a:latin typeface="Open Sans"/>
                    <a:ea typeface="Open Sans"/>
                    <a:cs typeface="Open Sans"/>
                    <a:sym typeface="Open Sans"/>
                  </a:rPr>
                  <a:t>Activities performed by staff working onsite in the IT department.</a:t>
                </a:r>
                <a:endParaRPr/>
              </a:p>
            </p:txBody>
          </p:sp>
        </p:grpSp>
        <p:grpSp>
          <p:nvGrpSpPr>
            <p:cNvPr id="2641" name="Google Shape;2641;p362"/>
            <p:cNvGrpSpPr/>
            <p:nvPr/>
          </p:nvGrpSpPr>
          <p:grpSpPr>
            <a:xfrm>
              <a:off x="6324399" y="5156918"/>
              <a:ext cx="4194242" cy="2611551"/>
              <a:chOff x="6397802" y="5635866"/>
              <a:chExt cx="4194242" cy="2611551"/>
            </a:xfrm>
          </p:grpSpPr>
          <p:grpSp>
            <p:nvGrpSpPr>
              <p:cNvPr id="2642" name="Google Shape;2642;p362"/>
              <p:cNvGrpSpPr/>
              <p:nvPr/>
            </p:nvGrpSpPr>
            <p:grpSpPr>
              <a:xfrm>
                <a:off x="6397802" y="5635866"/>
                <a:ext cx="4194242" cy="2611551"/>
                <a:chOff x="6250904" y="5635866"/>
                <a:chExt cx="4194242" cy="2611551"/>
              </a:xfrm>
            </p:grpSpPr>
            <p:sp>
              <p:nvSpPr>
                <p:cNvPr id="2643" name="Google Shape;2643;p362"/>
                <p:cNvSpPr/>
                <p:nvPr/>
              </p:nvSpPr>
              <p:spPr>
                <a:xfrm>
                  <a:off x="6250904" y="5635866"/>
                  <a:ext cx="4194242" cy="2611551"/>
                </a:xfrm>
                <a:prstGeom prst="roundRect">
                  <a:avLst>
                    <a:gd name="adj" fmla="val 16667"/>
                  </a:avLst>
                </a:pr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44" name="Google Shape;2644;p362"/>
                <p:cNvSpPr/>
                <p:nvPr/>
              </p:nvSpPr>
              <p:spPr>
                <a:xfrm>
                  <a:off x="6606975" y="5646976"/>
                  <a:ext cx="3482100" cy="666009"/>
                </a:xfrm>
                <a:prstGeom prst="roundRect">
                  <a:avLst>
                    <a:gd name="adj" fmla="val 16667"/>
                  </a:avLst>
                </a:prstGeom>
                <a:solidFill>
                  <a:srgbClr val="C4E0B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Offsite</a:t>
                  </a:r>
                  <a:endParaRPr sz="2200" b="1" i="0" u="none" strike="noStrike" cap="none">
                    <a:solidFill>
                      <a:srgbClr val="3F3F3F"/>
                    </a:solidFill>
                    <a:latin typeface="Open Sans"/>
                    <a:ea typeface="Open Sans"/>
                    <a:cs typeface="Open Sans"/>
                    <a:sym typeface="Open Sans"/>
                  </a:endParaRPr>
                </a:p>
              </p:txBody>
            </p:sp>
          </p:grpSp>
          <p:sp>
            <p:nvSpPr>
              <p:cNvPr id="2645" name="Google Shape;2645;p362"/>
              <p:cNvSpPr txBox="1"/>
              <p:nvPr/>
            </p:nvSpPr>
            <p:spPr>
              <a:xfrm>
                <a:off x="6519113" y="6341492"/>
                <a:ext cx="3951621" cy="120029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434343"/>
                    </a:solidFill>
                    <a:latin typeface="Open Sans"/>
                    <a:ea typeface="Open Sans"/>
                    <a:cs typeface="Open Sans"/>
                    <a:sym typeface="Open Sans"/>
                  </a:rPr>
                  <a:t>Staff working from remote locations in the same geographical area.</a:t>
                </a:r>
                <a:endParaRPr/>
              </a:p>
            </p:txBody>
          </p:sp>
        </p:grpSp>
        <p:grpSp>
          <p:nvGrpSpPr>
            <p:cNvPr id="2646" name="Google Shape;2646;p362"/>
            <p:cNvGrpSpPr/>
            <p:nvPr/>
          </p:nvGrpSpPr>
          <p:grpSpPr>
            <a:xfrm>
              <a:off x="11506014" y="5156918"/>
              <a:ext cx="4194242" cy="2611551"/>
              <a:chOff x="11503525" y="5576955"/>
              <a:chExt cx="4194242" cy="2611551"/>
            </a:xfrm>
          </p:grpSpPr>
          <p:grpSp>
            <p:nvGrpSpPr>
              <p:cNvPr id="2647" name="Google Shape;2647;p362"/>
              <p:cNvGrpSpPr/>
              <p:nvPr/>
            </p:nvGrpSpPr>
            <p:grpSpPr>
              <a:xfrm>
                <a:off x="11503525" y="5576955"/>
                <a:ext cx="4194242" cy="2611551"/>
                <a:chOff x="11461848" y="5576955"/>
                <a:chExt cx="4194242" cy="2611551"/>
              </a:xfrm>
            </p:grpSpPr>
            <p:sp>
              <p:nvSpPr>
                <p:cNvPr id="2648" name="Google Shape;2648;p362"/>
                <p:cNvSpPr/>
                <p:nvPr/>
              </p:nvSpPr>
              <p:spPr>
                <a:xfrm>
                  <a:off x="11461848" y="5576955"/>
                  <a:ext cx="4194242" cy="2611551"/>
                </a:xfrm>
                <a:prstGeom prst="roundRect">
                  <a:avLst>
                    <a:gd name="adj" fmla="val 16667"/>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49" name="Google Shape;2649;p362"/>
                <p:cNvSpPr/>
                <p:nvPr/>
              </p:nvSpPr>
              <p:spPr>
                <a:xfrm>
                  <a:off x="11817919" y="5587342"/>
                  <a:ext cx="3482100" cy="666009"/>
                </a:xfrm>
                <a:prstGeom prst="roundRect">
                  <a:avLst>
                    <a:gd name="adj" fmla="val 16667"/>
                  </a:avLst>
                </a:prstGeom>
                <a:solidFill>
                  <a:srgbClr val="F4B0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Offshore</a:t>
                  </a:r>
                  <a:endParaRPr sz="2200" b="1" i="0" u="none" strike="noStrike" cap="none">
                    <a:solidFill>
                      <a:srgbClr val="3F3F3F"/>
                    </a:solidFill>
                    <a:latin typeface="Open Sans"/>
                    <a:ea typeface="Open Sans"/>
                    <a:cs typeface="Open Sans"/>
                    <a:sym typeface="Open Sans"/>
                  </a:endParaRPr>
                </a:p>
              </p:txBody>
            </p:sp>
          </p:grpSp>
          <p:sp>
            <p:nvSpPr>
              <p:cNvPr id="2650" name="Google Shape;2650;p362"/>
              <p:cNvSpPr txBox="1"/>
              <p:nvPr/>
            </p:nvSpPr>
            <p:spPr>
              <a:xfrm>
                <a:off x="11690836" y="6340279"/>
                <a:ext cx="3819621"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434343"/>
                    </a:solidFill>
                    <a:latin typeface="Open Sans"/>
                    <a:ea typeface="Open Sans"/>
                    <a:cs typeface="Open Sans"/>
                    <a:sym typeface="Open Sans"/>
                  </a:rPr>
                  <a:t>Staff working from remote locations in different geographical areas.</a:t>
                </a:r>
                <a:endParaRPr/>
              </a:p>
            </p:txBody>
          </p:sp>
        </p:gr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p178"/>
          <p:cNvSpPr txBox="1">
            <a:spLocks noGrp="1"/>
          </p:cNvSpPr>
          <p:nvPr>
            <p:ph type="title"/>
          </p:nvPr>
        </p:nvSpPr>
        <p:spPr>
          <a:xfrm>
            <a:off x="-10160" y="31522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Third-Party Risks</a:t>
            </a:r>
            <a:endParaRPr>
              <a:solidFill>
                <a:srgbClr val="3F3F3F"/>
              </a:solidFill>
            </a:endParaRPr>
          </a:p>
        </p:txBody>
      </p:sp>
      <p:sp>
        <p:nvSpPr>
          <p:cNvPr id="2656" name="Google Shape;2656;p178"/>
          <p:cNvSpPr/>
          <p:nvPr/>
        </p:nvSpPr>
        <p:spPr>
          <a:xfrm>
            <a:off x="5092542" y="6022693"/>
            <a:ext cx="6116595" cy="1963636"/>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2657" name="Google Shape;2657;p178"/>
          <p:cNvSpPr txBox="1"/>
          <p:nvPr/>
        </p:nvSpPr>
        <p:spPr>
          <a:xfrm>
            <a:off x="5354413" y="6470100"/>
            <a:ext cx="5520893" cy="1107955"/>
          </a:xfrm>
          <a:prstGeom prst="rect">
            <a:avLst/>
          </a:prstGeom>
          <a:noFill/>
          <a:ln>
            <a:noFill/>
          </a:ln>
        </p:spPr>
        <p:txBody>
          <a:bodyPr spcFirstLastPara="1" wrap="square" lIns="91425" tIns="45700" rIns="91425" bIns="45700" anchor="ctr" anchorCtr="0">
            <a:spAutoFit/>
          </a:bodyPr>
          <a:lstStyle/>
          <a:p>
            <a:pPr marL="0" marR="0" lvl="1"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Is not financially secure enough to continue providing services at acceptable levels</a:t>
            </a:r>
            <a:endParaRPr sz="2200" b="0" i="0" u="none" strike="noStrike" cap="none">
              <a:solidFill>
                <a:srgbClr val="3F3F3F"/>
              </a:solidFill>
              <a:latin typeface="Open Sans"/>
              <a:ea typeface="Open Sans"/>
              <a:cs typeface="Open Sans"/>
              <a:sym typeface="Open Sans"/>
            </a:endParaRPr>
          </a:p>
        </p:txBody>
      </p:sp>
      <p:sp>
        <p:nvSpPr>
          <p:cNvPr id="2658" name="Google Shape;2658;p178"/>
          <p:cNvSpPr/>
          <p:nvPr/>
        </p:nvSpPr>
        <p:spPr>
          <a:xfrm>
            <a:off x="8507175" y="2448787"/>
            <a:ext cx="6116595" cy="2265077"/>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2659" name="Google Shape;2659;p178"/>
          <p:cNvSpPr txBox="1"/>
          <p:nvPr/>
        </p:nvSpPr>
        <p:spPr>
          <a:xfrm>
            <a:off x="8706160" y="2991917"/>
            <a:ext cx="5699894" cy="1107955"/>
          </a:xfrm>
          <a:prstGeom prst="rect">
            <a:avLst/>
          </a:prstGeom>
          <a:noFill/>
          <a:ln>
            <a:noFill/>
          </a:ln>
        </p:spPr>
        <p:txBody>
          <a:bodyPr spcFirstLastPara="1" wrap="square" lIns="91425" tIns="45700" rIns="91425" bIns="45700" anchor="ctr" anchorCtr="0">
            <a:spAutoFit/>
          </a:bodyPr>
          <a:lstStyle/>
          <a:p>
            <a:pPr marL="0" marR="0" lvl="1"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Cannot continuously maintain services due to business disruption (e.g., ineffective redundancy procedures)</a:t>
            </a:r>
            <a:endParaRPr sz="2200" b="0" i="0" u="none" strike="noStrike" cap="none">
              <a:solidFill>
                <a:srgbClr val="3F3F3F"/>
              </a:solidFill>
              <a:latin typeface="Open Sans"/>
              <a:ea typeface="Open Sans"/>
              <a:cs typeface="Open Sans"/>
              <a:sym typeface="Open Sans"/>
            </a:endParaRPr>
          </a:p>
        </p:txBody>
      </p:sp>
      <p:sp>
        <p:nvSpPr>
          <p:cNvPr id="2660" name="Google Shape;2660;p178"/>
          <p:cNvSpPr/>
          <p:nvPr/>
        </p:nvSpPr>
        <p:spPr>
          <a:xfrm>
            <a:off x="1681860" y="2459322"/>
            <a:ext cx="6116595" cy="2265077"/>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2661" name="Google Shape;2661;p178"/>
          <p:cNvGrpSpPr/>
          <p:nvPr/>
        </p:nvGrpSpPr>
        <p:grpSpPr>
          <a:xfrm>
            <a:off x="2295234" y="1833397"/>
            <a:ext cx="4870296" cy="854112"/>
            <a:chOff x="991547" y="2567081"/>
            <a:chExt cx="4427542" cy="1136822"/>
          </a:xfrm>
        </p:grpSpPr>
        <p:grpSp>
          <p:nvGrpSpPr>
            <p:cNvPr id="2662" name="Google Shape;2662;p178"/>
            <p:cNvGrpSpPr/>
            <p:nvPr/>
          </p:nvGrpSpPr>
          <p:grpSpPr>
            <a:xfrm>
              <a:off x="991547" y="2567081"/>
              <a:ext cx="4427542" cy="1136822"/>
              <a:chOff x="1591293" y="2718487"/>
              <a:chExt cx="4427542" cy="1136822"/>
            </a:xfrm>
          </p:grpSpPr>
          <p:sp>
            <p:nvSpPr>
              <p:cNvPr id="2663" name="Google Shape;2663;p178"/>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664" name="Google Shape;2664;p178"/>
              <p:cNvSpPr/>
              <p:nvPr/>
            </p:nvSpPr>
            <p:spPr>
              <a:xfrm>
                <a:off x="1741828" y="2718487"/>
                <a:ext cx="4131774" cy="1136822"/>
              </a:xfrm>
              <a:prstGeom prst="round2SameRect">
                <a:avLst>
                  <a:gd name="adj1" fmla="val 16993"/>
                  <a:gd name="adj2" fmla="val 0"/>
                </a:avLst>
              </a:prstGeom>
              <a:solidFill>
                <a:srgbClr val="E9CB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2665" name="Google Shape;2665;p178"/>
            <p:cNvSpPr txBox="1"/>
            <p:nvPr/>
          </p:nvSpPr>
          <p:spPr>
            <a:xfrm>
              <a:off x="1142082" y="2668222"/>
              <a:ext cx="4131774" cy="10241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Information security or data privacy </a:t>
              </a:r>
              <a:endParaRPr sz="1400" b="0" i="0" u="none" strike="noStrike" cap="none">
                <a:solidFill>
                  <a:srgbClr val="000000"/>
                </a:solidFill>
                <a:latin typeface="Arial"/>
                <a:ea typeface="Arial"/>
                <a:cs typeface="Arial"/>
                <a:sym typeface="Arial"/>
              </a:endParaRPr>
            </a:p>
          </p:txBody>
        </p:sp>
      </p:grpSp>
      <p:grpSp>
        <p:nvGrpSpPr>
          <p:cNvPr id="2666" name="Google Shape;2666;p178"/>
          <p:cNvGrpSpPr/>
          <p:nvPr/>
        </p:nvGrpSpPr>
        <p:grpSpPr>
          <a:xfrm>
            <a:off x="9117915" y="1822863"/>
            <a:ext cx="4870296" cy="854112"/>
            <a:chOff x="6001204" y="2567081"/>
            <a:chExt cx="4427542" cy="1136822"/>
          </a:xfrm>
        </p:grpSpPr>
        <p:grpSp>
          <p:nvGrpSpPr>
            <p:cNvPr id="2667" name="Google Shape;2667;p178"/>
            <p:cNvGrpSpPr/>
            <p:nvPr/>
          </p:nvGrpSpPr>
          <p:grpSpPr>
            <a:xfrm>
              <a:off x="6001204" y="2567081"/>
              <a:ext cx="4427542" cy="1136822"/>
              <a:chOff x="1591293" y="2718487"/>
              <a:chExt cx="4427542" cy="1136822"/>
            </a:xfrm>
          </p:grpSpPr>
          <p:sp>
            <p:nvSpPr>
              <p:cNvPr id="2668" name="Google Shape;2668;p178"/>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669" name="Google Shape;2669;p178"/>
              <p:cNvSpPr/>
              <p:nvPr/>
            </p:nvSpPr>
            <p:spPr>
              <a:xfrm>
                <a:off x="1741828" y="2718487"/>
                <a:ext cx="4131774" cy="1136822"/>
              </a:xfrm>
              <a:prstGeom prst="round2SameRect">
                <a:avLst>
                  <a:gd name="adj1" fmla="val 16993"/>
                  <a:gd name="adj2" fmla="val 0"/>
                </a:avLst>
              </a:prstGeom>
              <a:solidFill>
                <a:srgbClr val="EFC5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2670" name="Google Shape;2670;p178"/>
            <p:cNvSpPr txBox="1"/>
            <p:nvPr/>
          </p:nvSpPr>
          <p:spPr>
            <a:xfrm>
              <a:off x="6174039" y="2907045"/>
              <a:ext cx="4131774" cy="5735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Business continuity </a:t>
              </a:r>
              <a:endParaRPr sz="1400" b="0" i="0" u="none" strike="noStrike" cap="none">
                <a:solidFill>
                  <a:srgbClr val="000000"/>
                </a:solidFill>
                <a:latin typeface="Arial"/>
                <a:ea typeface="Arial"/>
                <a:cs typeface="Arial"/>
                <a:sym typeface="Arial"/>
              </a:endParaRPr>
            </a:p>
          </p:txBody>
        </p:sp>
      </p:grpSp>
      <p:grpSp>
        <p:nvGrpSpPr>
          <p:cNvPr id="2671" name="Google Shape;2671;p178"/>
          <p:cNvGrpSpPr/>
          <p:nvPr/>
        </p:nvGrpSpPr>
        <p:grpSpPr>
          <a:xfrm>
            <a:off x="5705914" y="5397785"/>
            <a:ext cx="4870296" cy="854112"/>
            <a:chOff x="11010862" y="2567081"/>
            <a:chExt cx="4427542" cy="1136822"/>
          </a:xfrm>
        </p:grpSpPr>
        <p:grpSp>
          <p:nvGrpSpPr>
            <p:cNvPr id="2672" name="Google Shape;2672;p178"/>
            <p:cNvGrpSpPr/>
            <p:nvPr/>
          </p:nvGrpSpPr>
          <p:grpSpPr>
            <a:xfrm>
              <a:off x="11010862" y="2567081"/>
              <a:ext cx="4427542" cy="1136822"/>
              <a:chOff x="1591293" y="2718487"/>
              <a:chExt cx="4427542" cy="1136822"/>
            </a:xfrm>
          </p:grpSpPr>
          <p:sp>
            <p:nvSpPr>
              <p:cNvPr id="2673" name="Google Shape;2673;p178"/>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674" name="Google Shape;2674;p178"/>
              <p:cNvSpPr/>
              <p:nvPr/>
            </p:nvSpPr>
            <p:spPr>
              <a:xfrm>
                <a:off x="1741828" y="2718487"/>
                <a:ext cx="4131774" cy="1136822"/>
              </a:xfrm>
              <a:prstGeom prst="round2SameRect">
                <a:avLst>
                  <a:gd name="adj1" fmla="val 16993"/>
                  <a:gd name="adj2" fmla="val 0"/>
                </a:avLst>
              </a:prstGeom>
              <a:solidFill>
                <a:srgbClr val="C3D3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2675" name="Google Shape;2675;p178"/>
            <p:cNvSpPr txBox="1"/>
            <p:nvPr/>
          </p:nvSpPr>
          <p:spPr>
            <a:xfrm>
              <a:off x="11179199" y="2857185"/>
              <a:ext cx="4090865" cy="5735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Financial viability</a:t>
              </a:r>
              <a:endParaRPr sz="1400" b="0" i="0" u="none" strike="noStrike" cap="none">
                <a:solidFill>
                  <a:srgbClr val="000000"/>
                </a:solidFill>
                <a:latin typeface="Arial"/>
                <a:ea typeface="Arial"/>
                <a:cs typeface="Arial"/>
                <a:sym typeface="Arial"/>
              </a:endParaRPr>
            </a:p>
          </p:txBody>
        </p:sp>
      </p:grpSp>
      <p:sp>
        <p:nvSpPr>
          <p:cNvPr id="2676" name="Google Shape;2676;p178"/>
          <p:cNvSpPr txBox="1"/>
          <p:nvPr/>
        </p:nvSpPr>
        <p:spPr>
          <a:xfrm>
            <a:off x="1608402" y="2828139"/>
            <a:ext cx="6258409" cy="1446509"/>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Lacks sufficient experience and controls to protect the company's and customer's information from unauthorized access, disclosure, modification, or destruction</a:t>
            </a:r>
            <a:endParaRPr sz="2200" b="0" i="0" u="none" strike="noStrike" cap="none">
              <a:solidFill>
                <a:srgbClr val="3F3F3F"/>
              </a:solidFill>
              <a:latin typeface="Open Sans"/>
              <a:ea typeface="Open Sans"/>
              <a:cs typeface="Open Sans"/>
              <a:sym typeface="Open Sans"/>
            </a:endParaRPr>
          </a:p>
        </p:txBody>
      </p:sp>
      <p:sp>
        <p:nvSpPr>
          <p:cNvPr id="2677" name="Google Shape;2677;p178"/>
          <p:cNvSpPr/>
          <p:nvPr/>
        </p:nvSpPr>
        <p:spPr>
          <a:xfrm>
            <a:off x="6248400" y="901668"/>
            <a:ext cx="37664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681"/>
        <p:cNvGrpSpPr/>
        <p:nvPr/>
      </p:nvGrpSpPr>
      <p:grpSpPr>
        <a:xfrm>
          <a:off x="0" y="0"/>
          <a:ext cx="0" cy="0"/>
          <a:chOff x="0" y="0"/>
          <a:chExt cx="0" cy="0"/>
        </a:xfrm>
      </p:grpSpPr>
      <p:sp>
        <p:nvSpPr>
          <p:cNvPr id="2682" name="Google Shape;2682;p363"/>
          <p:cNvSpPr txBox="1">
            <a:spLocks noGrp="1"/>
          </p:cNvSpPr>
          <p:nvPr>
            <p:ph type="title"/>
          </p:nvPr>
        </p:nvSpPr>
        <p:spPr>
          <a:xfrm>
            <a:off x="-10160" y="31522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Third-Party Risks</a:t>
            </a:r>
            <a:endParaRPr>
              <a:solidFill>
                <a:srgbClr val="3F3F3F"/>
              </a:solidFill>
            </a:endParaRPr>
          </a:p>
        </p:txBody>
      </p:sp>
      <p:sp>
        <p:nvSpPr>
          <p:cNvPr id="2683" name="Google Shape;2683;p363"/>
          <p:cNvSpPr/>
          <p:nvPr/>
        </p:nvSpPr>
        <p:spPr>
          <a:xfrm>
            <a:off x="1034186" y="3342862"/>
            <a:ext cx="6116595" cy="2163598"/>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684" name="Google Shape;2684;p363"/>
          <p:cNvSpPr txBox="1"/>
          <p:nvPr/>
        </p:nvSpPr>
        <p:spPr>
          <a:xfrm>
            <a:off x="1349643" y="3659611"/>
            <a:ext cx="5417709" cy="1636049"/>
          </a:xfrm>
          <a:prstGeom prst="rect">
            <a:avLst/>
          </a:prstGeom>
          <a:noFill/>
          <a:ln>
            <a:noFill/>
          </a:ln>
        </p:spPr>
        <p:txBody>
          <a:bodyPr spcFirstLastPara="1" wrap="square" lIns="91425" tIns="45700" rIns="91425" bIns="45700" anchor="ctr" anchorCtr="0">
            <a:spAutoFit/>
          </a:bodyPr>
          <a:lstStyle/>
          <a:p>
            <a:pPr marL="0" marR="0" lvl="1"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Fails to align products, services, or systems with your policies, procedures, applicable laws, regulations, and ethical standards</a:t>
            </a:r>
            <a:endParaRPr sz="1400" b="0" i="0" u="none" strike="noStrike" cap="none">
              <a:solidFill>
                <a:srgbClr val="000000"/>
              </a:solidFill>
              <a:latin typeface="Arial"/>
              <a:ea typeface="Arial"/>
              <a:cs typeface="Arial"/>
              <a:sym typeface="Arial"/>
            </a:endParaRPr>
          </a:p>
        </p:txBody>
      </p:sp>
      <p:grpSp>
        <p:nvGrpSpPr>
          <p:cNvPr id="2685" name="Google Shape;2685;p363"/>
          <p:cNvGrpSpPr/>
          <p:nvPr/>
        </p:nvGrpSpPr>
        <p:grpSpPr>
          <a:xfrm>
            <a:off x="1644926" y="2717954"/>
            <a:ext cx="4870296" cy="854112"/>
            <a:chOff x="944577" y="4695511"/>
            <a:chExt cx="4427542" cy="1136822"/>
          </a:xfrm>
        </p:grpSpPr>
        <p:grpSp>
          <p:nvGrpSpPr>
            <p:cNvPr id="2686" name="Google Shape;2686;p363"/>
            <p:cNvGrpSpPr/>
            <p:nvPr/>
          </p:nvGrpSpPr>
          <p:grpSpPr>
            <a:xfrm>
              <a:off x="944577" y="4695511"/>
              <a:ext cx="4427542" cy="1136822"/>
              <a:chOff x="1591293" y="2718487"/>
              <a:chExt cx="4427542" cy="1136822"/>
            </a:xfrm>
          </p:grpSpPr>
          <p:sp>
            <p:nvSpPr>
              <p:cNvPr id="2687" name="Google Shape;2687;p36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688" name="Google Shape;2688;p363"/>
              <p:cNvSpPr/>
              <p:nvPr/>
            </p:nvSpPr>
            <p:spPr>
              <a:xfrm>
                <a:off x="1741828" y="2718487"/>
                <a:ext cx="4131774" cy="1136822"/>
              </a:xfrm>
              <a:prstGeom prst="round2SameRect">
                <a:avLst>
                  <a:gd name="adj1" fmla="val 16993"/>
                  <a:gd name="adj2" fmla="val 0"/>
                </a:avLst>
              </a:prstGeom>
              <a:solidFill>
                <a:srgbClr val="97D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2689" name="Google Shape;2689;p363"/>
            <p:cNvSpPr txBox="1"/>
            <p:nvPr/>
          </p:nvSpPr>
          <p:spPr>
            <a:xfrm>
              <a:off x="1260654" y="4995811"/>
              <a:ext cx="3756158" cy="5735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Contract compliance </a:t>
              </a:r>
              <a:endParaRPr sz="1400" b="0" i="0" u="none" strike="noStrike" cap="none">
                <a:solidFill>
                  <a:srgbClr val="000000"/>
                </a:solidFill>
                <a:latin typeface="Arial"/>
                <a:ea typeface="Arial"/>
                <a:cs typeface="Arial"/>
                <a:sym typeface="Arial"/>
              </a:endParaRPr>
            </a:p>
          </p:txBody>
        </p:sp>
      </p:grpSp>
      <p:sp>
        <p:nvSpPr>
          <p:cNvPr id="2690" name="Google Shape;2690;p363"/>
          <p:cNvSpPr/>
          <p:nvPr/>
        </p:nvSpPr>
        <p:spPr>
          <a:xfrm>
            <a:off x="7937903" y="3343904"/>
            <a:ext cx="6960556" cy="2163598"/>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691" name="Google Shape;2691;p363"/>
          <p:cNvSpPr txBox="1"/>
          <p:nvPr/>
        </p:nvSpPr>
        <p:spPr>
          <a:xfrm>
            <a:off x="7930778" y="3852502"/>
            <a:ext cx="6960556" cy="1250110"/>
          </a:xfrm>
          <a:prstGeom prst="rect">
            <a:avLst/>
          </a:prstGeom>
          <a:noFill/>
          <a:ln>
            <a:noFill/>
          </a:ln>
        </p:spPr>
        <p:txBody>
          <a:bodyPr spcFirstLastPara="1" wrap="square" lIns="91425" tIns="45700" rIns="91425" bIns="45700" anchor="ctr" anchorCtr="0">
            <a:spAutoFit/>
          </a:bodyPr>
          <a:lstStyle/>
          <a:p>
            <a:pPr marL="0" marR="0" lvl="1"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Lacks necessary licenses and expertise to ensure compliance with domestic and international laws and regulations</a:t>
            </a:r>
            <a:endParaRPr sz="2200" b="0" i="0" u="none" strike="noStrike" cap="none">
              <a:solidFill>
                <a:srgbClr val="3F3F3F"/>
              </a:solidFill>
              <a:latin typeface="Open Sans"/>
              <a:ea typeface="Open Sans"/>
              <a:cs typeface="Open Sans"/>
              <a:sym typeface="Open Sans"/>
            </a:endParaRPr>
          </a:p>
        </p:txBody>
      </p:sp>
      <p:grpSp>
        <p:nvGrpSpPr>
          <p:cNvPr id="2692" name="Google Shape;2692;p363"/>
          <p:cNvGrpSpPr/>
          <p:nvPr/>
        </p:nvGrpSpPr>
        <p:grpSpPr>
          <a:xfrm>
            <a:off x="9083789" y="2717954"/>
            <a:ext cx="4870296" cy="854112"/>
            <a:chOff x="11010862" y="2567081"/>
            <a:chExt cx="4427542" cy="1136822"/>
          </a:xfrm>
        </p:grpSpPr>
        <p:grpSp>
          <p:nvGrpSpPr>
            <p:cNvPr id="2693" name="Google Shape;2693;p363"/>
            <p:cNvGrpSpPr/>
            <p:nvPr/>
          </p:nvGrpSpPr>
          <p:grpSpPr>
            <a:xfrm>
              <a:off x="11010862" y="2567081"/>
              <a:ext cx="4427542" cy="1136822"/>
              <a:chOff x="1591293" y="2718487"/>
              <a:chExt cx="4427542" cy="1136822"/>
            </a:xfrm>
          </p:grpSpPr>
          <p:sp>
            <p:nvSpPr>
              <p:cNvPr id="2694" name="Google Shape;2694;p36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695" name="Google Shape;2695;p363"/>
              <p:cNvSpPr/>
              <p:nvPr/>
            </p:nvSpPr>
            <p:spPr>
              <a:xfrm>
                <a:off x="1741828" y="2718487"/>
                <a:ext cx="4131774" cy="1136822"/>
              </a:xfrm>
              <a:prstGeom prst="round2SameRect">
                <a:avLst>
                  <a:gd name="adj1" fmla="val 16993"/>
                  <a:gd name="adj2" fmla="val 0"/>
                </a:avLst>
              </a:prstGeom>
              <a:solidFill>
                <a:srgbClr val="EFC4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2696" name="Google Shape;2696;p363"/>
            <p:cNvSpPr txBox="1"/>
            <p:nvPr/>
          </p:nvSpPr>
          <p:spPr>
            <a:xfrm>
              <a:off x="11179199" y="2857185"/>
              <a:ext cx="4090865" cy="5735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Legal or regulatory</a:t>
              </a:r>
              <a:endParaRPr sz="1400" b="0" i="0" u="none" strike="noStrike" cap="none">
                <a:solidFill>
                  <a:srgbClr val="000000"/>
                </a:solidFill>
                <a:latin typeface="Arial"/>
                <a:ea typeface="Arial"/>
                <a:cs typeface="Arial"/>
                <a:sym typeface="Arial"/>
              </a:endParaRPr>
            </a:p>
          </p:txBody>
        </p:sp>
      </p:grpSp>
      <p:sp>
        <p:nvSpPr>
          <p:cNvPr id="2697" name="Google Shape;2697;p363"/>
          <p:cNvSpPr/>
          <p:nvPr/>
        </p:nvSpPr>
        <p:spPr>
          <a:xfrm>
            <a:off x="6248400" y="901668"/>
            <a:ext cx="37664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36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Vendor Assessment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707" name="Google Shape;2707;p365"/>
          <p:cNvSpPr txBox="1">
            <a:spLocks noGrp="1"/>
          </p:cNvSpPr>
          <p:nvPr>
            <p:ph type="title"/>
          </p:nvPr>
        </p:nvSpPr>
        <p:spPr>
          <a:xfrm>
            <a:off x="-10160" y="313006"/>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Vendor Assessment</a:t>
            </a:r>
            <a:endParaRPr>
              <a:solidFill>
                <a:srgbClr val="3F3F3F"/>
              </a:solidFill>
              <a:latin typeface="Open Sans"/>
              <a:ea typeface="Open Sans"/>
              <a:cs typeface="Open Sans"/>
              <a:sym typeface="Open Sans"/>
            </a:endParaRPr>
          </a:p>
        </p:txBody>
      </p:sp>
      <p:sp>
        <p:nvSpPr>
          <p:cNvPr id="2708" name="Google Shape;2708;p365"/>
          <p:cNvSpPr/>
          <p:nvPr/>
        </p:nvSpPr>
        <p:spPr>
          <a:xfrm>
            <a:off x="5956300" y="857916"/>
            <a:ext cx="4351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709" name="Google Shape;2709;p365"/>
          <p:cNvGrpSpPr/>
          <p:nvPr/>
        </p:nvGrpSpPr>
        <p:grpSpPr>
          <a:xfrm>
            <a:off x="2078900" y="2318223"/>
            <a:ext cx="12098199" cy="4829208"/>
            <a:chOff x="1479291" y="2318223"/>
            <a:chExt cx="12098199" cy="4829208"/>
          </a:xfrm>
        </p:grpSpPr>
        <p:pic>
          <p:nvPicPr>
            <p:cNvPr id="2710" name="Google Shape;2710;p365"/>
            <p:cNvPicPr preferRelativeResize="0"/>
            <p:nvPr/>
          </p:nvPicPr>
          <p:blipFill rotWithShape="1">
            <a:blip r:embed="rId3">
              <a:alphaModFix/>
            </a:blip>
            <a:srcRect/>
            <a:stretch/>
          </p:blipFill>
          <p:spPr>
            <a:xfrm>
              <a:off x="10900522" y="3394343"/>
              <a:ext cx="2676968" cy="2676968"/>
            </a:xfrm>
            <a:prstGeom prst="rect">
              <a:avLst/>
            </a:prstGeom>
            <a:noFill/>
            <a:ln>
              <a:noFill/>
            </a:ln>
          </p:spPr>
        </p:pic>
        <p:grpSp>
          <p:nvGrpSpPr>
            <p:cNvPr id="2711" name="Google Shape;2711;p365"/>
            <p:cNvGrpSpPr/>
            <p:nvPr/>
          </p:nvGrpSpPr>
          <p:grpSpPr>
            <a:xfrm>
              <a:off x="1479291" y="2318223"/>
              <a:ext cx="8269206" cy="4829208"/>
              <a:chOff x="914528" y="1439402"/>
              <a:chExt cx="8269206" cy="4829208"/>
            </a:xfrm>
          </p:grpSpPr>
          <p:grpSp>
            <p:nvGrpSpPr>
              <p:cNvPr id="2712" name="Google Shape;2712;p365"/>
              <p:cNvGrpSpPr/>
              <p:nvPr/>
            </p:nvGrpSpPr>
            <p:grpSpPr>
              <a:xfrm>
                <a:off x="914528" y="1439402"/>
                <a:ext cx="8269206" cy="4829208"/>
                <a:chOff x="765681" y="2405992"/>
                <a:chExt cx="4243411" cy="3813226"/>
              </a:xfrm>
            </p:grpSpPr>
            <p:sp>
              <p:nvSpPr>
                <p:cNvPr id="2713" name="Google Shape;2713;p365"/>
                <p:cNvSpPr/>
                <p:nvPr/>
              </p:nvSpPr>
              <p:spPr>
                <a:xfrm>
                  <a:off x="848041" y="2405992"/>
                  <a:ext cx="4065863" cy="3813226"/>
                </a:xfrm>
                <a:prstGeom prst="roundRect">
                  <a:avLst>
                    <a:gd name="adj" fmla="val 3171"/>
                  </a:avLst>
                </a:prstGeom>
                <a:solidFill>
                  <a:srgbClr val="F2F2F2"/>
                </a:solidFill>
                <a:ln w="9525" cap="flat" cmpd="sng">
                  <a:solidFill>
                    <a:srgbClr val="7F7F7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714" name="Google Shape;2714;p365"/>
                <p:cNvSpPr/>
                <p:nvPr/>
              </p:nvSpPr>
              <p:spPr>
                <a:xfrm>
                  <a:off x="765683" y="2757915"/>
                  <a:ext cx="4241800" cy="694447"/>
                </a:xfrm>
                <a:prstGeom prst="rect">
                  <a:avLst/>
                </a:prstGeom>
                <a:solidFill>
                  <a:srgbClr val="5EC6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15" name="Google Shape;2715;p365"/>
                <p:cNvSpPr/>
                <p:nvPr/>
              </p:nvSpPr>
              <p:spPr>
                <a:xfrm>
                  <a:off x="1932606" y="2936924"/>
                  <a:ext cx="1974327" cy="3402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Vendor assessment</a:t>
                  </a:r>
                  <a:endParaRPr sz="1400" b="0" i="0" u="none" strike="noStrike" cap="none">
                    <a:solidFill>
                      <a:schemeClr val="lt1"/>
                    </a:solidFill>
                    <a:latin typeface="Arial"/>
                    <a:ea typeface="Arial"/>
                    <a:cs typeface="Arial"/>
                    <a:sym typeface="Arial"/>
                  </a:endParaRPr>
                </a:p>
              </p:txBody>
            </p:sp>
            <p:sp>
              <p:nvSpPr>
                <p:cNvPr id="2716" name="Google Shape;2716;p365"/>
                <p:cNvSpPr/>
                <p:nvPr/>
              </p:nvSpPr>
              <p:spPr>
                <a:xfrm flipH="1">
                  <a:off x="765681" y="2670403"/>
                  <a:ext cx="89577" cy="87512"/>
                </a:xfrm>
                <a:prstGeom prst="rtTriangle">
                  <a:avLst/>
                </a:prstGeom>
                <a:solidFill>
                  <a:srgbClr val="32A8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17" name="Google Shape;2717;p365"/>
                <p:cNvSpPr/>
                <p:nvPr/>
              </p:nvSpPr>
              <p:spPr>
                <a:xfrm>
                  <a:off x="4919515" y="2670403"/>
                  <a:ext cx="89577" cy="87512"/>
                </a:xfrm>
                <a:prstGeom prst="rtTriangle">
                  <a:avLst/>
                </a:prstGeom>
                <a:solidFill>
                  <a:srgbClr val="32A8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718" name="Google Shape;2718;p365"/>
              <p:cNvSpPr txBox="1"/>
              <p:nvPr/>
            </p:nvSpPr>
            <p:spPr>
              <a:xfrm>
                <a:off x="1331690" y="2929169"/>
                <a:ext cx="7431754" cy="261610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Conducts a thorough background check to evaluate potential suppliers' due diligence, competence, and dependability, safeguarding business interests and maintaining quality control</a:t>
                </a:r>
                <a:endParaRPr/>
              </a:p>
              <a:p>
                <a:pPr marL="342900" marR="0" lvl="0" indent="-279400"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Evaluates a potential supplier's capabilities, reliability, and suitability to meet a company's needs and determine their trustworthiness as a partner</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5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latin typeface="Open Sans"/>
                <a:ea typeface="Open Sans"/>
                <a:cs typeface="Open Sans"/>
                <a:sym typeface="Open Sans"/>
              </a:rPr>
              <a:t>Examples of Information Security Policy</a:t>
            </a:r>
            <a:endParaRPr>
              <a:latin typeface="Open Sans"/>
              <a:ea typeface="Open Sans"/>
              <a:cs typeface="Open Sans"/>
              <a:sym typeface="Open Sans"/>
            </a:endParaRPr>
          </a:p>
        </p:txBody>
      </p:sp>
      <p:graphicFrame>
        <p:nvGraphicFramePr>
          <p:cNvPr id="259" name="Google Shape;259;p51"/>
          <p:cNvGraphicFramePr/>
          <p:nvPr/>
        </p:nvGraphicFramePr>
        <p:xfrm>
          <a:off x="1201003" y="1657172"/>
          <a:ext cx="14261925" cy="6431400"/>
        </p:xfrm>
        <a:graphic>
          <a:graphicData uri="http://schemas.openxmlformats.org/drawingml/2006/table">
            <a:tbl>
              <a:tblPr>
                <a:noFill/>
                <a:tableStyleId>{EA22D493-AB2C-4AE5-BD80-57F643EDAFC4}</a:tableStyleId>
              </a:tblPr>
              <a:tblGrid>
                <a:gridCol w="3954450">
                  <a:extLst>
                    <a:ext uri="{9D8B030D-6E8A-4147-A177-3AD203B41FA5}">
                      <a16:colId xmlns:a16="http://schemas.microsoft.com/office/drawing/2014/main" val="20000"/>
                    </a:ext>
                  </a:extLst>
                </a:gridCol>
                <a:gridCol w="5569950">
                  <a:extLst>
                    <a:ext uri="{9D8B030D-6E8A-4147-A177-3AD203B41FA5}">
                      <a16:colId xmlns:a16="http://schemas.microsoft.com/office/drawing/2014/main" val="20001"/>
                    </a:ext>
                  </a:extLst>
                </a:gridCol>
                <a:gridCol w="4737525">
                  <a:extLst>
                    <a:ext uri="{9D8B030D-6E8A-4147-A177-3AD203B41FA5}">
                      <a16:colId xmlns:a16="http://schemas.microsoft.com/office/drawing/2014/main" val="20002"/>
                    </a:ext>
                  </a:extLst>
                </a:gridCol>
              </a:tblGrid>
              <a:tr h="102447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latin typeface="Open Sans"/>
                          <a:ea typeface="Open Sans"/>
                          <a:cs typeface="Open Sans"/>
                          <a:sym typeface="Open Sans"/>
                        </a:rPr>
                        <a:t>Policy Name</a:t>
                      </a:r>
                      <a:endParaRPr sz="2000" b="1"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Description</a:t>
                      </a:r>
                      <a:endParaRPr sz="2000" b="1"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Example Requirements</a:t>
                      </a:r>
                      <a:endParaRPr sz="2000" b="1"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Data classification policy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Defines how data is categorized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based on sensitivity.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All sensitive customer data must be labeled confidential and encrypted.</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Access control policy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Specifies who can access what resources and under what conditions.</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Two-factor authentication is required for accessing any financial systems.</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Network security policy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Outlines the configurations and security measures for network devices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and infrastructure.</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Firewalls must be configured to block all incoming traffic that is not explicitly required for business.</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Endpoint security policy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Sets the security standards for individual devices like computers, smartphones,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and tablets.</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All endpoints must have updated antivirus software installed.</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Encryption policy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Details the methods and protocols for encrypting data at rest, in transit, and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during processing.</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AES-256 encryption must be used for all data at rest.</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bl>
          </a:graphicData>
        </a:graphic>
      </p:graphicFrame>
      <p:sp>
        <p:nvSpPr>
          <p:cNvPr id="260" name="Google Shape;260;p51"/>
          <p:cNvSpPr/>
          <p:nvPr/>
        </p:nvSpPr>
        <p:spPr>
          <a:xfrm>
            <a:off x="3721100" y="869692"/>
            <a:ext cx="88206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6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rgbClr val="3F3F3F"/>
                </a:solidFill>
              </a:rPr>
              <a:t>Importance of Vendor Assessment</a:t>
            </a:r>
            <a:endParaRPr/>
          </a:p>
        </p:txBody>
      </p:sp>
      <p:grpSp>
        <p:nvGrpSpPr>
          <p:cNvPr id="2725" name="Google Shape;2725;p366"/>
          <p:cNvGrpSpPr/>
          <p:nvPr/>
        </p:nvGrpSpPr>
        <p:grpSpPr>
          <a:xfrm>
            <a:off x="1928256" y="1587033"/>
            <a:ext cx="12399488" cy="6725309"/>
            <a:chOff x="1546570" y="1779615"/>
            <a:chExt cx="12399488" cy="6725309"/>
          </a:xfrm>
        </p:grpSpPr>
        <p:grpSp>
          <p:nvGrpSpPr>
            <p:cNvPr id="2726" name="Google Shape;2726;p366"/>
            <p:cNvGrpSpPr/>
            <p:nvPr/>
          </p:nvGrpSpPr>
          <p:grpSpPr>
            <a:xfrm>
              <a:off x="3092669" y="1779615"/>
              <a:ext cx="10853389" cy="6725309"/>
              <a:chOff x="3092669" y="1779615"/>
              <a:chExt cx="10853389" cy="6725309"/>
            </a:xfrm>
          </p:grpSpPr>
          <p:sp>
            <p:nvSpPr>
              <p:cNvPr id="2727" name="Google Shape;2727;p366"/>
              <p:cNvSpPr/>
              <p:nvPr/>
            </p:nvSpPr>
            <p:spPr>
              <a:xfrm>
                <a:off x="3092669" y="1779615"/>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Reduced risk</a:t>
                </a:r>
                <a:r>
                  <a:rPr lang="en-US" sz="2200" b="0" i="0" u="none" strike="noStrike" cap="none">
                    <a:solidFill>
                      <a:srgbClr val="3F3F3F"/>
                    </a:solidFill>
                    <a:latin typeface="Open Sans"/>
                    <a:ea typeface="Open Sans"/>
                    <a:cs typeface="Open Sans"/>
                    <a:sym typeface="Open Sans"/>
                  </a:rPr>
                  <a:t>: Identifies potential risks associated with a vendor, such as financial instability, security vulnerabilities, or poor performance history</a:t>
                </a:r>
                <a:endParaRPr/>
              </a:p>
            </p:txBody>
          </p:sp>
          <p:sp>
            <p:nvSpPr>
              <p:cNvPr id="2728" name="Google Shape;2728;p366"/>
              <p:cNvSpPr/>
              <p:nvPr/>
            </p:nvSpPr>
            <p:spPr>
              <a:xfrm>
                <a:off x="3092669" y="3600494"/>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Improved decision-making</a:t>
                </a:r>
                <a:r>
                  <a:rPr lang="en-US" sz="2200" b="0" i="0" u="none" strike="noStrike" cap="none">
                    <a:solidFill>
                      <a:srgbClr val="3F3F3F"/>
                    </a:solidFill>
                    <a:latin typeface="Open Sans"/>
                    <a:ea typeface="Open Sans"/>
                    <a:cs typeface="Open Sans"/>
                    <a:sym typeface="Open Sans"/>
                  </a:rPr>
                  <a:t>: Enables companies to make more informed business decisions through objective evaluation of vendors against defined criteria</a:t>
                </a:r>
                <a:endParaRPr/>
              </a:p>
            </p:txBody>
          </p:sp>
          <p:sp>
            <p:nvSpPr>
              <p:cNvPr id="2729" name="Google Shape;2729;p366"/>
              <p:cNvSpPr/>
              <p:nvPr/>
            </p:nvSpPr>
            <p:spPr>
              <a:xfrm>
                <a:off x="3092669" y="5421373"/>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Ensured compliance</a:t>
                </a:r>
                <a:r>
                  <a:rPr lang="en-US" sz="2200" b="0" i="0" u="none" strike="noStrike" cap="none">
                    <a:solidFill>
                      <a:srgbClr val="3F3F3F"/>
                    </a:solidFill>
                    <a:latin typeface="Open Sans"/>
                    <a:ea typeface="Open Sans"/>
                    <a:cs typeface="Open Sans"/>
                    <a:sym typeface="Open Sans"/>
                  </a:rPr>
                  <a:t>: Ensures that vendors meet regulatory requirements or industry standards relevant to your business</a:t>
                </a:r>
                <a:endParaRPr/>
              </a:p>
            </p:txBody>
          </p:sp>
          <p:sp>
            <p:nvSpPr>
              <p:cNvPr id="2730" name="Google Shape;2730;p366"/>
              <p:cNvSpPr/>
              <p:nvPr/>
            </p:nvSpPr>
            <p:spPr>
              <a:xfrm>
                <a:off x="3092669" y="7242252"/>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Stronger vendor relationships</a:t>
                </a:r>
                <a:r>
                  <a:rPr lang="en-US" sz="2200" b="0" i="0" u="none" strike="noStrike" cap="none">
                    <a:solidFill>
                      <a:srgbClr val="3F3F3F"/>
                    </a:solidFill>
                    <a:latin typeface="Open Sans"/>
                    <a:ea typeface="Open Sans"/>
                    <a:cs typeface="Open Sans"/>
                    <a:sym typeface="Open Sans"/>
                  </a:rPr>
                  <a:t>: Opens communication channels and establishes clear expectations with the vendor from the outset</a:t>
                </a:r>
                <a:endParaRPr/>
              </a:p>
            </p:txBody>
          </p:sp>
        </p:grpSp>
        <p:grpSp>
          <p:nvGrpSpPr>
            <p:cNvPr id="2731" name="Google Shape;2731;p366"/>
            <p:cNvGrpSpPr/>
            <p:nvPr/>
          </p:nvGrpSpPr>
          <p:grpSpPr>
            <a:xfrm>
              <a:off x="1546570" y="1806452"/>
              <a:ext cx="1262672" cy="6698472"/>
              <a:chOff x="1546570" y="1806452"/>
              <a:chExt cx="1262672" cy="6698472"/>
            </a:xfrm>
          </p:grpSpPr>
          <p:pic>
            <p:nvPicPr>
              <p:cNvPr id="2732" name="Google Shape;2732;p366"/>
              <p:cNvPicPr preferRelativeResize="0"/>
              <p:nvPr/>
            </p:nvPicPr>
            <p:blipFill rotWithShape="1">
              <a:blip r:embed="rId3">
                <a:alphaModFix/>
              </a:blip>
              <a:srcRect/>
              <a:stretch/>
            </p:blipFill>
            <p:spPr>
              <a:xfrm>
                <a:off x="1569065" y="1806452"/>
                <a:ext cx="1217683" cy="1217683"/>
              </a:xfrm>
              <a:prstGeom prst="rect">
                <a:avLst/>
              </a:prstGeom>
              <a:noFill/>
              <a:ln>
                <a:noFill/>
              </a:ln>
            </p:spPr>
          </p:pic>
          <p:pic>
            <p:nvPicPr>
              <p:cNvPr id="2733" name="Google Shape;2733;p366"/>
              <p:cNvPicPr preferRelativeResize="0"/>
              <p:nvPr/>
            </p:nvPicPr>
            <p:blipFill rotWithShape="1">
              <a:blip r:embed="rId4">
                <a:alphaModFix/>
              </a:blip>
              <a:srcRect/>
              <a:stretch/>
            </p:blipFill>
            <p:spPr>
              <a:xfrm>
                <a:off x="1569065" y="3624482"/>
                <a:ext cx="1217683" cy="1217683"/>
              </a:xfrm>
              <a:prstGeom prst="rect">
                <a:avLst/>
              </a:prstGeom>
              <a:noFill/>
              <a:ln>
                <a:noFill/>
              </a:ln>
            </p:spPr>
          </p:pic>
          <p:pic>
            <p:nvPicPr>
              <p:cNvPr id="2734" name="Google Shape;2734;p366"/>
              <p:cNvPicPr preferRelativeResize="0"/>
              <p:nvPr/>
            </p:nvPicPr>
            <p:blipFill rotWithShape="1">
              <a:blip r:embed="rId5">
                <a:alphaModFix/>
              </a:blip>
              <a:srcRect/>
              <a:stretch/>
            </p:blipFill>
            <p:spPr>
              <a:xfrm>
                <a:off x="1569065" y="5442512"/>
                <a:ext cx="1217683" cy="1217683"/>
              </a:xfrm>
              <a:prstGeom prst="rect">
                <a:avLst/>
              </a:prstGeom>
              <a:noFill/>
              <a:ln>
                <a:noFill/>
              </a:ln>
            </p:spPr>
          </p:pic>
          <p:pic>
            <p:nvPicPr>
              <p:cNvPr id="2735" name="Google Shape;2735;p366"/>
              <p:cNvPicPr preferRelativeResize="0"/>
              <p:nvPr/>
            </p:nvPicPr>
            <p:blipFill rotWithShape="1">
              <a:blip r:embed="rId6">
                <a:alphaModFix/>
              </a:blip>
              <a:srcRect/>
              <a:stretch/>
            </p:blipFill>
            <p:spPr>
              <a:xfrm>
                <a:off x="1546570" y="7242252"/>
                <a:ext cx="1262672" cy="1262672"/>
              </a:xfrm>
              <a:prstGeom prst="rect">
                <a:avLst/>
              </a:prstGeom>
              <a:noFill/>
              <a:ln>
                <a:noFill/>
              </a:ln>
            </p:spPr>
          </p:pic>
        </p:grpSp>
      </p:grpSp>
      <p:sp>
        <p:nvSpPr>
          <p:cNvPr id="2736" name="Google Shape;2736;p366"/>
          <p:cNvSpPr/>
          <p:nvPr/>
        </p:nvSpPr>
        <p:spPr>
          <a:xfrm>
            <a:off x="4318000" y="837134"/>
            <a:ext cx="761611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sp>
        <p:nvSpPr>
          <p:cNvPr id="2742" name="Google Shape;2742;p367"/>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Vendor Assessment Activities</a:t>
            </a:r>
            <a:endParaRPr/>
          </a:p>
        </p:txBody>
      </p:sp>
      <p:grpSp>
        <p:nvGrpSpPr>
          <p:cNvPr id="2743" name="Google Shape;2743;p367"/>
          <p:cNvGrpSpPr/>
          <p:nvPr/>
        </p:nvGrpSpPr>
        <p:grpSpPr>
          <a:xfrm>
            <a:off x="1722800" y="2275078"/>
            <a:ext cx="13115850" cy="5684358"/>
            <a:chOff x="1722800" y="2275078"/>
            <a:chExt cx="13115850" cy="5684358"/>
          </a:xfrm>
        </p:grpSpPr>
        <p:grpSp>
          <p:nvGrpSpPr>
            <p:cNvPr id="2744" name="Google Shape;2744;p367"/>
            <p:cNvGrpSpPr/>
            <p:nvPr/>
          </p:nvGrpSpPr>
          <p:grpSpPr>
            <a:xfrm>
              <a:off x="11356550" y="2275078"/>
              <a:ext cx="3482100" cy="3917904"/>
              <a:chOff x="11356550" y="2275078"/>
              <a:chExt cx="3482100" cy="3917904"/>
            </a:xfrm>
          </p:grpSpPr>
          <p:pic>
            <p:nvPicPr>
              <p:cNvPr id="2745" name="Google Shape;2745;p367"/>
              <p:cNvPicPr preferRelativeResize="0"/>
              <p:nvPr/>
            </p:nvPicPr>
            <p:blipFill rotWithShape="1">
              <a:blip r:embed="rId3">
                <a:alphaModFix/>
              </a:blip>
              <a:srcRect/>
              <a:stretch/>
            </p:blipFill>
            <p:spPr>
              <a:xfrm>
                <a:off x="11635470" y="2275078"/>
                <a:ext cx="2924261" cy="2857151"/>
              </a:xfrm>
              <a:prstGeom prst="rect">
                <a:avLst/>
              </a:prstGeom>
              <a:noFill/>
              <a:ln>
                <a:noFill/>
              </a:ln>
            </p:spPr>
          </p:pic>
          <p:sp>
            <p:nvSpPr>
              <p:cNvPr id="2746" name="Google Shape;2746;p367"/>
              <p:cNvSpPr/>
              <p:nvPr/>
            </p:nvSpPr>
            <p:spPr>
              <a:xfrm>
                <a:off x="11356550" y="5333999"/>
                <a:ext cx="3482100" cy="858983"/>
              </a:xfrm>
              <a:prstGeom prst="roundRect">
                <a:avLst>
                  <a:gd name="adj" fmla="val 16667"/>
                </a:avLst>
              </a:prstGeom>
              <a:solidFill>
                <a:srgbClr val="E4B36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Independent assessments</a:t>
                </a:r>
                <a:endParaRPr/>
              </a:p>
            </p:txBody>
          </p:sp>
        </p:grpSp>
        <p:grpSp>
          <p:nvGrpSpPr>
            <p:cNvPr id="2747" name="Google Shape;2747;p367"/>
            <p:cNvGrpSpPr/>
            <p:nvPr/>
          </p:nvGrpSpPr>
          <p:grpSpPr>
            <a:xfrm>
              <a:off x="1722800" y="2715684"/>
              <a:ext cx="3482100" cy="3288737"/>
              <a:chOff x="1722800" y="2715684"/>
              <a:chExt cx="3482100" cy="3288737"/>
            </a:xfrm>
          </p:grpSpPr>
          <p:sp>
            <p:nvSpPr>
              <p:cNvPr id="2748" name="Google Shape;2748;p367"/>
              <p:cNvSpPr/>
              <p:nvPr/>
            </p:nvSpPr>
            <p:spPr>
              <a:xfrm>
                <a:off x="1722800" y="5339375"/>
                <a:ext cx="3482100" cy="665046"/>
              </a:xfrm>
              <a:prstGeom prst="roundRect">
                <a:avLst>
                  <a:gd name="adj" fmla="val 16667"/>
                </a:avLst>
              </a:prstGeom>
              <a:solidFill>
                <a:srgbClr val="C4E0B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Right to audit clause</a:t>
                </a:r>
                <a:endParaRPr/>
              </a:p>
            </p:txBody>
          </p:sp>
          <p:pic>
            <p:nvPicPr>
              <p:cNvPr id="2749" name="Google Shape;2749;p367"/>
              <p:cNvPicPr preferRelativeResize="0"/>
              <p:nvPr/>
            </p:nvPicPr>
            <p:blipFill rotWithShape="1">
              <a:blip r:embed="rId4">
                <a:alphaModFix/>
              </a:blip>
              <a:srcRect/>
              <a:stretch/>
            </p:blipFill>
            <p:spPr>
              <a:xfrm>
                <a:off x="2255578" y="2715684"/>
                <a:ext cx="2416545" cy="2416545"/>
              </a:xfrm>
              <a:prstGeom prst="rect">
                <a:avLst/>
              </a:prstGeom>
              <a:noFill/>
              <a:ln>
                <a:noFill/>
              </a:ln>
            </p:spPr>
          </p:pic>
        </p:grpSp>
        <p:grpSp>
          <p:nvGrpSpPr>
            <p:cNvPr id="2750" name="Google Shape;2750;p367"/>
            <p:cNvGrpSpPr/>
            <p:nvPr/>
          </p:nvGrpSpPr>
          <p:grpSpPr>
            <a:xfrm>
              <a:off x="6539675" y="4405841"/>
              <a:ext cx="3482100" cy="3553595"/>
              <a:chOff x="6323325" y="4405841"/>
              <a:chExt cx="3482100" cy="3553595"/>
            </a:xfrm>
          </p:grpSpPr>
          <p:sp>
            <p:nvSpPr>
              <p:cNvPr id="2751" name="Google Shape;2751;p367"/>
              <p:cNvSpPr/>
              <p:nvPr/>
            </p:nvSpPr>
            <p:spPr>
              <a:xfrm>
                <a:off x="6323325" y="7056124"/>
                <a:ext cx="3482100" cy="903312"/>
              </a:xfrm>
              <a:prstGeom prst="roundRect">
                <a:avLst>
                  <a:gd name="adj" fmla="val 16667"/>
                </a:avLst>
              </a:prstGeom>
              <a:solidFill>
                <a:srgbClr val="BBD6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Evidence of internal audits</a:t>
                </a:r>
                <a:endParaRPr/>
              </a:p>
            </p:txBody>
          </p:sp>
          <p:pic>
            <p:nvPicPr>
              <p:cNvPr id="2752" name="Google Shape;2752;p367"/>
              <p:cNvPicPr preferRelativeResize="0"/>
              <p:nvPr/>
            </p:nvPicPr>
            <p:blipFill rotWithShape="1">
              <a:blip r:embed="rId5">
                <a:alphaModFix/>
              </a:blip>
              <a:srcRect/>
              <a:stretch/>
            </p:blipFill>
            <p:spPr>
              <a:xfrm>
                <a:off x="6856103" y="4405841"/>
                <a:ext cx="2416545" cy="2416545"/>
              </a:xfrm>
              <a:prstGeom prst="rect">
                <a:avLst/>
              </a:prstGeom>
              <a:noFill/>
              <a:ln>
                <a:noFill/>
              </a:ln>
            </p:spPr>
          </p:pic>
        </p:grpSp>
      </p:grpSp>
      <p:sp>
        <p:nvSpPr>
          <p:cNvPr id="2753" name="Google Shape;2753;p367"/>
          <p:cNvSpPr/>
          <p:nvPr/>
        </p:nvSpPr>
        <p:spPr>
          <a:xfrm>
            <a:off x="4864100" y="853743"/>
            <a:ext cx="652668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368"/>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Vendor Assessment Activities</a:t>
            </a:r>
            <a:endParaRPr>
              <a:solidFill>
                <a:srgbClr val="3F3F3F"/>
              </a:solidFill>
              <a:latin typeface="Open Sans"/>
              <a:ea typeface="Open Sans"/>
              <a:cs typeface="Open Sans"/>
              <a:sym typeface="Open Sans"/>
            </a:endParaRPr>
          </a:p>
        </p:txBody>
      </p:sp>
      <p:grpSp>
        <p:nvGrpSpPr>
          <p:cNvPr id="2760" name="Google Shape;2760;p368"/>
          <p:cNvGrpSpPr/>
          <p:nvPr/>
        </p:nvGrpSpPr>
        <p:grpSpPr>
          <a:xfrm>
            <a:off x="1862125" y="2522107"/>
            <a:ext cx="13158600" cy="4741864"/>
            <a:chOff x="1862125" y="2522107"/>
            <a:chExt cx="13158600" cy="4741864"/>
          </a:xfrm>
        </p:grpSpPr>
        <p:grpSp>
          <p:nvGrpSpPr>
            <p:cNvPr id="2761" name="Google Shape;2761;p368"/>
            <p:cNvGrpSpPr/>
            <p:nvPr/>
          </p:nvGrpSpPr>
          <p:grpSpPr>
            <a:xfrm>
              <a:off x="1862125" y="2740446"/>
              <a:ext cx="3482100" cy="3131525"/>
              <a:chOff x="1862125" y="2740446"/>
              <a:chExt cx="3482100" cy="3131525"/>
            </a:xfrm>
          </p:grpSpPr>
          <p:sp>
            <p:nvSpPr>
              <p:cNvPr id="2762" name="Google Shape;2762;p368"/>
              <p:cNvSpPr/>
              <p:nvPr/>
            </p:nvSpPr>
            <p:spPr>
              <a:xfrm>
                <a:off x="1862125" y="5206925"/>
                <a:ext cx="3482100" cy="665046"/>
              </a:xfrm>
              <a:prstGeom prst="roundRect">
                <a:avLst>
                  <a:gd name="adj" fmla="val 16667"/>
                </a:avLst>
              </a:prstGeom>
              <a:solidFill>
                <a:srgbClr val="F7CAA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Supply chain analysis</a:t>
                </a:r>
                <a:endParaRPr/>
              </a:p>
            </p:txBody>
          </p:sp>
          <p:pic>
            <p:nvPicPr>
              <p:cNvPr id="2763" name="Google Shape;2763;p368"/>
              <p:cNvPicPr preferRelativeResize="0"/>
              <p:nvPr/>
            </p:nvPicPr>
            <p:blipFill rotWithShape="1">
              <a:blip r:embed="rId3">
                <a:alphaModFix/>
              </a:blip>
              <a:srcRect/>
              <a:stretch/>
            </p:blipFill>
            <p:spPr>
              <a:xfrm>
                <a:off x="2551798" y="2740446"/>
                <a:ext cx="2102754" cy="2102754"/>
              </a:xfrm>
              <a:prstGeom prst="rect">
                <a:avLst/>
              </a:prstGeom>
              <a:noFill/>
              <a:ln>
                <a:noFill/>
              </a:ln>
            </p:spPr>
          </p:pic>
        </p:grpSp>
        <p:grpSp>
          <p:nvGrpSpPr>
            <p:cNvPr id="2764" name="Google Shape;2764;p368"/>
            <p:cNvGrpSpPr/>
            <p:nvPr/>
          </p:nvGrpSpPr>
          <p:grpSpPr>
            <a:xfrm>
              <a:off x="6700375" y="4099912"/>
              <a:ext cx="3482100" cy="3164059"/>
              <a:chOff x="6323325" y="4099912"/>
              <a:chExt cx="3482100" cy="3164059"/>
            </a:xfrm>
          </p:grpSpPr>
          <p:sp>
            <p:nvSpPr>
              <p:cNvPr id="2765" name="Google Shape;2765;p368"/>
              <p:cNvSpPr/>
              <p:nvPr/>
            </p:nvSpPr>
            <p:spPr>
              <a:xfrm>
                <a:off x="6323325" y="6598925"/>
                <a:ext cx="3482100" cy="665046"/>
              </a:xfrm>
              <a:prstGeom prst="roundRect">
                <a:avLst>
                  <a:gd name="adj" fmla="val 16667"/>
                </a:avLst>
              </a:prstGeom>
              <a:solidFill>
                <a:srgbClr val="C4E0B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Financial ability analysis</a:t>
                </a:r>
                <a:endParaRPr/>
              </a:p>
            </p:txBody>
          </p:sp>
          <p:pic>
            <p:nvPicPr>
              <p:cNvPr id="2766" name="Google Shape;2766;p368"/>
              <p:cNvPicPr preferRelativeResize="0"/>
              <p:nvPr/>
            </p:nvPicPr>
            <p:blipFill rotWithShape="1">
              <a:blip r:embed="rId4">
                <a:alphaModFix/>
              </a:blip>
              <a:srcRect/>
              <a:stretch/>
            </p:blipFill>
            <p:spPr>
              <a:xfrm>
                <a:off x="7012998" y="4099912"/>
                <a:ext cx="2102754" cy="2102754"/>
              </a:xfrm>
              <a:prstGeom prst="rect">
                <a:avLst/>
              </a:prstGeom>
              <a:noFill/>
              <a:ln>
                <a:noFill/>
              </a:ln>
            </p:spPr>
          </p:pic>
        </p:grpSp>
        <p:grpSp>
          <p:nvGrpSpPr>
            <p:cNvPr id="2767" name="Google Shape;2767;p368"/>
            <p:cNvGrpSpPr/>
            <p:nvPr/>
          </p:nvGrpSpPr>
          <p:grpSpPr>
            <a:xfrm>
              <a:off x="11538625" y="2522107"/>
              <a:ext cx="3482100" cy="3349862"/>
              <a:chOff x="11538625" y="2522107"/>
              <a:chExt cx="3482100" cy="3349862"/>
            </a:xfrm>
          </p:grpSpPr>
          <p:sp>
            <p:nvSpPr>
              <p:cNvPr id="2768" name="Google Shape;2768;p368"/>
              <p:cNvSpPr/>
              <p:nvPr/>
            </p:nvSpPr>
            <p:spPr>
              <a:xfrm>
                <a:off x="11538625" y="5206924"/>
                <a:ext cx="3482100" cy="665045"/>
              </a:xfrm>
              <a:prstGeom prst="roundRect">
                <a:avLst>
                  <a:gd name="adj" fmla="val 16667"/>
                </a:avLst>
              </a:prstGeom>
              <a:solidFill>
                <a:srgbClr val="E4B36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Penetration testing</a:t>
                </a:r>
                <a:endParaRPr/>
              </a:p>
            </p:txBody>
          </p:sp>
          <p:pic>
            <p:nvPicPr>
              <p:cNvPr id="2769" name="Google Shape;2769;p368"/>
              <p:cNvPicPr preferRelativeResize="0"/>
              <p:nvPr/>
            </p:nvPicPr>
            <p:blipFill rotWithShape="1">
              <a:blip r:embed="rId5">
                <a:alphaModFix/>
              </a:blip>
              <a:srcRect/>
              <a:stretch/>
            </p:blipFill>
            <p:spPr>
              <a:xfrm>
                <a:off x="12120579" y="2522107"/>
                <a:ext cx="2684818" cy="2684818"/>
              </a:xfrm>
              <a:prstGeom prst="rect">
                <a:avLst/>
              </a:prstGeom>
              <a:noFill/>
              <a:ln>
                <a:noFill/>
              </a:ln>
            </p:spPr>
          </p:pic>
        </p:grpSp>
      </p:grpSp>
      <p:sp>
        <p:nvSpPr>
          <p:cNvPr id="2770" name="Google Shape;2770;p368"/>
          <p:cNvSpPr/>
          <p:nvPr/>
        </p:nvSpPr>
        <p:spPr>
          <a:xfrm>
            <a:off x="4864100" y="845607"/>
            <a:ext cx="652668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sp>
        <p:nvSpPr>
          <p:cNvPr id="2775" name="Google Shape;2775;p36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115000"/>
              </a:lnSpc>
              <a:spcBef>
                <a:spcPts val="0"/>
              </a:spcBef>
              <a:spcAft>
                <a:spcPts val="0"/>
              </a:spcAft>
              <a:buClr>
                <a:schemeClr val="dk1"/>
              </a:buClr>
              <a:buSzPts val="1100"/>
              <a:buFont typeface="Arial"/>
              <a:buNone/>
            </a:pPr>
            <a:r>
              <a:rPr lang="en-US" sz="2800" b="1" i="0" u="none" strike="noStrike" cap="none">
                <a:solidFill>
                  <a:srgbClr val="3F3F3F"/>
                </a:solidFill>
                <a:latin typeface="Open Sans"/>
                <a:ea typeface="Open Sans"/>
                <a:cs typeface="Open Sans"/>
                <a:sym typeface="Open Sans"/>
              </a:rPr>
              <a:t>Vendor Assessment Activities</a:t>
            </a:r>
            <a:endParaRPr sz="2800" b="1" i="0" u="none" strike="noStrike" cap="none">
              <a:solidFill>
                <a:srgbClr val="3F3F3F"/>
              </a:solidFill>
              <a:latin typeface="Open Sans"/>
              <a:ea typeface="Open Sans"/>
              <a:cs typeface="Open Sans"/>
              <a:sym typeface="Open Sans"/>
            </a:endParaRPr>
          </a:p>
        </p:txBody>
      </p:sp>
      <p:grpSp>
        <p:nvGrpSpPr>
          <p:cNvPr id="2776" name="Google Shape;2776;p369"/>
          <p:cNvGrpSpPr/>
          <p:nvPr/>
        </p:nvGrpSpPr>
        <p:grpSpPr>
          <a:xfrm>
            <a:off x="300251" y="1965278"/>
            <a:ext cx="5239356" cy="5554638"/>
            <a:chOff x="300251" y="1965278"/>
            <a:chExt cx="5239356" cy="5554638"/>
          </a:xfrm>
        </p:grpSpPr>
        <p:pic>
          <p:nvPicPr>
            <p:cNvPr id="2777" name="Google Shape;2777;p369"/>
            <p:cNvPicPr preferRelativeResize="0"/>
            <p:nvPr/>
          </p:nvPicPr>
          <p:blipFill rotWithShape="1">
            <a:blip r:embed="rId3">
              <a:alphaModFix/>
            </a:blip>
            <a:srcRect/>
            <a:stretch/>
          </p:blipFill>
          <p:spPr>
            <a:xfrm>
              <a:off x="300251" y="1965278"/>
              <a:ext cx="5239356" cy="5554638"/>
            </a:xfrm>
            <a:prstGeom prst="rect">
              <a:avLst/>
            </a:prstGeom>
            <a:noFill/>
            <a:ln>
              <a:noFill/>
            </a:ln>
          </p:spPr>
        </p:pic>
        <p:sp>
          <p:nvSpPr>
            <p:cNvPr id="2778" name="Google Shape;2778;p369"/>
            <p:cNvSpPr txBox="1"/>
            <p:nvPr/>
          </p:nvSpPr>
          <p:spPr>
            <a:xfrm>
              <a:off x="1272353" y="2542010"/>
              <a:ext cx="3295152" cy="4401175"/>
            </a:xfrm>
            <a:prstGeom prst="rect">
              <a:avLst/>
            </a:prstGeom>
            <a:noFill/>
            <a:ln>
              <a:noFill/>
            </a:ln>
          </p:spPr>
          <p:txBody>
            <a:bodyPr spcFirstLastPara="1" wrap="square" lIns="91425" tIns="91425" rIns="91425" bIns="91425" anchor="t" anchorCtr="0">
              <a:spAutoFit/>
            </a:bodyPr>
            <a:lstStyle/>
            <a:p>
              <a:pPr marL="0" marR="0" lvl="1"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Right to audit</a:t>
              </a:r>
              <a:endParaRPr/>
            </a:p>
            <a:p>
              <a:pPr marL="0" marR="0" lvl="1" indent="0" algn="ctr" rtl="0">
                <a:lnSpc>
                  <a:spcPct val="100000"/>
                </a:lnSpc>
                <a:spcBef>
                  <a:spcPts val="0"/>
                </a:spcBef>
                <a:spcAft>
                  <a:spcPts val="0"/>
                </a:spcAft>
                <a:buNone/>
              </a:pPr>
              <a:endParaRPr sz="1000" b="0" i="0" u="none" strike="noStrike" cap="none">
                <a:solidFill>
                  <a:srgbClr val="3F3F3F"/>
                </a:solidFill>
                <a:latin typeface="Open Sans"/>
                <a:ea typeface="Open Sans"/>
                <a:cs typeface="Open Sans"/>
                <a:sym typeface="Open Sans"/>
              </a:endParaRPr>
            </a:p>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Includes a right-to-audit clause in vendor agreements, granting organizations the ability to conduct on-the-spot audits of vendors' systems and processes to verify compliance with standards and regulations</a:t>
              </a:r>
              <a:endParaRPr/>
            </a:p>
          </p:txBody>
        </p:sp>
      </p:grpSp>
      <p:grpSp>
        <p:nvGrpSpPr>
          <p:cNvPr id="2779" name="Google Shape;2779;p369"/>
          <p:cNvGrpSpPr/>
          <p:nvPr/>
        </p:nvGrpSpPr>
        <p:grpSpPr>
          <a:xfrm>
            <a:off x="5406292" y="2399863"/>
            <a:ext cx="5405264" cy="6236784"/>
            <a:chOff x="5406291" y="2399863"/>
            <a:chExt cx="5546233" cy="6236784"/>
          </a:xfrm>
        </p:grpSpPr>
        <p:pic>
          <p:nvPicPr>
            <p:cNvPr id="2780" name="Google Shape;2780;p369"/>
            <p:cNvPicPr preferRelativeResize="0"/>
            <p:nvPr/>
          </p:nvPicPr>
          <p:blipFill rotWithShape="1">
            <a:blip r:embed="rId4">
              <a:alphaModFix/>
            </a:blip>
            <a:srcRect t="-8059" b="-8256"/>
            <a:stretch/>
          </p:blipFill>
          <p:spPr>
            <a:xfrm>
              <a:off x="5406291" y="2399863"/>
              <a:ext cx="5546233" cy="6236784"/>
            </a:xfrm>
            <a:prstGeom prst="ellipse">
              <a:avLst/>
            </a:prstGeom>
            <a:noFill/>
            <a:ln>
              <a:noFill/>
            </a:ln>
          </p:spPr>
        </p:pic>
        <p:sp>
          <p:nvSpPr>
            <p:cNvPr id="2781" name="Google Shape;2781;p369"/>
            <p:cNvSpPr txBox="1"/>
            <p:nvPr/>
          </p:nvSpPr>
          <p:spPr>
            <a:xfrm>
              <a:off x="6279312" y="3849302"/>
              <a:ext cx="3800191" cy="3046958"/>
            </a:xfrm>
            <a:prstGeom prst="rect">
              <a:avLst/>
            </a:prstGeom>
            <a:noFill/>
            <a:ln>
              <a:noFill/>
            </a:ln>
          </p:spPr>
          <p:txBody>
            <a:bodyPr spcFirstLastPara="1" wrap="square" lIns="91425" tIns="91425" rIns="91425" bIns="91425" anchor="t" anchorCtr="0">
              <a:spAutoFit/>
            </a:bodyPr>
            <a:lstStyle/>
            <a:p>
              <a:pPr marL="0" marR="0" lvl="1"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Evidence of internal audits</a:t>
              </a:r>
              <a:endParaRPr/>
            </a:p>
            <a:p>
              <a:pPr marL="285750" marR="0" lvl="1" indent="-222250"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Open Sans"/>
                <a:ea typeface="Open Sans"/>
                <a:cs typeface="Open Sans"/>
                <a:sym typeface="Open Sans"/>
              </a:endParaRPr>
            </a:p>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Reviews internal audit reports to evaluate vendors' controls and risk management, enhancing decision-making and operational resilience</a:t>
              </a:r>
              <a:endParaRPr sz="2200" b="0" i="0" u="none" strike="noStrike" cap="none">
                <a:solidFill>
                  <a:srgbClr val="3F3F3F"/>
                </a:solidFill>
                <a:latin typeface="Open Sans"/>
                <a:ea typeface="Open Sans"/>
                <a:cs typeface="Open Sans"/>
                <a:sym typeface="Open Sans"/>
              </a:endParaRPr>
            </a:p>
          </p:txBody>
        </p:sp>
      </p:grpSp>
      <p:grpSp>
        <p:nvGrpSpPr>
          <p:cNvPr id="2782" name="Google Shape;2782;p369"/>
          <p:cNvGrpSpPr/>
          <p:nvPr/>
        </p:nvGrpSpPr>
        <p:grpSpPr>
          <a:xfrm>
            <a:off x="10686863" y="1986061"/>
            <a:ext cx="5206540" cy="5554638"/>
            <a:chOff x="10811555" y="1882151"/>
            <a:chExt cx="5206540" cy="5554638"/>
          </a:xfrm>
        </p:grpSpPr>
        <p:pic>
          <p:nvPicPr>
            <p:cNvPr id="2783" name="Google Shape;2783;p369"/>
            <p:cNvPicPr preferRelativeResize="0"/>
            <p:nvPr/>
          </p:nvPicPr>
          <p:blipFill rotWithShape="1">
            <a:blip r:embed="rId5">
              <a:alphaModFix/>
            </a:blip>
            <a:srcRect/>
            <a:stretch/>
          </p:blipFill>
          <p:spPr>
            <a:xfrm>
              <a:off x="10811555" y="1882151"/>
              <a:ext cx="5206540" cy="5554638"/>
            </a:xfrm>
            <a:prstGeom prst="rect">
              <a:avLst/>
            </a:prstGeom>
            <a:noFill/>
            <a:ln>
              <a:noFill/>
            </a:ln>
          </p:spPr>
        </p:pic>
        <p:sp>
          <p:nvSpPr>
            <p:cNvPr id="2784" name="Google Shape;2784;p369"/>
            <p:cNvSpPr txBox="1"/>
            <p:nvPr/>
          </p:nvSpPr>
          <p:spPr>
            <a:xfrm>
              <a:off x="11596779" y="2423361"/>
              <a:ext cx="3698641" cy="4062620"/>
            </a:xfrm>
            <a:prstGeom prst="rect">
              <a:avLst/>
            </a:prstGeom>
            <a:noFill/>
            <a:ln>
              <a:noFill/>
            </a:ln>
          </p:spPr>
          <p:txBody>
            <a:bodyPr spcFirstLastPara="1" wrap="square" lIns="91425" tIns="91425" rIns="91425" bIns="91425" anchor="t" anchorCtr="0">
              <a:spAutoFit/>
            </a:bodyPr>
            <a:lstStyle/>
            <a:p>
              <a:pPr marL="0" marR="0" lvl="1"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Independent assessments</a:t>
              </a:r>
              <a:endParaRPr/>
            </a:p>
            <a:p>
              <a:pPr marL="0" marR="0" lvl="1" indent="0" algn="ctr" rtl="0">
                <a:lnSpc>
                  <a:spcPct val="100000"/>
                </a:lnSpc>
                <a:spcBef>
                  <a:spcPts val="0"/>
                </a:spcBef>
                <a:spcAft>
                  <a:spcPts val="0"/>
                </a:spcAft>
                <a:buNone/>
              </a:pPr>
              <a:endParaRPr sz="1000" b="1" i="0" u="none" strike="noStrike" cap="none">
                <a:solidFill>
                  <a:srgbClr val="3F3F3F"/>
                </a:solidFill>
                <a:latin typeface="Open Sans"/>
                <a:ea typeface="Open Sans"/>
                <a:cs typeface="Open Sans"/>
                <a:sym typeface="Open Sans"/>
              </a:endParaRPr>
            </a:p>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Conducts third-party audits to provide an unbiased evaluation of a vendor’s operations, security practices, and compliance status, offering an impartial perspective on the vendor’s risk profile</a:t>
              </a:r>
              <a:endParaRPr sz="1000" b="0" i="0" u="none" strike="noStrike" cap="none">
                <a:solidFill>
                  <a:srgbClr val="3F3F3F"/>
                </a:solidFill>
                <a:latin typeface="Open Sans"/>
                <a:ea typeface="Open Sans"/>
                <a:cs typeface="Open Sans"/>
                <a:sym typeface="Open Sans"/>
              </a:endParaRPr>
            </a:p>
          </p:txBody>
        </p:sp>
      </p:grpSp>
      <p:sp>
        <p:nvSpPr>
          <p:cNvPr id="2785" name="Google Shape;2785;p369"/>
          <p:cNvSpPr/>
          <p:nvPr/>
        </p:nvSpPr>
        <p:spPr>
          <a:xfrm>
            <a:off x="4864100" y="869692"/>
            <a:ext cx="652668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37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115000"/>
              </a:lnSpc>
              <a:spcBef>
                <a:spcPts val="0"/>
              </a:spcBef>
              <a:spcAft>
                <a:spcPts val="0"/>
              </a:spcAft>
              <a:buClr>
                <a:schemeClr val="dk1"/>
              </a:buClr>
              <a:buSzPts val="1100"/>
              <a:buFont typeface="Arial"/>
              <a:buNone/>
            </a:pPr>
            <a:r>
              <a:rPr lang="en-US" sz="2800" b="1" i="0" u="none" strike="noStrike" cap="none">
                <a:solidFill>
                  <a:srgbClr val="3F3F3F"/>
                </a:solidFill>
                <a:latin typeface="Open Sans"/>
                <a:ea typeface="Open Sans"/>
                <a:cs typeface="Open Sans"/>
                <a:sym typeface="Open Sans"/>
              </a:rPr>
              <a:t>Vendor Assessment Activities</a:t>
            </a:r>
            <a:endParaRPr sz="2800" b="1" i="0" u="none" strike="noStrike" cap="none">
              <a:solidFill>
                <a:srgbClr val="3F3F3F"/>
              </a:solidFill>
              <a:latin typeface="Open Sans"/>
              <a:ea typeface="Open Sans"/>
              <a:cs typeface="Open Sans"/>
              <a:sym typeface="Open Sans"/>
            </a:endParaRPr>
          </a:p>
        </p:txBody>
      </p:sp>
      <p:pic>
        <p:nvPicPr>
          <p:cNvPr id="2791" name="Google Shape;2791;p370"/>
          <p:cNvPicPr preferRelativeResize="0"/>
          <p:nvPr/>
        </p:nvPicPr>
        <p:blipFill rotWithShape="1">
          <a:blip r:embed="rId3">
            <a:alphaModFix/>
          </a:blip>
          <a:srcRect/>
          <a:stretch/>
        </p:blipFill>
        <p:spPr>
          <a:xfrm>
            <a:off x="10749209" y="1965278"/>
            <a:ext cx="5675222" cy="5934823"/>
          </a:xfrm>
          <a:prstGeom prst="rect">
            <a:avLst/>
          </a:prstGeom>
          <a:noFill/>
          <a:ln>
            <a:noFill/>
          </a:ln>
        </p:spPr>
      </p:pic>
      <p:pic>
        <p:nvPicPr>
          <p:cNvPr id="2792" name="Google Shape;2792;p370"/>
          <p:cNvPicPr preferRelativeResize="0"/>
          <p:nvPr/>
        </p:nvPicPr>
        <p:blipFill rotWithShape="1">
          <a:blip r:embed="rId4">
            <a:alphaModFix/>
          </a:blip>
          <a:srcRect/>
          <a:stretch/>
        </p:blipFill>
        <p:spPr>
          <a:xfrm>
            <a:off x="300251" y="1965278"/>
            <a:ext cx="5239356" cy="5554638"/>
          </a:xfrm>
          <a:prstGeom prst="rect">
            <a:avLst/>
          </a:prstGeom>
          <a:noFill/>
          <a:ln>
            <a:noFill/>
          </a:ln>
        </p:spPr>
      </p:pic>
      <p:pic>
        <p:nvPicPr>
          <p:cNvPr id="2793" name="Google Shape;2793;p370"/>
          <p:cNvPicPr preferRelativeResize="0"/>
          <p:nvPr/>
        </p:nvPicPr>
        <p:blipFill rotWithShape="1">
          <a:blip r:embed="rId5">
            <a:alphaModFix/>
          </a:blip>
          <a:srcRect t="-8059" b="-8256"/>
          <a:stretch/>
        </p:blipFill>
        <p:spPr>
          <a:xfrm>
            <a:off x="5202976" y="2647667"/>
            <a:ext cx="5546233" cy="6236784"/>
          </a:xfrm>
          <a:prstGeom prst="ellipse">
            <a:avLst/>
          </a:prstGeom>
          <a:noFill/>
          <a:ln>
            <a:noFill/>
          </a:ln>
        </p:spPr>
      </p:pic>
      <p:sp>
        <p:nvSpPr>
          <p:cNvPr id="2794" name="Google Shape;2794;p370"/>
          <p:cNvSpPr txBox="1"/>
          <p:nvPr/>
        </p:nvSpPr>
        <p:spPr>
          <a:xfrm>
            <a:off x="1286482" y="3269237"/>
            <a:ext cx="3295152" cy="2369849"/>
          </a:xfrm>
          <a:prstGeom prst="rect">
            <a:avLst/>
          </a:prstGeom>
          <a:noFill/>
          <a:ln>
            <a:noFill/>
          </a:ln>
        </p:spPr>
        <p:txBody>
          <a:bodyPr spcFirstLastPara="1" wrap="square" lIns="91425" tIns="91425" rIns="91425" bIns="91425" anchor="t" anchorCtr="0">
            <a:spAutoFit/>
          </a:bodyPr>
          <a:lstStyle/>
          <a:p>
            <a:pPr marL="0" marR="0" lvl="1"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Supply chain analysis</a:t>
            </a:r>
            <a:endParaRPr/>
          </a:p>
          <a:p>
            <a:pPr marL="285750" marR="0" lvl="1" indent="-222250"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Open Sans"/>
              <a:ea typeface="Open Sans"/>
              <a:cs typeface="Open Sans"/>
              <a:sym typeface="Open Sans"/>
            </a:endParaRPr>
          </a:p>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Understands a vendor's supply chain to anticipate and manage potential disruptions and risks effectively</a:t>
            </a:r>
            <a:endParaRPr/>
          </a:p>
        </p:txBody>
      </p:sp>
      <p:sp>
        <p:nvSpPr>
          <p:cNvPr id="2795" name="Google Shape;2795;p370"/>
          <p:cNvSpPr txBox="1"/>
          <p:nvPr/>
        </p:nvSpPr>
        <p:spPr>
          <a:xfrm>
            <a:off x="6172199" y="4027208"/>
            <a:ext cx="3535909" cy="372406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Financial ability analysis</a:t>
            </a:r>
            <a:endParaRPr/>
          </a:p>
          <a:p>
            <a:pPr marL="0" marR="0" lvl="1" indent="0" algn="ctr" rtl="0">
              <a:lnSpc>
                <a:spcPct val="100000"/>
              </a:lnSpc>
              <a:spcBef>
                <a:spcPts val="0"/>
              </a:spcBef>
              <a:spcAft>
                <a:spcPts val="0"/>
              </a:spcAft>
              <a:buNone/>
            </a:pPr>
            <a:endParaRPr sz="1000" b="0" i="0" u="none" strike="noStrike" cap="none">
              <a:solidFill>
                <a:srgbClr val="3F3F3F"/>
              </a:solidFill>
              <a:latin typeface="Open Sans"/>
              <a:ea typeface="Open Sans"/>
              <a:cs typeface="Open Sans"/>
              <a:sym typeface="Open Sans"/>
            </a:endParaRPr>
          </a:p>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Assesses the vendor's financial health to ensure they can reliably fulfill their obligations and prevent the company from going out of business during service delivery</a:t>
            </a:r>
            <a:endParaRPr sz="2200" b="0" i="0" u="none" strike="noStrike" cap="none">
              <a:solidFill>
                <a:srgbClr val="3F3F3F"/>
              </a:solidFill>
              <a:latin typeface="Open Sans"/>
              <a:ea typeface="Open Sans"/>
              <a:cs typeface="Open Sans"/>
              <a:sym typeface="Open Sans"/>
            </a:endParaRPr>
          </a:p>
        </p:txBody>
      </p:sp>
      <p:sp>
        <p:nvSpPr>
          <p:cNvPr id="2796" name="Google Shape;2796;p370"/>
          <p:cNvSpPr txBox="1"/>
          <p:nvPr/>
        </p:nvSpPr>
        <p:spPr>
          <a:xfrm>
            <a:off x="11771667" y="2900397"/>
            <a:ext cx="3630306" cy="3693288"/>
          </a:xfrm>
          <a:prstGeom prst="rect">
            <a:avLst/>
          </a:prstGeom>
          <a:noFill/>
          <a:ln>
            <a:noFill/>
          </a:ln>
        </p:spPr>
        <p:txBody>
          <a:bodyPr spcFirstLastPara="1" wrap="square" lIns="91425" tIns="91425" rIns="91425" bIns="91425" anchor="t" anchorCtr="0">
            <a:spAutoFit/>
          </a:bodyPr>
          <a:lstStyle/>
          <a:p>
            <a:pPr marL="0" marR="0" lvl="1"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Penetration testing</a:t>
            </a:r>
            <a:endParaRPr/>
          </a:p>
          <a:p>
            <a:pPr marL="285750" marR="0" lvl="1" indent="-222250"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Open Sans"/>
              <a:ea typeface="Open Sans"/>
              <a:cs typeface="Open Sans"/>
              <a:sym typeface="Open Sans"/>
            </a:endParaRPr>
          </a:p>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Conducts penetration testing, or pen testing, to run simulated cyberattacks, identify and understand system vulnerabilities, and assess how well the vendor system can protect against attacks</a:t>
            </a:r>
            <a:endParaRPr sz="2200" b="0" i="0" u="none" strike="noStrike" cap="none">
              <a:solidFill>
                <a:srgbClr val="3F3F3F"/>
              </a:solidFill>
              <a:latin typeface="Open Sans"/>
              <a:ea typeface="Open Sans"/>
              <a:cs typeface="Open Sans"/>
              <a:sym typeface="Open Sans"/>
            </a:endParaRPr>
          </a:p>
        </p:txBody>
      </p:sp>
      <p:sp>
        <p:nvSpPr>
          <p:cNvPr id="2797" name="Google Shape;2797;p370"/>
          <p:cNvSpPr/>
          <p:nvPr/>
        </p:nvSpPr>
        <p:spPr>
          <a:xfrm>
            <a:off x="4864100" y="869692"/>
            <a:ext cx="652668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p37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Vendor Selection</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372"/>
          <p:cNvSpPr txBox="1">
            <a:spLocks noGrp="1"/>
          </p:cNvSpPr>
          <p:nvPr>
            <p:ph type="title"/>
          </p:nvPr>
        </p:nvSpPr>
        <p:spPr>
          <a:xfrm>
            <a:off x="-10160" y="313006"/>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Vendor Selection</a:t>
            </a:r>
            <a:endParaRPr>
              <a:solidFill>
                <a:srgbClr val="3F3F3F"/>
              </a:solidFill>
              <a:latin typeface="Open Sans"/>
              <a:ea typeface="Open Sans"/>
              <a:cs typeface="Open Sans"/>
              <a:sym typeface="Open Sans"/>
            </a:endParaRPr>
          </a:p>
        </p:txBody>
      </p:sp>
      <p:grpSp>
        <p:nvGrpSpPr>
          <p:cNvPr id="2808" name="Google Shape;2808;p372"/>
          <p:cNvGrpSpPr/>
          <p:nvPr/>
        </p:nvGrpSpPr>
        <p:grpSpPr>
          <a:xfrm>
            <a:off x="2008805" y="2187551"/>
            <a:ext cx="12238390" cy="5148433"/>
            <a:chOff x="1766583" y="2187551"/>
            <a:chExt cx="12238390" cy="5148433"/>
          </a:xfrm>
        </p:grpSpPr>
        <p:grpSp>
          <p:nvGrpSpPr>
            <p:cNvPr id="2809" name="Google Shape;2809;p372"/>
            <p:cNvGrpSpPr/>
            <p:nvPr/>
          </p:nvGrpSpPr>
          <p:grpSpPr>
            <a:xfrm>
              <a:off x="1766583" y="2187551"/>
              <a:ext cx="8269207" cy="5148433"/>
              <a:chOff x="914529" y="1439406"/>
              <a:chExt cx="8269207" cy="5148433"/>
            </a:xfrm>
          </p:grpSpPr>
          <p:sp>
            <p:nvSpPr>
              <p:cNvPr id="2810" name="Google Shape;2810;p372"/>
              <p:cNvSpPr/>
              <p:nvPr/>
            </p:nvSpPr>
            <p:spPr>
              <a:xfrm>
                <a:off x="1075025" y="1439406"/>
                <a:ext cx="7923216" cy="5148433"/>
              </a:xfrm>
              <a:prstGeom prst="roundRect">
                <a:avLst>
                  <a:gd name="adj" fmla="val 3171"/>
                </a:avLst>
              </a:prstGeom>
              <a:solidFill>
                <a:srgbClr val="F2F2F2"/>
              </a:solidFill>
              <a:ln w="9525" cap="flat" cmpd="sng">
                <a:solidFill>
                  <a:srgbClr val="7F7F7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811" name="Google Shape;2811;p372"/>
              <p:cNvSpPr/>
              <p:nvPr/>
            </p:nvSpPr>
            <p:spPr>
              <a:xfrm>
                <a:off x="914533" y="1902724"/>
                <a:ext cx="8266068" cy="914268"/>
              </a:xfrm>
              <a:prstGeom prst="rect">
                <a:avLst/>
              </a:prstGeom>
              <a:solidFill>
                <a:srgbClr val="5EC6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12" name="Google Shape;2812;p372"/>
              <p:cNvSpPr/>
              <p:nvPr/>
            </p:nvSpPr>
            <p:spPr>
              <a:xfrm>
                <a:off x="3123863" y="2159371"/>
                <a:ext cx="3847405"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Vendor selection</a:t>
                </a:r>
                <a:endParaRPr sz="1400" b="0" i="0" u="none" strike="noStrike" cap="none">
                  <a:solidFill>
                    <a:srgbClr val="3F3F3F"/>
                  </a:solidFill>
                  <a:latin typeface="Arial"/>
                  <a:ea typeface="Arial"/>
                  <a:cs typeface="Arial"/>
                  <a:sym typeface="Arial"/>
                </a:endParaRPr>
              </a:p>
            </p:txBody>
          </p:sp>
          <p:sp>
            <p:nvSpPr>
              <p:cNvPr id="2813" name="Google Shape;2813;p372"/>
              <p:cNvSpPr/>
              <p:nvPr/>
            </p:nvSpPr>
            <p:spPr>
              <a:xfrm flipH="1">
                <a:off x="914529" y="1787511"/>
                <a:ext cx="174560" cy="115213"/>
              </a:xfrm>
              <a:prstGeom prst="rtTriangle">
                <a:avLst/>
              </a:prstGeom>
              <a:solidFill>
                <a:srgbClr val="32A8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14" name="Google Shape;2814;p372"/>
              <p:cNvSpPr/>
              <p:nvPr/>
            </p:nvSpPr>
            <p:spPr>
              <a:xfrm>
                <a:off x="9009176" y="1787511"/>
                <a:ext cx="174560" cy="115213"/>
              </a:xfrm>
              <a:prstGeom prst="rtTriangle">
                <a:avLst/>
              </a:prstGeom>
              <a:solidFill>
                <a:srgbClr val="32A8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15" name="Google Shape;2815;p372"/>
              <p:cNvSpPr txBox="1"/>
              <p:nvPr/>
            </p:nvSpPr>
            <p:spPr>
              <a:xfrm>
                <a:off x="1162433" y="3040490"/>
                <a:ext cx="7640919" cy="3074135"/>
              </a:xfrm>
              <a:prstGeom prst="rect">
                <a:avLst/>
              </a:prstGeom>
              <a:noFill/>
              <a:ln>
                <a:noFill/>
              </a:ln>
            </p:spPr>
            <p:txBody>
              <a:bodyPr spcFirstLastPara="1" wrap="square" lIns="91425" tIns="45700" rIns="91425" bIns="45700" anchor="ctr" anchorCtr="0">
                <a:spAutoFit/>
              </a:bodyPr>
              <a:lstStyle/>
              <a:p>
                <a:pPr marL="457200" marR="0" lvl="0" indent="-3683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Involves thorough assessments and evaluations to ensure vendors align with the organization’s goals and operational standards</a:t>
                </a:r>
                <a:endParaRPr sz="10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Aims to minimize risks by choosing providers based on needs, goals, and risk tolerance, considering quality, reliability, and security, not just cost-effectiveness</a:t>
                </a:r>
                <a:endParaRPr sz="2200" b="0" i="0" u="none" strike="noStrike" cap="none">
                  <a:solidFill>
                    <a:srgbClr val="3F3F3F"/>
                  </a:solidFill>
                  <a:latin typeface="Open Sans"/>
                  <a:ea typeface="Open Sans"/>
                  <a:cs typeface="Open Sans"/>
                  <a:sym typeface="Open Sans"/>
                </a:endParaRPr>
              </a:p>
            </p:txBody>
          </p:sp>
        </p:grpSp>
        <p:pic>
          <p:nvPicPr>
            <p:cNvPr id="2816" name="Google Shape;2816;p372"/>
            <p:cNvPicPr preferRelativeResize="0"/>
            <p:nvPr/>
          </p:nvPicPr>
          <p:blipFill rotWithShape="1">
            <a:blip r:embed="rId3">
              <a:alphaModFix/>
            </a:blip>
            <a:srcRect/>
            <a:stretch/>
          </p:blipFill>
          <p:spPr>
            <a:xfrm>
              <a:off x="11012248" y="3265405"/>
              <a:ext cx="2992725" cy="2992725"/>
            </a:xfrm>
            <a:prstGeom prst="rect">
              <a:avLst/>
            </a:prstGeom>
            <a:noFill/>
            <a:ln>
              <a:noFill/>
            </a:ln>
          </p:spPr>
        </p:pic>
      </p:grpSp>
      <p:sp>
        <p:nvSpPr>
          <p:cNvPr id="2817" name="Google Shape;2817;p372"/>
          <p:cNvSpPr/>
          <p:nvPr/>
        </p:nvSpPr>
        <p:spPr>
          <a:xfrm>
            <a:off x="6261100" y="857916"/>
            <a:ext cx="37445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822"/>
        <p:cNvGrpSpPr/>
        <p:nvPr/>
      </p:nvGrpSpPr>
      <p:grpSpPr>
        <a:xfrm>
          <a:off x="0" y="0"/>
          <a:ext cx="0" cy="0"/>
          <a:chOff x="0" y="0"/>
          <a:chExt cx="0" cy="0"/>
        </a:xfrm>
      </p:grpSpPr>
      <p:sp>
        <p:nvSpPr>
          <p:cNvPr id="2823" name="Google Shape;2823;p373"/>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Activities for Vendor Selection</a:t>
            </a:r>
            <a:endParaRPr/>
          </a:p>
        </p:txBody>
      </p:sp>
      <p:sp>
        <p:nvSpPr>
          <p:cNvPr id="2824" name="Google Shape;2824;p373"/>
          <p:cNvSpPr/>
          <p:nvPr/>
        </p:nvSpPr>
        <p:spPr>
          <a:xfrm>
            <a:off x="4787900" y="845607"/>
            <a:ext cx="66854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825" name="Google Shape;2825;p373"/>
          <p:cNvGrpSpPr/>
          <p:nvPr/>
        </p:nvGrpSpPr>
        <p:grpSpPr>
          <a:xfrm>
            <a:off x="1496745" y="2732797"/>
            <a:ext cx="13262510" cy="4500512"/>
            <a:chOff x="1862125" y="2732797"/>
            <a:chExt cx="13262510" cy="4500512"/>
          </a:xfrm>
        </p:grpSpPr>
        <p:grpSp>
          <p:nvGrpSpPr>
            <p:cNvPr id="2826" name="Google Shape;2826;p373"/>
            <p:cNvGrpSpPr/>
            <p:nvPr/>
          </p:nvGrpSpPr>
          <p:grpSpPr>
            <a:xfrm>
              <a:off x="1862125" y="2732797"/>
              <a:ext cx="3482100" cy="2956528"/>
              <a:chOff x="1862125" y="2732797"/>
              <a:chExt cx="3482100" cy="2956528"/>
            </a:xfrm>
          </p:grpSpPr>
          <p:sp>
            <p:nvSpPr>
              <p:cNvPr id="2827" name="Google Shape;2827;p373"/>
              <p:cNvSpPr/>
              <p:nvPr/>
            </p:nvSpPr>
            <p:spPr>
              <a:xfrm>
                <a:off x="1862125" y="5024279"/>
                <a:ext cx="3482100" cy="665046"/>
              </a:xfrm>
              <a:prstGeom prst="roundRect">
                <a:avLst>
                  <a:gd name="adj" fmla="val 16667"/>
                </a:avLst>
              </a:prstGeom>
              <a:solidFill>
                <a:srgbClr val="BBD6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Conducting due diligence</a:t>
                </a:r>
                <a:endParaRPr/>
              </a:p>
            </p:txBody>
          </p:sp>
          <p:pic>
            <p:nvPicPr>
              <p:cNvPr id="2828" name="Google Shape;2828;p373"/>
              <p:cNvPicPr preferRelativeResize="0"/>
              <p:nvPr/>
            </p:nvPicPr>
            <p:blipFill rotWithShape="1">
              <a:blip r:embed="rId3">
                <a:alphaModFix/>
              </a:blip>
              <a:srcRect/>
              <a:stretch/>
            </p:blipFill>
            <p:spPr>
              <a:xfrm>
                <a:off x="2557752" y="2732797"/>
                <a:ext cx="2090846" cy="2090846"/>
              </a:xfrm>
              <a:prstGeom prst="rect">
                <a:avLst/>
              </a:prstGeom>
              <a:noFill/>
              <a:ln>
                <a:noFill/>
              </a:ln>
            </p:spPr>
          </p:pic>
        </p:grpSp>
        <p:grpSp>
          <p:nvGrpSpPr>
            <p:cNvPr id="2829" name="Google Shape;2829;p373"/>
            <p:cNvGrpSpPr/>
            <p:nvPr/>
          </p:nvGrpSpPr>
          <p:grpSpPr>
            <a:xfrm>
              <a:off x="11642535" y="2812225"/>
              <a:ext cx="3482100" cy="2797673"/>
              <a:chOff x="11538625" y="2891652"/>
              <a:chExt cx="3482100" cy="2797673"/>
            </a:xfrm>
          </p:grpSpPr>
          <p:sp>
            <p:nvSpPr>
              <p:cNvPr id="2830" name="Google Shape;2830;p373"/>
              <p:cNvSpPr/>
              <p:nvPr/>
            </p:nvSpPr>
            <p:spPr>
              <a:xfrm>
                <a:off x="11538625" y="4903070"/>
                <a:ext cx="3482100" cy="786255"/>
              </a:xfrm>
              <a:prstGeom prst="roundRect">
                <a:avLst>
                  <a:gd name="adj" fmla="val 16667"/>
                </a:avLst>
              </a:prstGeom>
              <a:solidFill>
                <a:srgbClr val="E4B36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Identifying conflict of interests</a:t>
                </a:r>
                <a:endParaRPr/>
              </a:p>
            </p:txBody>
          </p:sp>
          <p:pic>
            <p:nvPicPr>
              <p:cNvPr id="2831" name="Google Shape;2831;p373"/>
              <p:cNvPicPr preferRelativeResize="0"/>
              <p:nvPr/>
            </p:nvPicPr>
            <p:blipFill rotWithShape="1">
              <a:blip r:embed="rId4">
                <a:alphaModFix/>
              </a:blip>
              <a:srcRect/>
              <a:stretch/>
            </p:blipFill>
            <p:spPr>
              <a:xfrm>
                <a:off x="12234252" y="2891652"/>
                <a:ext cx="2090846" cy="2090846"/>
              </a:xfrm>
              <a:prstGeom prst="rect">
                <a:avLst/>
              </a:prstGeom>
              <a:noFill/>
              <a:ln>
                <a:noFill/>
              </a:ln>
            </p:spPr>
          </p:pic>
        </p:grpSp>
        <p:grpSp>
          <p:nvGrpSpPr>
            <p:cNvPr id="2832" name="Google Shape;2832;p373"/>
            <p:cNvGrpSpPr/>
            <p:nvPr/>
          </p:nvGrpSpPr>
          <p:grpSpPr>
            <a:xfrm>
              <a:off x="5385790" y="3596181"/>
              <a:ext cx="6215181" cy="3637128"/>
              <a:chOff x="5365008" y="3388361"/>
              <a:chExt cx="6215181" cy="3637128"/>
            </a:xfrm>
          </p:grpSpPr>
          <p:sp>
            <p:nvSpPr>
              <p:cNvPr id="2833" name="Google Shape;2833;p373"/>
              <p:cNvSpPr/>
              <p:nvPr/>
            </p:nvSpPr>
            <p:spPr>
              <a:xfrm>
                <a:off x="5365008" y="4868238"/>
                <a:ext cx="1329530" cy="677374"/>
              </a:xfrm>
              <a:prstGeom prst="leftArrow">
                <a:avLst>
                  <a:gd name="adj1" fmla="val 50000"/>
                  <a:gd name="adj2" fmla="val 50000"/>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834" name="Google Shape;2834;p373"/>
              <p:cNvSpPr/>
              <p:nvPr/>
            </p:nvSpPr>
            <p:spPr>
              <a:xfrm>
                <a:off x="10026897" y="4874402"/>
                <a:ext cx="1553292" cy="665046"/>
              </a:xfrm>
              <a:prstGeom prst="rightArrow">
                <a:avLst>
                  <a:gd name="adj1" fmla="val 50000"/>
                  <a:gd name="adj2" fmla="val 50000"/>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2835" name="Google Shape;2835;p373"/>
              <p:cNvGrpSpPr/>
              <p:nvPr/>
            </p:nvGrpSpPr>
            <p:grpSpPr>
              <a:xfrm>
                <a:off x="6744393" y="3388361"/>
                <a:ext cx="3240940" cy="3637128"/>
                <a:chOff x="6744393" y="3388361"/>
                <a:chExt cx="3240940" cy="3637128"/>
              </a:xfrm>
            </p:grpSpPr>
            <p:sp>
              <p:nvSpPr>
                <p:cNvPr id="2836" name="Google Shape;2836;p373"/>
                <p:cNvSpPr/>
                <p:nvPr/>
              </p:nvSpPr>
              <p:spPr>
                <a:xfrm>
                  <a:off x="6744393" y="3388361"/>
                  <a:ext cx="3240940" cy="3637128"/>
                </a:xfrm>
                <a:prstGeom prst="flowChartConnector">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1" i="0" u="none" strike="noStrike" cap="none">
                    <a:solidFill>
                      <a:srgbClr val="F7CAAC"/>
                    </a:solidFill>
                    <a:latin typeface="Open Sans"/>
                    <a:ea typeface="Open Sans"/>
                    <a:cs typeface="Open Sans"/>
                    <a:sym typeface="Open Sans"/>
                  </a:endParaRPr>
                </a:p>
              </p:txBody>
            </p:sp>
            <p:sp>
              <p:nvSpPr>
                <p:cNvPr id="2837" name="Google Shape;2837;p373"/>
                <p:cNvSpPr txBox="1"/>
                <p:nvPr/>
              </p:nvSpPr>
              <p:spPr>
                <a:xfrm>
                  <a:off x="7284209" y="4652927"/>
                  <a:ext cx="2161309"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Activities for vendor selection</a:t>
                  </a:r>
                  <a:endParaRPr/>
                </a:p>
              </p:txBody>
            </p:sp>
          </p:grpSp>
        </p:gr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3" name="Google Shape;2843;p374"/>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Due Diligence</a:t>
            </a:r>
            <a:endParaRPr>
              <a:solidFill>
                <a:srgbClr val="3F3F3F"/>
              </a:solidFill>
              <a:latin typeface="Open Sans"/>
              <a:ea typeface="Open Sans"/>
              <a:cs typeface="Open Sans"/>
              <a:sym typeface="Open Sans"/>
            </a:endParaRPr>
          </a:p>
        </p:txBody>
      </p:sp>
      <p:sp>
        <p:nvSpPr>
          <p:cNvPr id="2844" name="Google Shape;2844;p374"/>
          <p:cNvSpPr/>
          <p:nvPr/>
        </p:nvSpPr>
        <p:spPr>
          <a:xfrm>
            <a:off x="6817005" y="2983182"/>
            <a:ext cx="7852800" cy="4122748"/>
          </a:xfrm>
          <a:prstGeom prst="roundRect">
            <a:avLst>
              <a:gd name="adj" fmla="val 6101"/>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Refers to the comprehensive appraisal of a vendor’s business practices, financial stability, reputation, and compliance with relevant laws and regulations</a:t>
            </a:r>
            <a:endParaRPr/>
          </a:p>
          <a:p>
            <a:pPr marL="431800" marR="0" lvl="0" indent="-203200" algn="l" rtl="0">
              <a:lnSpc>
                <a:spcPct val="115000"/>
              </a:lnSpc>
              <a:spcBef>
                <a:spcPts val="0"/>
              </a:spcBef>
              <a:spcAft>
                <a:spcPts val="0"/>
              </a:spcAft>
              <a:buClr>
                <a:srgbClr val="3F3F3F"/>
              </a:buClr>
              <a:buSzPts val="2200"/>
              <a:buFont typeface="Arial"/>
              <a:buNone/>
            </a:pPr>
            <a:endParaRPr sz="10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Is an essential step in vendor selection to ensure that the organization partners with a reliable and competent third party</a:t>
            </a:r>
            <a:endParaRPr/>
          </a:p>
          <a:p>
            <a:pPr marL="431800" marR="0" lvl="0" indent="-203200" algn="l" rtl="0">
              <a:lnSpc>
                <a:spcPct val="115000"/>
              </a:lnSpc>
              <a:spcBef>
                <a:spcPts val="0"/>
              </a:spcBef>
              <a:spcAft>
                <a:spcPts val="0"/>
              </a:spcAft>
              <a:buClr>
                <a:srgbClr val="3F3F3F"/>
              </a:buClr>
              <a:buSzPts val="2200"/>
              <a:buFont typeface="Arial"/>
              <a:buNone/>
            </a:pPr>
            <a:endParaRPr sz="10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Involves cybersecurity professionals to ensure that the organization follows industry best practices</a:t>
            </a:r>
            <a:endParaRPr sz="2200" b="0" i="0" u="none" strike="noStrike" cap="none">
              <a:solidFill>
                <a:srgbClr val="3F3F3F"/>
              </a:solidFill>
              <a:latin typeface="Open Sans"/>
              <a:ea typeface="Open Sans"/>
              <a:cs typeface="Open Sans"/>
              <a:sym typeface="Open Sans"/>
            </a:endParaRPr>
          </a:p>
        </p:txBody>
      </p:sp>
      <p:pic>
        <p:nvPicPr>
          <p:cNvPr id="2845" name="Google Shape;2845;p374"/>
          <p:cNvPicPr preferRelativeResize="0"/>
          <p:nvPr/>
        </p:nvPicPr>
        <p:blipFill rotWithShape="1">
          <a:blip r:embed="rId3">
            <a:alphaModFix/>
          </a:blip>
          <a:srcRect t="-7574" b="48304"/>
          <a:stretch/>
        </p:blipFill>
        <p:spPr>
          <a:xfrm>
            <a:off x="1915752" y="2983182"/>
            <a:ext cx="3951501" cy="2428002"/>
          </a:xfrm>
          <a:prstGeom prst="rect">
            <a:avLst/>
          </a:prstGeom>
          <a:noFill/>
          <a:ln>
            <a:noFill/>
          </a:ln>
        </p:spPr>
      </p:pic>
      <p:sp>
        <p:nvSpPr>
          <p:cNvPr id="2846" name="Google Shape;2846;p374"/>
          <p:cNvSpPr/>
          <p:nvPr/>
        </p:nvSpPr>
        <p:spPr>
          <a:xfrm>
            <a:off x="6616701" y="845607"/>
            <a:ext cx="302823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375"/>
          <p:cNvSpPr txBox="1">
            <a:spLocks noGrp="1"/>
          </p:cNvSpPr>
          <p:nvPr>
            <p:ph type="title"/>
          </p:nvPr>
        </p:nvSpPr>
        <p:spPr>
          <a:xfrm>
            <a:off x="-10160" y="32131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Activities of Due Diligence</a:t>
            </a:r>
            <a:endParaRPr>
              <a:solidFill>
                <a:srgbClr val="3F3F3F"/>
              </a:solidFill>
            </a:endParaRPr>
          </a:p>
        </p:txBody>
      </p:sp>
      <p:sp>
        <p:nvSpPr>
          <p:cNvPr id="2852" name="Google Shape;2852;p375"/>
          <p:cNvSpPr txBox="1"/>
          <p:nvPr/>
        </p:nvSpPr>
        <p:spPr>
          <a:xfrm>
            <a:off x="4638735" y="1310505"/>
            <a:ext cx="6995084"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Activities performed as part of due diligence</a:t>
            </a:r>
            <a:endParaRPr sz="1400" b="0" i="0" u="none" strike="noStrike" cap="none">
              <a:solidFill>
                <a:srgbClr val="000000"/>
              </a:solidFill>
              <a:latin typeface="Arial"/>
              <a:ea typeface="Arial"/>
              <a:cs typeface="Arial"/>
              <a:sym typeface="Arial"/>
            </a:endParaRPr>
          </a:p>
        </p:txBody>
      </p:sp>
      <p:grpSp>
        <p:nvGrpSpPr>
          <p:cNvPr id="2853" name="Google Shape;2853;p375"/>
          <p:cNvGrpSpPr/>
          <p:nvPr/>
        </p:nvGrpSpPr>
        <p:grpSpPr>
          <a:xfrm>
            <a:off x="1202784" y="2396461"/>
            <a:ext cx="13850433" cy="5002197"/>
            <a:chOff x="748145" y="2770537"/>
            <a:chExt cx="13850433" cy="5002197"/>
          </a:xfrm>
        </p:grpSpPr>
        <p:grpSp>
          <p:nvGrpSpPr>
            <p:cNvPr id="2854" name="Google Shape;2854;p375"/>
            <p:cNvGrpSpPr/>
            <p:nvPr/>
          </p:nvGrpSpPr>
          <p:grpSpPr>
            <a:xfrm>
              <a:off x="5846571" y="3877798"/>
              <a:ext cx="4479728" cy="3894936"/>
              <a:chOff x="1533146" y="4319001"/>
              <a:chExt cx="4479728" cy="3894936"/>
            </a:xfrm>
          </p:grpSpPr>
          <p:sp>
            <p:nvSpPr>
              <p:cNvPr id="2855" name="Google Shape;2855;p375"/>
              <p:cNvSpPr/>
              <p:nvPr/>
            </p:nvSpPr>
            <p:spPr>
              <a:xfrm>
                <a:off x="3785653" y="6146106"/>
                <a:ext cx="1899677" cy="2067831"/>
              </a:xfrm>
              <a:custGeom>
                <a:avLst/>
                <a:gdLst/>
                <a:ahLst/>
                <a:cxnLst/>
                <a:rect l="l" t="t" r="r" b="b"/>
                <a:pathLst>
                  <a:path w="2740039" h="2982580" extrusionOk="0">
                    <a:moveTo>
                      <a:pt x="1656981" y="56926"/>
                    </a:moveTo>
                    <a:cubicBezTo>
                      <a:pt x="1177091" y="-79496"/>
                      <a:pt x="664000" y="33384"/>
                      <a:pt x="286727" y="351501"/>
                    </a:cubicBezTo>
                    <a:cubicBezTo>
                      <a:pt x="256545" y="377457"/>
                      <a:pt x="226967" y="404017"/>
                      <a:pt x="198596" y="432388"/>
                    </a:cubicBezTo>
                    <a:cubicBezTo>
                      <a:pt x="197389" y="431181"/>
                      <a:pt x="196182" y="430577"/>
                      <a:pt x="194974" y="429370"/>
                    </a:cubicBezTo>
                    <a:lnTo>
                      <a:pt x="142458" y="385908"/>
                    </a:lnTo>
                    <a:cubicBezTo>
                      <a:pt x="117709" y="365384"/>
                      <a:pt x="94167" y="373835"/>
                      <a:pt x="89942" y="404017"/>
                    </a:cubicBezTo>
                    <a:lnTo>
                      <a:pt x="80887" y="468606"/>
                    </a:lnTo>
                    <a:cubicBezTo>
                      <a:pt x="76662" y="498788"/>
                      <a:pt x="69418" y="548286"/>
                      <a:pt x="65193" y="579071"/>
                    </a:cubicBezTo>
                    <a:lnTo>
                      <a:pt x="56138" y="643660"/>
                    </a:lnTo>
                    <a:cubicBezTo>
                      <a:pt x="51913" y="673842"/>
                      <a:pt x="71833" y="690744"/>
                      <a:pt x="100807" y="680482"/>
                    </a:cubicBezTo>
                    <a:lnTo>
                      <a:pt x="162378" y="659355"/>
                    </a:lnTo>
                    <a:cubicBezTo>
                      <a:pt x="191353" y="649697"/>
                      <a:pt x="239040" y="633399"/>
                      <a:pt x="268014" y="623137"/>
                    </a:cubicBezTo>
                    <a:lnTo>
                      <a:pt x="329585" y="602009"/>
                    </a:lnTo>
                    <a:cubicBezTo>
                      <a:pt x="358560" y="592351"/>
                      <a:pt x="362182" y="566999"/>
                      <a:pt x="337433" y="547079"/>
                    </a:cubicBezTo>
                    <a:lnTo>
                      <a:pt x="284916" y="503617"/>
                    </a:lnTo>
                    <a:cubicBezTo>
                      <a:pt x="281294" y="500599"/>
                      <a:pt x="277673" y="497580"/>
                      <a:pt x="274051" y="494562"/>
                    </a:cubicBezTo>
                    <a:cubicBezTo>
                      <a:pt x="298196" y="470417"/>
                      <a:pt x="323549" y="447479"/>
                      <a:pt x="349505" y="425748"/>
                    </a:cubicBezTo>
                    <a:cubicBezTo>
                      <a:pt x="702029" y="128155"/>
                      <a:pt x="1181920" y="22519"/>
                      <a:pt x="1630421" y="150490"/>
                    </a:cubicBezTo>
                    <a:cubicBezTo>
                      <a:pt x="2371083" y="361159"/>
                      <a:pt x="2800268" y="1132605"/>
                      <a:pt x="2589599" y="1873267"/>
                    </a:cubicBezTo>
                    <a:cubicBezTo>
                      <a:pt x="2388588" y="2579521"/>
                      <a:pt x="1675090" y="3008103"/>
                      <a:pt x="957971" y="2854780"/>
                    </a:cubicBezTo>
                    <a:cubicBezTo>
                      <a:pt x="667621" y="2793208"/>
                      <a:pt x="397193" y="2639281"/>
                      <a:pt x="193767" y="2403260"/>
                    </a:cubicBezTo>
                    <a:cubicBezTo>
                      <a:pt x="196786" y="2393601"/>
                      <a:pt x="198596" y="2383340"/>
                      <a:pt x="198596" y="2372474"/>
                    </a:cubicBezTo>
                    <a:cubicBezTo>
                      <a:pt x="198596" y="2317543"/>
                      <a:pt x="153927" y="2273478"/>
                      <a:pt x="98996" y="2273478"/>
                    </a:cubicBezTo>
                    <a:cubicBezTo>
                      <a:pt x="44065" y="2273478"/>
                      <a:pt x="0" y="2318147"/>
                      <a:pt x="0" y="2372474"/>
                    </a:cubicBezTo>
                    <a:cubicBezTo>
                      <a:pt x="0" y="2427405"/>
                      <a:pt x="44669" y="2471470"/>
                      <a:pt x="98996" y="2471470"/>
                    </a:cubicBezTo>
                    <a:cubicBezTo>
                      <a:pt x="106844" y="2471470"/>
                      <a:pt x="114691" y="2470263"/>
                      <a:pt x="121935" y="2468452"/>
                    </a:cubicBezTo>
                    <a:cubicBezTo>
                      <a:pt x="339847" y="2719565"/>
                      <a:pt x="628385" y="2883754"/>
                      <a:pt x="937447" y="2949550"/>
                    </a:cubicBezTo>
                    <a:cubicBezTo>
                      <a:pt x="1704065" y="3113136"/>
                      <a:pt x="2467665" y="2654372"/>
                      <a:pt x="2682559" y="1899224"/>
                    </a:cubicBezTo>
                    <a:cubicBezTo>
                      <a:pt x="2908319" y="1107857"/>
                      <a:pt x="2448952" y="282082"/>
                      <a:pt x="1656981" y="56926"/>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375"/>
              <p:cNvSpPr/>
              <p:nvPr/>
            </p:nvSpPr>
            <p:spPr>
              <a:xfrm>
                <a:off x="1857131" y="6114427"/>
                <a:ext cx="2108525" cy="2094140"/>
              </a:xfrm>
              <a:custGeom>
                <a:avLst/>
                <a:gdLst/>
                <a:ahLst/>
                <a:cxnLst/>
                <a:rect l="l" t="t" r="r" b="b"/>
                <a:pathLst>
                  <a:path w="3041276" h="3020527" extrusionOk="0">
                    <a:moveTo>
                      <a:pt x="3026118" y="1103447"/>
                    </a:moveTo>
                    <a:lnTo>
                      <a:pt x="2974809" y="1063003"/>
                    </a:lnTo>
                    <a:cubicBezTo>
                      <a:pt x="2950663" y="1044291"/>
                      <a:pt x="2911427" y="1012901"/>
                      <a:pt x="2887282" y="994189"/>
                    </a:cubicBezTo>
                    <a:lnTo>
                      <a:pt x="2835973" y="953745"/>
                    </a:lnTo>
                    <a:cubicBezTo>
                      <a:pt x="2811827" y="935032"/>
                      <a:pt x="2787078" y="944087"/>
                      <a:pt x="2781645" y="974269"/>
                    </a:cubicBezTo>
                    <a:lnTo>
                      <a:pt x="2768969" y="1038254"/>
                    </a:lnTo>
                    <a:cubicBezTo>
                      <a:pt x="2762933" y="1068436"/>
                      <a:pt x="2753274" y="1117331"/>
                      <a:pt x="2747842" y="1147512"/>
                    </a:cubicBezTo>
                    <a:lnTo>
                      <a:pt x="2735165" y="1211498"/>
                    </a:lnTo>
                    <a:cubicBezTo>
                      <a:pt x="2729129" y="1241679"/>
                      <a:pt x="2749049" y="1256770"/>
                      <a:pt x="2779231" y="1245905"/>
                    </a:cubicBezTo>
                    <a:lnTo>
                      <a:pt x="2843216" y="1222363"/>
                    </a:lnTo>
                    <a:cubicBezTo>
                      <a:pt x="2845631" y="1221759"/>
                      <a:pt x="2848045" y="1220552"/>
                      <a:pt x="2850460" y="1219345"/>
                    </a:cubicBezTo>
                    <a:cubicBezTo>
                      <a:pt x="2912031" y="1488566"/>
                      <a:pt x="2890904" y="1763825"/>
                      <a:pt x="2799151" y="2013126"/>
                    </a:cubicBezTo>
                    <a:cubicBezTo>
                      <a:pt x="2546831" y="2695839"/>
                      <a:pt x="1810395" y="3070093"/>
                      <a:pt x="1109573" y="2870290"/>
                    </a:cubicBezTo>
                    <a:cubicBezTo>
                      <a:pt x="368912" y="2659621"/>
                      <a:pt x="-60274" y="1888174"/>
                      <a:pt x="150395" y="1147512"/>
                    </a:cubicBezTo>
                    <a:cubicBezTo>
                      <a:pt x="280177" y="692974"/>
                      <a:pt x="627871" y="339244"/>
                      <a:pt x="1073355" y="199200"/>
                    </a:cubicBezTo>
                    <a:cubicBezTo>
                      <a:pt x="1136737" y="179280"/>
                      <a:pt x="1201326" y="164189"/>
                      <a:pt x="1266519" y="153324"/>
                    </a:cubicBezTo>
                    <a:cubicBezTo>
                      <a:pt x="1284024" y="180487"/>
                      <a:pt x="1314810" y="198596"/>
                      <a:pt x="1349820" y="198596"/>
                    </a:cubicBezTo>
                    <a:cubicBezTo>
                      <a:pt x="1404751" y="198596"/>
                      <a:pt x="1448817" y="153927"/>
                      <a:pt x="1448817" y="99600"/>
                    </a:cubicBezTo>
                    <a:cubicBezTo>
                      <a:pt x="1448817" y="44669"/>
                      <a:pt x="1404148" y="0"/>
                      <a:pt x="1349820" y="0"/>
                    </a:cubicBezTo>
                    <a:cubicBezTo>
                      <a:pt x="1310584" y="0"/>
                      <a:pt x="1276780" y="22938"/>
                      <a:pt x="1260482" y="56138"/>
                    </a:cubicBezTo>
                    <a:cubicBezTo>
                      <a:pt x="1187442" y="67607"/>
                      <a:pt x="1115006" y="84509"/>
                      <a:pt x="1044984" y="106240"/>
                    </a:cubicBezTo>
                    <a:cubicBezTo>
                      <a:pt x="568112" y="255942"/>
                      <a:pt x="195668" y="634422"/>
                      <a:pt x="57435" y="1120348"/>
                    </a:cubicBezTo>
                    <a:cubicBezTo>
                      <a:pt x="-168325" y="1912319"/>
                      <a:pt x="291646" y="2737490"/>
                      <a:pt x="1083013" y="2963249"/>
                    </a:cubicBezTo>
                    <a:cubicBezTo>
                      <a:pt x="1832126" y="3176937"/>
                      <a:pt x="2620475" y="2775519"/>
                      <a:pt x="2890300" y="2045723"/>
                    </a:cubicBezTo>
                    <a:cubicBezTo>
                      <a:pt x="2990503" y="1775294"/>
                      <a:pt x="3012234" y="1475890"/>
                      <a:pt x="2942213" y="1184334"/>
                    </a:cubicBezTo>
                    <a:cubicBezTo>
                      <a:pt x="2945835" y="1183127"/>
                      <a:pt x="2948853" y="1181920"/>
                      <a:pt x="2951871" y="1180712"/>
                    </a:cubicBezTo>
                    <a:lnTo>
                      <a:pt x="3015856" y="1157170"/>
                    </a:lnTo>
                    <a:cubicBezTo>
                      <a:pt x="3045434" y="1147512"/>
                      <a:pt x="3049660" y="1122763"/>
                      <a:pt x="3026118" y="1103447"/>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375"/>
              <p:cNvSpPr/>
              <p:nvPr/>
            </p:nvSpPr>
            <p:spPr>
              <a:xfrm>
                <a:off x="2780392" y="4642536"/>
                <a:ext cx="2068092" cy="2091762"/>
              </a:xfrm>
              <a:custGeom>
                <a:avLst/>
                <a:gdLst/>
                <a:ahLst/>
                <a:cxnLst/>
                <a:rect l="l" t="t" r="r" b="b"/>
                <a:pathLst>
                  <a:path w="2982957" h="3017098" extrusionOk="0">
                    <a:moveTo>
                      <a:pt x="2794257" y="766040"/>
                    </a:moveTo>
                    <a:cubicBezTo>
                      <a:pt x="2394047" y="46505"/>
                      <a:pt x="1485574" y="-211851"/>
                      <a:pt x="766040" y="188360"/>
                    </a:cubicBezTo>
                    <a:cubicBezTo>
                      <a:pt x="46505" y="588571"/>
                      <a:pt x="-211851" y="1497647"/>
                      <a:pt x="188360" y="2216578"/>
                    </a:cubicBezTo>
                    <a:cubicBezTo>
                      <a:pt x="366433" y="2536504"/>
                      <a:pt x="654971" y="2777959"/>
                      <a:pt x="996629" y="2898082"/>
                    </a:cubicBezTo>
                    <a:cubicBezTo>
                      <a:pt x="995422" y="2901704"/>
                      <a:pt x="994214" y="2905326"/>
                      <a:pt x="993007" y="2908344"/>
                    </a:cubicBezTo>
                    <a:lnTo>
                      <a:pt x="971276" y="2972933"/>
                    </a:lnTo>
                    <a:cubicBezTo>
                      <a:pt x="961014" y="3003115"/>
                      <a:pt x="977313" y="3022432"/>
                      <a:pt x="1006891" y="3015792"/>
                    </a:cubicBezTo>
                    <a:lnTo>
                      <a:pt x="1070272" y="3001304"/>
                    </a:lnTo>
                    <a:cubicBezTo>
                      <a:pt x="1099851" y="2994664"/>
                      <a:pt x="1148745" y="2983799"/>
                      <a:pt x="1178927" y="2976555"/>
                    </a:cubicBezTo>
                    <a:lnTo>
                      <a:pt x="1242309" y="2962068"/>
                    </a:lnTo>
                    <a:cubicBezTo>
                      <a:pt x="1271887" y="2955428"/>
                      <a:pt x="1280338" y="2930679"/>
                      <a:pt x="1261021" y="2907137"/>
                    </a:cubicBezTo>
                    <a:lnTo>
                      <a:pt x="1219371" y="2857035"/>
                    </a:lnTo>
                    <a:cubicBezTo>
                      <a:pt x="1200054" y="2833493"/>
                      <a:pt x="1167458" y="2794861"/>
                      <a:pt x="1148142" y="2771319"/>
                    </a:cubicBezTo>
                    <a:lnTo>
                      <a:pt x="1106491" y="2721217"/>
                    </a:lnTo>
                    <a:cubicBezTo>
                      <a:pt x="1086571" y="2697675"/>
                      <a:pt x="1062425" y="2703108"/>
                      <a:pt x="1052163" y="2733290"/>
                    </a:cubicBezTo>
                    <a:lnTo>
                      <a:pt x="1030432" y="2797879"/>
                    </a:lnTo>
                    <a:cubicBezTo>
                      <a:pt x="1029829" y="2800294"/>
                      <a:pt x="1028622" y="2803311"/>
                      <a:pt x="1028018" y="2805726"/>
                    </a:cubicBezTo>
                    <a:cubicBezTo>
                      <a:pt x="708694" y="2693450"/>
                      <a:pt x="439473" y="2467690"/>
                      <a:pt x="273473" y="2168890"/>
                    </a:cubicBezTo>
                    <a:cubicBezTo>
                      <a:pt x="-100782" y="1496439"/>
                      <a:pt x="141276" y="646520"/>
                      <a:pt x="813727" y="272265"/>
                    </a:cubicBezTo>
                    <a:cubicBezTo>
                      <a:pt x="1486178" y="-101989"/>
                      <a:pt x="2336098" y="140069"/>
                      <a:pt x="2710352" y="812520"/>
                    </a:cubicBezTo>
                    <a:cubicBezTo>
                      <a:pt x="2892650" y="1140294"/>
                      <a:pt x="2934905" y="1527225"/>
                      <a:pt x="2829268" y="1884577"/>
                    </a:cubicBezTo>
                    <a:cubicBezTo>
                      <a:pt x="2777959" y="1888803"/>
                      <a:pt x="2738119" y="1931057"/>
                      <a:pt x="2738119" y="1983574"/>
                    </a:cubicBezTo>
                    <a:cubicBezTo>
                      <a:pt x="2738119" y="2038505"/>
                      <a:pt x="2782788" y="2082570"/>
                      <a:pt x="2837116" y="2082570"/>
                    </a:cubicBezTo>
                    <a:cubicBezTo>
                      <a:pt x="2892046" y="2082570"/>
                      <a:pt x="2936715" y="2037901"/>
                      <a:pt x="2936715" y="1983574"/>
                    </a:cubicBezTo>
                    <a:cubicBezTo>
                      <a:pt x="2936715" y="1961843"/>
                      <a:pt x="2930075" y="1942526"/>
                      <a:pt x="2918607" y="1926228"/>
                    </a:cubicBezTo>
                    <a:cubicBezTo>
                      <a:pt x="3035712" y="1539901"/>
                      <a:pt x="2992250" y="1121581"/>
                      <a:pt x="2794257" y="766040"/>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58" name="Google Shape;2858;p375"/>
              <p:cNvCxnSpPr/>
              <p:nvPr/>
            </p:nvCxnSpPr>
            <p:spPr>
              <a:xfrm rot="10800000">
                <a:off x="1533146" y="7330292"/>
                <a:ext cx="359242" cy="0"/>
              </a:xfrm>
              <a:prstGeom prst="straightConnector1">
                <a:avLst/>
              </a:prstGeom>
              <a:noFill/>
              <a:ln w="76200" cap="flat" cmpd="sng">
                <a:solidFill>
                  <a:srgbClr val="01838F"/>
                </a:solidFill>
                <a:prstDash val="solid"/>
                <a:round/>
                <a:headEnd type="none" w="sm" len="sm"/>
                <a:tailEnd type="oval" w="med" len="med"/>
              </a:ln>
            </p:spPr>
          </p:cxnSp>
          <p:cxnSp>
            <p:nvCxnSpPr>
              <p:cNvPr id="2859" name="Google Shape;2859;p375"/>
              <p:cNvCxnSpPr/>
              <p:nvPr/>
            </p:nvCxnSpPr>
            <p:spPr>
              <a:xfrm>
                <a:off x="5653632" y="7330292"/>
                <a:ext cx="359242" cy="0"/>
              </a:xfrm>
              <a:prstGeom prst="straightConnector1">
                <a:avLst/>
              </a:prstGeom>
              <a:noFill/>
              <a:ln w="76200" cap="flat" cmpd="sng">
                <a:solidFill>
                  <a:srgbClr val="01838F"/>
                </a:solidFill>
                <a:prstDash val="solid"/>
                <a:round/>
                <a:headEnd type="none" w="sm" len="sm"/>
                <a:tailEnd type="oval" w="med" len="med"/>
              </a:ln>
            </p:spPr>
          </p:cxnSp>
          <p:cxnSp>
            <p:nvCxnSpPr>
              <p:cNvPr id="2860" name="Google Shape;2860;p375"/>
              <p:cNvCxnSpPr/>
              <p:nvPr/>
            </p:nvCxnSpPr>
            <p:spPr>
              <a:xfrm rot="-5400000">
                <a:off x="3624973" y="4498622"/>
                <a:ext cx="359242" cy="0"/>
              </a:xfrm>
              <a:prstGeom prst="straightConnector1">
                <a:avLst/>
              </a:prstGeom>
              <a:noFill/>
              <a:ln w="76200" cap="flat" cmpd="sng">
                <a:solidFill>
                  <a:srgbClr val="01838F"/>
                </a:solidFill>
                <a:prstDash val="solid"/>
                <a:round/>
                <a:headEnd type="none" w="sm" len="sm"/>
                <a:tailEnd type="oval" w="med" len="med"/>
              </a:ln>
            </p:spPr>
          </p:cxnSp>
        </p:grpSp>
        <p:sp>
          <p:nvSpPr>
            <p:cNvPr id="2861" name="Google Shape;2861;p375"/>
            <p:cNvSpPr txBox="1"/>
            <p:nvPr/>
          </p:nvSpPr>
          <p:spPr>
            <a:xfrm>
              <a:off x="3954495" y="2770537"/>
              <a:ext cx="8431998" cy="86412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Financial audits</a:t>
              </a:r>
              <a:r>
                <a:rPr lang="en-US" sz="2200" b="0" i="0" u="none" strike="noStrike" cap="none">
                  <a:solidFill>
                    <a:srgbClr val="3F3F3F"/>
                  </a:solidFill>
                  <a:latin typeface="Open Sans"/>
                  <a:ea typeface="Open Sans"/>
                  <a:cs typeface="Open Sans"/>
                  <a:sym typeface="Open Sans"/>
                </a:rPr>
                <a:t>: Reviews the vendor’s financial statements to assess stability</a:t>
              </a:r>
              <a:endParaRPr/>
            </a:p>
          </p:txBody>
        </p:sp>
        <p:sp>
          <p:nvSpPr>
            <p:cNvPr id="2862" name="Google Shape;2862;p375"/>
            <p:cNvSpPr txBox="1"/>
            <p:nvPr/>
          </p:nvSpPr>
          <p:spPr>
            <a:xfrm>
              <a:off x="748145" y="6364354"/>
              <a:ext cx="4972751" cy="110790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Security assessments</a:t>
              </a:r>
              <a:r>
                <a:rPr lang="en-US" sz="2200" b="0" i="0" u="none" strike="noStrike" cap="none">
                  <a:solidFill>
                    <a:srgbClr val="3F3F3F"/>
                  </a:solidFill>
                  <a:latin typeface="Open Sans"/>
                  <a:ea typeface="Open Sans"/>
                  <a:cs typeface="Open Sans"/>
                  <a:sym typeface="Open Sans"/>
                </a:rPr>
                <a:t>: Evaluates the vendor’s cybersecurity measures and protocols</a:t>
              </a:r>
              <a:endParaRPr/>
            </a:p>
          </p:txBody>
        </p:sp>
        <p:sp>
          <p:nvSpPr>
            <p:cNvPr id="2863" name="Google Shape;2863;p375"/>
            <p:cNvSpPr txBox="1"/>
            <p:nvPr/>
          </p:nvSpPr>
          <p:spPr>
            <a:xfrm>
              <a:off x="10495715" y="6364354"/>
              <a:ext cx="4102863" cy="110790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Legal checks</a:t>
              </a:r>
              <a:r>
                <a:rPr lang="en-US" sz="2200" b="0" i="0" u="none" strike="noStrike" cap="none">
                  <a:solidFill>
                    <a:srgbClr val="3F3F3F"/>
                  </a:solidFill>
                  <a:latin typeface="Open Sans"/>
                  <a:ea typeface="Open Sans"/>
                  <a:cs typeface="Open Sans"/>
                  <a:sym typeface="Open Sans"/>
                </a:rPr>
                <a:t>: Verifies compliance with industry-specific laws and regulations</a:t>
              </a:r>
              <a:endParaRPr/>
            </a:p>
          </p:txBody>
        </p:sp>
        <p:pic>
          <p:nvPicPr>
            <p:cNvPr id="2864" name="Google Shape;2864;p375"/>
            <p:cNvPicPr preferRelativeResize="0"/>
            <p:nvPr/>
          </p:nvPicPr>
          <p:blipFill rotWithShape="1">
            <a:blip r:embed="rId3">
              <a:alphaModFix/>
            </a:blip>
            <a:srcRect/>
            <a:stretch/>
          </p:blipFill>
          <p:spPr>
            <a:xfrm>
              <a:off x="7065162" y="5245798"/>
              <a:ext cx="2067831" cy="2067831"/>
            </a:xfrm>
            <a:prstGeom prst="rect">
              <a:avLst/>
            </a:prstGeom>
            <a:noFill/>
            <a:ln>
              <a:noFill/>
            </a:ln>
          </p:spPr>
        </p:pic>
      </p:grpSp>
      <p:sp>
        <p:nvSpPr>
          <p:cNvPr id="2865" name="Google Shape;2865;p375"/>
          <p:cNvSpPr/>
          <p:nvPr/>
        </p:nvSpPr>
        <p:spPr>
          <a:xfrm>
            <a:off x="5245100" y="866200"/>
            <a:ext cx="57666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5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latin typeface="Open Sans"/>
                <a:ea typeface="Open Sans"/>
                <a:cs typeface="Open Sans"/>
                <a:sym typeface="Open Sans"/>
              </a:rPr>
              <a:t>Examples of Information Security Policy</a:t>
            </a:r>
            <a:endParaRPr>
              <a:latin typeface="Open Sans"/>
              <a:ea typeface="Open Sans"/>
              <a:cs typeface="Open Sans"/>
              <a:sym typeface="Open Sans"/>
            </a:endParaRPr>
          </a:p>
        </p:txBody>
      </p:sp>
      <p:graphicFrame>
        <p:nvGraphicFramePr>
          <p:cNvPr id="267" name="Google Shape;267;p259"/>
          <p:cNvGraphicFramePr/>
          <p:nvPr/>
        </p:nvGraphicFramePr>
        <p:xfrm>
          <a:off x="1201003" y="1657172"/>
          <a:ext cx="14261925" cy="6175275"/>
        </p:xfrm>
        <a:graphic>
          <a:graphicData uri="http://schemas.openxmlformats.org/drawingml/2006/table">
            <a:tbl>
              <a:tblPr>
                <a:noFill/>
                <a:tableStyleId>{EA22D493-AB2C-4AE5-BD80-57F643EDAFC4}</a:tableStyleId>
              </a:tblPr>
              <a:tblGrid>
                <a:gridCol w="3954450">
                  <a:extLst>
                    <a:ext uri="{9D8B030D-6E8A-4147-A177-3AD203B41FA5}">
                      <a16:colId xmlns:a16="http://schemas.microsoft.com/office/drawing/2014/main" val="20000"/>
                    </a:ext>
                  </a:extLst>
                </a:gridCol>
                <a:gridCol w="5569950">
                  <a:extLst>
                    <a:ext uri="{9D8B030D-6E8A-4147-A177-3AD203B41FA5}">
                      <a16:colId xmlns:a16="http://schemas.microsoft.com/office/drawing/2014/main" val="20001"/>
                    </a:ext>
                  </a:extLst>
                </a:gridCol>
                <a:gridCol w="4737525">
                  <a:extLst>
                    <a:ext uri="{9D8B030D-6E8A-4147-A177-3AD203B41FA5}">
                      <a16:colId xmlns:a16="http://schemas.microsoft.com/office/drawing/2014/main" val="20002"/>
                    </a:ext>
                  </a:extLst>
                </a:gridCol>
              </a:tblGrid>
              <a:tr h="102447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latin typeface="Open Sans"/>
                          <a:ea typeface="Open Sans"/>
                          <a:cs typeface="Open Sans"/>
                          <a:sym typeface="Open Sans"/>
                        </a:rPr>
                        <a:t>Policy Name</a:t>
                      </a:r>
                      <a:endParaRPr sz="2000" b="1"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Description</a:t>
                      </a:r>
                      <a:endParaRPr sz="2000" b="1"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Example Requirements</a:t>
                      </a:r>
                      <a:endParaRPr sz="2000" b="1"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Incident response policy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Describes the steps to take when a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security incident occurs.</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Incidents must be reported to the security team within 30 minutes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of discovery.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Remote work policy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Sets the rules for employees who work outside the office.</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VPNs must be used when accessing company resources remotely.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Password policy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Specifies the requirements for creating, managing, and storing passwords.</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Passwords must be at least 12 characters long and include a mix of letters, numbers, and symbols.</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Software update policy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Governs how software updates and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patches are managed.</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Critical security patches must be applied within 48 hours of release.</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r h="863200">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Compliance policy</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Ensures that the organization meets all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legal and regulatory requirements.</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b="0" i="0" u="none" strike="noStrike" cap="none">
                          <a:solidFill>
                            <a:srgbClr val="3F3F3F"/>
                          </a:solidFill>
                          <a:latin typeface="Open Sans"/>
                          <a:ea typeface="Open Sans"/>
                          <a:cs typeface="Open Sans"/>
                          <a:sym typeface="Open Sans"/>
                        </a:rPr>
                        <a:t>Regular audits must be conducted to ensure compliance with GDPR.</a:t>
                      </a:r>
                      <a:endParaRPr/>
                    </a:p>
                  </a:txBody>
                  <a:tcPr marL="91450" marR="91450" marT="45725" marB="45725">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bl>
          </a:graphicData>
        </a:graphic>
      </p:graphicFrame>
      <p:sp>
        <p:nvSpPr>
          <p:cNvPr id="268" name="Google Shape;268;p259"/>
          <p:cNvSpPr/>
          <p:nvPr/>
        </p:nvSpPr>
        <p:spPr>
          <a:xfrm>
            <a:off x="3721100" y="869692"/>
            <a:ext cx="88206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Google Shape;2871;p376"/>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Conflict of Interests</a:t>
            </a:r>
            <a:endParaRPr/>
          </a:p>
        </p:txBody>
      </p:sp>
      <p:grpSp>
        <p:nvGrpSpPr>
          <p:cNvPr id="2872" name="Google Shape;2872;p376"/>
          <p:cNvGrpSpPr/>
          <p:nvPr/>
        </p:nvGrpSpPr>
        <p:grpSpPr>
          <a:xfrm>
            <a:off x="2001329" y="2654489"/>
            <a:ext cx="12253342" cy="3835022"/>
            <a:chOff x="2208645" y="2654489"/>
            <a:chExt cx="12253342" cy="3835022"/>
          </a:xfrm>
        </p:grpSpPr>
        <p:sp>
          <p:nvSpPr>
            <p:cNvPr id="2873" name="Google Shape;2873;p376"/>
            <p:cNvSpPr/>
            <p:nvPr/>
          </p:nvSpPr>
          <p:spPr>
            <a:xfrm>
              <a:off x="5943600" y="2654489"/>
              <a:ext cx="8518387" cy="3835022"/>
            </a:xfrm>
            <a:prstGeom prst="roundRect">
              <a:avLst>
                <a:gd name="adj" fmla="val 5277"/>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Occurs when a vendor's personal or professional interests could interfere with acting in the best interests of your organization</a:t>
              </a:r>
              <a:endParaRPr/>
            </a:p>
            <a:p>
              <a:pPr marL="431800" marR="0" lvl="0" indent="-203200" algn="l" rtl="0">
                <a:lnSpc>
                  <a:spcPct val="115000"/>
                </a:lnSpc>
                <a:spcBef>
                  <a:spcPts val="0"/>
                </a:spcBef>
                <a:spcAft>
                  <a:spcPts val="0"/>
                </a:spcAft>
                <a:buClr>
                  <a:srgbClr val="3F3F3F"/>
                </a:buClr>
                <a:buSzPts val="2200"/>
                <a:buFont typeface="Arial"/>
                <a:buNone/>
              </a:pPr>
              <a:endParaRPr sz="10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Is crucial to identify and manage these conflicts to maintain fairness in the vendor selection process</a:t>
              </a:r>
              <a:endParaRPr/>
            </a:p>
            <a:p>
              <a:pPr marL="431800" marR="0" lvl="0" indent="-203200" algn="l" rtl="0">
                <a:lnSpc>
                  <a:spcPct val="115000"/>
                </a:lnSpc>
                <a:spcBef>
                  <a:spcPts val="0"/>
                </a:spcBef>
                <a:spcAft>
                  <a:spcPts val="0"/>
                </a:spcAft>
                <a:buClr>
                  <a:srgbClr val="3F3F3F"/>
                </a:buClr>
                <a:buSzPts val="2200"/>
                <a:buFont typeface="Arial"/>
                <a:buNone/>
              </a:pPr>
              <a:endParaRPr sz="10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Requires evaluating existing relationships between decision-makers and vendors, and addressing potential undue influences to uphold transparency</a:t>
              </a:r>
              <a:endParaRPr sz="2200" b="0" i="0" u="none" strike="noStrike" cap="none">
                <a:solidFill>
                  <a:srgbClr val="3F3F3F"/>
                </a:solidFill>
                <a:latin typeface="Open Sans"/>
                <a:ea typeface="Open Sans"/>
                <a:cs typeface="Open Sans"/>
                <a:sym typeface="Open Sans"/>
              </a:endParaRPr>
            </a:p>
          </p:txBody>
        </p:sp>
        <p:pic>
          <p:nvPicPr>
            <p:cNvPr id="2874" name="Google Shape;2874;p376"/>
            <p:cNvPicPr preferRelativeResize="0"/>
            <p:nvPr/>
          </p:nvPicPr>
          <p:blipFill rotWithShape="1">
            <a:blip r:embed="rId3">
              <a:alphaModFix/>
            </a:blip>
            <a:srcRect/>
            <a:stretch/>
          </p:blipFill>
          <p:spPr>
            <a:xfrm>
              <a:off x="2208645" y="3234459"/>
              <a:ext cx="2675082" cy="2675082"/>
            </a:xfrm>
            <a:prstGeom prst="rect">
              <a:avLst/>
            </a:prstGeom>
            <a:noFill/>
            <a:ln>
              <a:noFill/>
            </a:ln>
          </p:spPr>
        </p:pic>
      </p:grpSp>
      <p:sp>
        <p:nvSpPr>
          <p:cNvPr id="2875" name="Google Shape;2875;p376"/>
          <p:cNvSpPr/>
          <p:nvPr/>
        </p:nvSpPr>
        <p:spPr>
          <a:xfrm>
            <a:off x="5943600" y="845607"/>
            <a:ext cx="43835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377"/>
          <p:cNvSpPr txBox="1">
            <a:spLocks noGrp="1"/>
          </p:cNvSpPr>
          <p:nvPr>
            <p:ph type="title"/>
          </p:nvPr>
        </p:nvSpPr>
        <p:spPr>
          <a:xfrm>
            <a:off x="-10160" y="32131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Factors to Look for in Conflict of Interest</a:t>
            </a:r>
            <a:endParaRPr/>
          </a:p>
        </p:txBody>
      </p:sp>
      <p:sp>
        <p:nvSpPr>
          <p:cNvPr id="2881" name="Google Shape;2881;p377"/>
          <p:cNvSpPr txBox="1"/>
          <p:nvPr/>
        </p:nvSpPr>
        <p:spPr>
          <a:xfrm>
            <a:off x="3653705" y="1371275"/>
            <a:ext cx="8973746"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Activities that may indicate a conflict of interest.</a:t>
            </a:r>
            <a:endParaRPr sz="1400" b="0" i="0" u="none" strike="noStrike" cap="none">
              <a:solidFill>
                <a:srgbClr val="000000"/>
              </a:solidFill>
              <a:latin typeface="Arial"/>
              <a:ea typeface="Arial"/>
              <a:cs typeface="Arial"/>
              <a:sym typeface="Arial"/>
            </a:endParaRPr>
          </a:p>
        </p:txBody>
      </p:sp>
      <p:grpSp>
        <p:nvGrpSpPr>
          <p:cNvPr id="2882" name="Google Shape;2882;p377"/>
          <p:cNvGrpSpPr/>
          <p:nvPr/>
        </p:nvGrpSpPr>
        <p:grpSpPr>
          <a:xfrm>
            <a:off x="5846571" y="3877798"/>
            <a:ext cx="4479728" cy="3894936"/>
            <a:chOff x="1533146" y="4319001"/>
            <a:chExt cx="4479728" cy="3894936"/>
          </a:xfrm>
        </p:grpSpPr>
        <p:sp>
          <p:nvSpPr>
            <p:cNvPr id="2883" name="Google Shape;2883;p377"/>
            <p:cNvSpPr/>
            <p:nvPr/>
          </p:nvSpPr>
          <p:spPr>
            <a:xfrm>
              <a:off x="3785653" y="6146106"/>
              <a:ext cx="1899677" cy="2067831"/>
            </a:xfrm>
            <a:custGeom>
              <a:avLst/>
              <a:gdLst/>
              <a:ahLst/>
              <a:cxnLst/>
              <a:rect l="l" t="t" r="r" b="b"/>
              <a:pathLst>
                <a:path w="2740039" h="2982580" extrusionOk="0">
                  <a:moveTo>
                    <a:pt x="1656981" y="56926"/>
                  </a:moveTo>
                  <a:cubicBezTo>
                    <a:pt x="1177091" y="-79496"/>
                    <a:pt x="664000" y="33384"/>
                    <a:pt x="286727" y="351501"/>
                  </a:cubicBezTo>
                  <a:cubicBezTo>
                    <a:pt x="256545" y="377457"/>
                    <a:pt x="226967" y="404017"/>
                    <a:pt x="198596" y="432388"/>
                  </a:cubicBezTo>
                  <a:cubicBezTo>
                    <a:pt x="197389" y="431181"/>
                    <a:pt x="196182" y="430577"/>
                    <a:pt x="194974" y="429370"/>
                  </a:cubicBezTo>
                  <a:lnTo>
                    <a:pt x="142458" y="385908"/>
                  </a:lnTo>
                  <a:cubicBezTo>
                    <a:pt x="117709" y="365384"/>
                    <a:pt x="94167" y="373835"/>
                    <a:pt x="89942" y="404017"/>
                  </a:cubicBezTo>
                  <a:lnTo>
                    <a:pt x="80887" y="468606"/>
                  </a:lnTo>
                  <a:cubicBezTo>
                    <a:pt x="76662" y="498788"/>
                    <a:pt x="69418" y="548286"/>
                    <a:pt x="65193" y="579071"/>
                  </a:cubicBezTo>
                  <a:lnTo>
                    <a:pt x="56138" y="643660"/>
                  </a:lnTo>
                  <a:cubicBezTo>
                    <a:pt x="51913" y="673842"/>
                    <a:pt x="71833" y="690744"/>
                    <a:pt x="100807" y="680482"/>
                  </a:cubicBezTo>
                  <a:lnTo>
                    <a:pt x="162378" y="659355"/>
                  </a:lnTo>
                  <a:cubicBezTo>
                    <a:pt x="191353" y="649697"/>
                    <a:pt x="239040" y="633399"/>
                    <a:pt x="268014" y="623137"/>
                  </a:cubicBezTo>
                  <a:lnTo>
                    <a:pt x="329585" y="602009"/>
                  </a:lnTo>
                  <a:cubicBezTo>
                    <a:pt x="358560" y="592351"/>
                    <a:pt x="362182" y="566999"/>
                    <a:pt x="337433" y="547079"/>
                  </a:cubicBezTo>
                  <a:lnTo>
                    <a:pt x="284916" y="503617"/>
                  </a:lnTo>
                  <a:cubicBezTo>
                    <a:pt x="281294" y="500599"/>
                    <a:pt x="277673" y="497580"/>
                    <a:pt x="274051" y="494562"/>
                  </a:cubicBezTo>
                  <a:cubicBezTo>
                    <a:pt x="298196" y="470417"/>
                    <a:pt x="323549" y="447479"/>
                    <a:pt x="349505" y="425748"/>
                  </a:cubicBezTo>
                  <a:cubicBezTo>
                    <a:pt x="702029" y="128155"/>
                    <a:pt x="1181920" y="22519"/>
                    <a:pt x="1630421" y="150490"/>
                  </a:cubicBezTo>
                  <a:cubicBezTo>
                    <a:pt x="2371083" y="361159"/>
                    <a:pt x="2800268" y="1132605"/>
                    <a:pt x="2589599" y="1873267"/>
                  </a:cubicBezTo>
                  <a:cubicBezTo>
                    <a:pt x="2388588" y="2579521"/>
                    <a:pt x="1675090" y="3008103"/>
                    <a:pt x="957971" y="2854780"/>
                  </a:cubicBezTo>
                  <a:cubicBezTo>
                    <a:pt x="667621" y="2793208"/>
                    <a:pt x="397193" y="2639281"/>
                    <a:pt x="193767" y="2403260"/>
                  </a:cubicBezTo>
                  <a:cubicBezTo>
                    <a:pt x="196786" y="2393601"/>
                    <a:pt x="198596" y="2383340"/>
                    <a:pt x="198596" y="2372474"/>
                  </a:cubicBezTo>
                  <a:cubicBezTo>
                    <a:pt x="198596" y="2317543"/>
                    <a:pt x="153927" y="2273478"/>
                    <a:pt x="98996" y="2273478"/>
                  </a:cubicBezTo>
                  <a:cubicBezTo>
                    <a:pt x="44065" y="2273478"/>
                    <a:pt x="0" y="2318147"/>
                    <a:pt x="0" y="2372474"/>
                  </a:cubicBezTo>
                  <a:cubicBezTo>
                    <a:pt x="0" y="2427405"/>
                    <a:pt x="44669" y="2471470"/>
                    <a:pt x="98996" y="2471470"/>
                  </a:cubicBezTo>
                  <a:cubicBezTo>
                    <a:pt x="106844" y="2471470"/>
                    <a:pt x="114691" y="2470263"/>
                    <a:pt x="121935" y="2468452"/>
                  </a:cubicBezTo>
                  <a:cubicBezTo>
                    <a:pt x="339847" y="2719565"/>
                    <a:pt x="628385" y="2883754"/>
                    <a:pt x="937447" y="2949550"/>
                  </a:cubicBezTo>
                  <a:cubicBezTo>
                    <a:pt x="1704065" y="3113136"/>
                    <a:pt x="2467665" y="2654372"/>
                    <a:pt x="2682559" y="1899224"/>
                  </a:cubicBezTo>
                  <a:cubicBezTo>
                    <a:pt x="2908319" y="1107857"/>
                    <a:pt x="2448952" y="282082"/>
                    <a:pt x="1656981" y="56926"/>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377"/>
            <p:cNvSpPr/>
            <p:nvPr/>
          </p:nvSpPr>
          <p:spPr>
            <a:xfrm>
              <a:off x="1857131" y="6114427"/>
              <a:ext cx="2108525" cy="2094140"/>
            </a:xfrm>
            <a:custGeom>
              <a:avLst/>
              <a:gdLst/>
              <a:ahLst/>
              <a:cxnLst/>
              <a:rect l="l" t="t" r="r" b="b"/>
              <a:pathLst>
                <a:path w="3041276" h="3020527" extrusionOk="0">
                  <a:moveTo>
                    <a:pt x="3026118" y="1103447"/>
                  </a:moveTo>
                  <a:lnTo>
                    <a:pt x="2974809" y="1063003"/>
                  </a:lnTo>
                  <a:cubicBezTo>
                    <a:pt x="2950663" y="1044291"/>
                    <a:pt x="2911427" y="1012901"/>
                    <a:pt x="2887282" y="994189"/>
                  </a:cubicBezTo>
                  <a:lnTo>
                    <a:pt x="2835973" y="953745"/>
                  </a:lnTo>
                  <a:cubicBezTo>
                    <a:pt x="2811827" y="935032"/>
                    <a:pt x="2787078" y="944087"/>
                    <a:pt x="2781645" y="974269"/>
                  </a:cubicBezTo>
                  <a:lnTo>
                    <a:pt x="2768969" y="1038254"/>
                  </a:lnTo>
                  <a:cubicBezTo>
                    <a:pt x="2762933" y="1068436"/>
                    <a:pt x="2753274" y="1117331"/>
                    <a:pt x="2747842" y="1147512"/>
                  </a:cubicBezTo>
                  <a:lnTo>
                    <a:pt x="2735165" y="1211498"/>
                  </a:lnTo>
                  <a:cubicBezTo>
                    <a:pt x="2729129" y="1241679"/>
                    <a:pt x="2749049" y="1256770"/>
                    <a:pt x="2779231" y="1245905"/>
                  </a:cubicBezTo>
                  <a:lnTo>
                    <a:pt x="2843216" y="1222363"/>
                  </a:lnTo>
                  <a:cubicBezTo>
                    <a:pt x="2845631" y="1221759"/>
                    <a:pt x="2848045" y="1220552"/>
                    <a:pt x="2850460" y="1219345"/>
                  </a:cubicBezTo>
                  <a:cubicBezTo>
                    <a:pt x="2912031" y="1488566"/>
                    <a:pt x="2890904" y="1763825"/>
                    <a:pt x="2799151" y="2013126"/>
                  </a:cubicBezTo>
                  <a:cubicBezTo>
                    <a:pt x="2546831" y="2695839"/>
                    <a:pt x="1810395" y="3070093"/>
                    <a:pt x="1109573" y="2870290"/>
                  </a:cubicBezTo>
                  <a:cubicBezTo>
                    <a:pt x="368912" y="2659621"/>
                    <a:pt x="-60274" y="1888174"/>
                    <a:pt x="150395" y="1147512"/>
                  </a:cubicBezTo>
                  <a:cubicBezTo>
                    <a:pt x="280177" y="692974"/>
                    <a:pt x="627871" y="339244"/>
                    <a:pt x="1073355" y="199200"/>
                  </a:cubicBezTo>
                  <a:cubicBezTo>
                    <a:pt x="1136737" y="179280"/>
                    <a:pt x="1201326" y="164189"/>
                    <a:pt x="1266519" y="153324"/>
                  </a:cubicBezTo>
                  <a:cubicBezTo>
                    <a:pt x="1284024" y="180487"/>
                    <a:pt x="1314810" y="198596"/>
                    <a:pt x="1349820" y="198596"/>
                  </a:cubicBezTo>
                  <a:cubicBezTo>
                    <a:pt x="1404751" y="198596"/>
                    <a:pt x="1448817" y="153927"/>
                    <a:pt x="1448817" y="99600"/>
                  </a:cubicBezTo>
                  <a:cubicBezTo>
                    <a:pt x="1448817" y="44669"/>
                    <a:pt x="1404148" y="0"/>
                    <a:pt x="1349820" y="0"/>
                  </a:cubicBezTo>
                  <a:cubicBezTo>
                    <a:pt x="1310584" y="0"/>
                    <a:pt x="1276780" y="22938"/>
                    <a:pt x="1260482" y="56138"/>
                  </a:cubicBezTo>
                  <a:cubicBezTo>
                    <a:pt x="1187442" y="67607"/>
                    <a:pt x="1115006" y="84509"/>
                    <a:pt x="1044984" y="106240"/>
                  </a:cubicBezTo>
                  <a:cubicBezTo>
                    <a:pt x="568112" y="255942"/>
                    <a:pt x="195668" y="634422"/>
                    <a:pt x="57435" y="1120348"/>
                  </a:cubicBezTo>
                  <a:cubicBezTo>
                    <a:pt x="-168325" y="1912319"/>
                    <a:pt x="291646" y="2737490"/>
                    <a:pt x="1083013" y="2963249"/>
                  </a:cubicBezTo>
                  <a:cubicBezTo>
                    <a:pt x="1832126" y="3176937"/>
                    <a:pt x="2620475" y="2775519"/>
                    <a:pt x="2890300" y="2045723"/>
                  </a:cubicBezTo>
                  <a:cubicBezTo>
                    <a:pt x="2990503" y="1775294"/>
                    <a:pt x="3012234" y="1475890"/>
                    <a:pt x="2942213" y="1184334"/>
                  </a:cubicBezTo>
                  <a:cubicBezTo>
                    <a:pt x="2945835" y="1183127"/>
                    <a:pt x="2948853" y="1181920"/>
                    <a:pt x="2951871" y="1180712"/>
                  </a:cubicBezTo>
                  <a:lnTo>
                    <a:pt x="3015856" y="1157170"/>
                  </a:lnTo>
                  <a:cubicBezTo>
                    <a:pt x="3045434" y="1147512"/>
                    <a:pt x="3049660" y="1122763"/>
                    <a:pt x="3026118" y="1103447"/>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377"/>
            <p:cNvSpPr/>
            <p:nvPr/>
          </p:nvSpPr>
          <p:spPr>
            <a:xfrm>
              <a:off x="2780392" y="4642536"/>
              <a:ext cx="2068092" cy="2091762"/>
            </a:xfrm>
            <a:custGeom>
              <a:avLst/>
              <a:gdLst/>
              <a:ahLst/>
              <a:cxnLst/>
              <a:rect l="l" t="t" r="r" b="b"/>
              <a:pathLst>
                <a:path w="2982957" h="3017098" extrusionOk="0">
                  <a:moveTo>
                    <a:pt x="2794257" y="766040"/>
                  </a:moveTo>
                  <a:cubicBezTo>
                    <a:pt x="2394047" y="46505"/>
                    <a:pt x="1485574" y="-211851"/>
                    <a:pt x="766040" y="188360"/>
                  </a:cubicBezTo>
                  <a:cubicBezTo>
                    <a:pt x="46505" y="588571"/>
                    <a:pt x="-211851" y="1497647"/>
                    <a:pt x="188360" y="2216578"/>
                  </a:cubicBezTo>
                  <a:cubicBezTo>
                    <a:pt x="366433" y="2536504"/>
                    <a:pt x="654971" y="2777959"/>
                    <a:pt x="996629" y="2898082"/>
                  </a:cubicBezTo>
                  <a:cubicBezTo>
                    <a:pt x="995422" y="2901704"/>
                    <a:pt x="994214" y="2905326"/>
                    <a:pt x="993007" y="2908344"/>
                  </a:cubicBezTo>
                  <a:lnTo>
                    <a:pt x="971276" y="2972933"/>
                  </a:lnTo>
                  <a:cubicBezTo>
                    <a:pt x="961014" y="3003115"/>
                    <a:pt x="977313" y="3022432"/>
                    <a:pt x="1006891" y="3015792"/>
                  </a:cubicBezTo>
                  <a:lnTo>
                    <a:pt x="1070272" y="3001304"/>
                  </a:lnTo>
                  <a:cubicBezTo>
                    <a:pt x="1099851" y="2994664"/>
                    <a:pt x="1148745" y="2983799"/>
                    <a:pt x="1178927" y="2976555"/>
                  </a:cubicBezTo>
                  <a:lnTo>
                    <a:pt x="1242309" y="2962068"/>
                  </a:lnTo>
                  <a:cubicBezTo>
                    <a:pt x="1271887" y="2955428"/>
                    <a:pt x="1280338" y="2930679"/>
                    <a:pt x="1261021" y="2907137"/>
                  </a:cubicBezTo>
                  <a:lnTo>
                    <a:pt x="1219371" y="2857035"/>
                  </a:lnTo>
                  <a:cubicBezTo>
                    <a:pt x="1200054" y="2833493"/>
                    <a:pt x="1167458" y="2794861"/>
                    <a:pt x="1148142" y="2771319"/>
                  </a:cubicBezTo>
                  <a:lnTo>
                    <a:pt x="1106491" y="2721217"/>
                  </a:lnTo>
                  <a:cubicBezTo>
                    <a:pt x="1086571" y="2697675"/>
                    <a:pt x="1062425" y="2703108"/>
                    <a:pt x="1052163" y="2733290"/>
                  </a:cubicBezTo>
                  <a:lnTo>
                    <a:pt x="1030432" y="2797879"/>
                  </a:lnTo>
                  <a:cubicBezTo>
                    <a:pt x="1029829" y="2800294"/>
                    <a:pt x="1028622" y="2803311"/>
                    <a:pt x="1028018" y="2805726"/>
                  </a:cubicBezTo>
                  <a:cubicBezTo>
                    <a:pt x="708694" y="2693450"/>
                    <a:pt x="439473" y="2467690"/>
                    <a:pt x="273473" y="2168890"/>
                  </a:cubicBezTo>
                  <a:cubicBezTo>
                    <a:pt x="-100782" y="1496439"/>
                    <a:pt x="141276" y="646520"/>
                    <a:pt x="813727" y="272265"/>
                  </a:cubicBezTo>
                  <a:cubicBezTo>
                    <a:pt x="1486178" y="-101989"/>
                    <a:pt x="2336098" y="140069"/>
                    <a:pt x="2710352" y="812520"/>
                  </a:cubicBezTo>
                  <a:cubicBezTo>
                    <a:pt x="2892650" y="1140294"/>
                    <a:pt x="2934905" y="1527225"/>
                    <a:pt x="2829268" y="1884577"/>
                  </a:cubicBezTo>
                  <a:cubicBezTo>
                    <a:pt x="2777959" y="1888803"/>
                    <a:pt x="2738119" y="1931057"/>
                    <a:pt x="2738119" y="1983574"/>
                  </a:cubicBezTo>
                  <a:cubicBezTo>
                    <a:pt x="2738119" y="2038505"/>
                    <a:pt x="2782788" y="2082570"/>
                    <a:pt x="2837116" y="2082570"/>
                  </a:cubicBezTo>
                  <a:cubicBezTo>
                    <a:pt x="2892046" y="2082570"/>
                    <a:pt x="2936715" y="2037901"/>
                    <a:pt x="2936715" y="1983574"/>
                  </a:cubicBezTo>
                  <a:cubicBezTo>
                    <a:pt x="2936715" y="1961843"/>
                    <a:pt x="2930075" y="1942526"/>
                    <a:pt x="2918607" y="1926228"/>
                  </a:cubicBezTo>
                  <a:cubicBezTo>
                    <a:pt x="3035712" y="1539901"/>
                    <a:pt x="2992250" y="1121581"/>
                    <a:pt x="2794257" y="766040"/>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86" name="Google Shape;2886;p377"/>
            <p:cNvCxnSpPr/>
            <p:nvPr/>
          </p:nvCxnSpPr>
          <p:spPr>
            <a:xfrm rot="10800000">
              <a:off x="1533146" y="7330292"/>
              <a:ext cx="359242" cy="0"/>
            </a:xfrm>
            <a:prstGeom prst="straightConnector1">
              <a:avLst/>
            </a:prstGeom>
            <a:noFill/>
            <a:ln w="76200" cap="flat" cmpd="sng">
              <a:solidFill>
                <a:srgbClr val="01838F"/>
              </a:solidFill>
              <a:prstDash val="solid"/>
              <a:round/>
              <a:headEnd type="none" w="sm" len="sm"/>
              <a:tailEnd type="oval" w="med" len="med"/>
            </a:ln>
          </p:spPr>
        </p:cxnSp>
        <p:cxnSp>
          <p:nvCxnSpPr>
            <p:cNvPr id="2887" name="Google Shape;2887;p377"/>
            <p:cNvCxnSpPr/>
            <p:nvPr/>
          </p:nvCxnSpPr>
          <p:spPr>
            <a:xfrm>
              <a:off x="5653632" y="7330292"/>
              <a:ext cx="359242" cy="0"/>
            </a:xfrm>
            <a:prstGeom prst="straightConnector1">
              <a:avLst/>
            </a:prstGeom>
            <a:noFill/>
            <a:ln w="76200" cap="flat" cmpd="sng">
              <a:solidFill>
                <a:srgbClr val="01838F"/>
              </a:solidFill>
              <a:prstDash val="solid"/>
              <a:round/>
              <a:headEnd type="none" w="sm" len="sm"/>
              <a:tailEnd type="oval" w="med" len="med"/>
            </a:ln>
          </p:spPr>
        </p:cxnSp>
        <p:cxnSp>
          <p:nvCxnSpPr>
            <p:cNvPr id="2888" name="Google Shape;2888;p377"/>
            <p:cNvCxnSpPr/>
            <p:nvPr/>
          </p:nvCxnSpPr>
          <p:spPr>
            <a:xfrm rot="-5400000">
              <a:off x="3624973" y="4498622"/>
              <a:ext cx="359242" cy="0"/>
            </a:xfrm>
            <a:prstGeom prst="straightConnector1">
              <a:avLst/>
            </a:prstGeom>
            <a:noFill/>
            <a:ln w="76200" cap="flat" cmpd="sng">
              <a:solidFill>
                <a:srgbClr val="01838F"/>
              </a:solidFill>
              <a:prstDash val="solid"/>
              <a:round/>
              <a:headEnd type="none" w="sm" len="sm"/>
              <a:tailEnd type="oval" w="med" len="med"/>
            </a:ln>
          </p:spPr>
        </p:cxnSp>
      </p:grpSp>
      <p:sp>
        <p:nvSpPr>
          <p:cNvPr id="2889" name="Google Shape;2889;p377"/>
          <p:cNvSpPr txBox="1"/>
          <p:nvPr/>
        </p:nvSpPr>
        <p:spPr>
          <a:xfrm>
            <a:off x="5241993" y="2371021"/>
            <a:ext cx="6074176" cy="1239864"/>
          </a:xfrm>
          <a:prstGeom prst="rect">
            <a:avLst/>
          </a:prstGeom>
          <a:noFill/>
          <a:ln>
            <a:noFill/>
          </a:ln>
        </p:spPr>
        <p:txBody>
          <a:bodyPr spcFirstLastPara="1" wrap="square" lIns="45675" tIns="45675" rIns="45675" bIns="45675" anchor="t" anchorCtr="0">
            <a:spAutoFit/>
          </a:bodyPr>
          <a:lstStyle/>
          <a:p>
            <a:pPr marL="0" marR="0" lvl="0" indent="0" algn="ctr" rtl="0">
              <a:lnSpc>
                <a:spcPct val="113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Financial conflicts</a:t>
            </a:r>
            <a:r>
              <a:rPr lang="en-US" sz="2200" b="0" i="0" u="none" strike="noStrike" cap="none">
                <a:solidFill>
                  <a:srgbClr val="3F3F3F"/>
                </a:solidFill>
                <a:latin typeface="Open Sans"/>
                <a:ea typeface="Open Sans"/>
                <a:cs typeface="Open Sans"/>
                <a:sym typeface="Open Sans"/>
              </a:rPr>
              <a:t>: These conflicts occur when a decision maker in an organization has a financial stake in the vendor company.</a:t>
            </a:r>
            <a:endParaRPr/>
          </a:p>
        </p:txBody>
      </p:sp>
      <p:sp>
        <p:nvSpPr>
          <p:cNvPr id="2890" name="Google Shape;2890;p377"/>
          <p:cNvSpPr txBox="1"/>
          <p:nvPr/>
        </p:nvSpPr>
        <p:spPr>
          <a:xfrm>
            <a:off x="1080655" y="5802727"/>
            <a:ext cx="4778665" cy="1622405"/>
          </a:xfrm>
          <a:prstGeom prst="rect">
            <a:avLst/>
          </a:prstGeom>
          <a:noFill/>
          <a:ln>
            <a:noFill/>
          </a:ln>
        </p:spPr>
        <p:txBody>
          <a:bodyPr spcFirstLastPara="1" wrap="square" lIns="45675" tIns="45675" rIns="45675" bIns="45675" anchor="t" anchorCtr="0">
            <a:spAutoFit/>
          </a:bodyPr>
          <a:lstStyle/>
          <a:p>
            <a:pPr marL="0" marR="0" lvl="0" indent="0" algn="ctr" rtl="0">
              <a:lnSpc>
                <a:spcPct val="113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Relational conflicts</a:t>
            </a:r>
            <a:r>
              <a:rPr lang="en-US" sz="2200" b="0" i="0" u="none" strike="noStrike" cap="none">
                <a:solidFill>
                  <a:srgbClr val="3F3F3F"/>
                </a:solidFill>
                <a:latin typeface="Open Sans"/>
                <a:ea typeface="Open Sans"/>
                <a:cs typeface="Open Sans"/>
                <a:sym typeface="Open Sans"/>
              </a:rPr>
              <a:t>: These conflicts occur when personal relationships could influence vendor selection.</a:t>
            </a:r>
            <a:endParaRPr/>
          </a:p>
        </p:txBody>
      </p:sp>
      <p:sp>
        <p:nvSpPr>
          <p:cNvPr id="2891" name="Google Shape;2891;p377"/>
          <p:cNvSpPr txBox="1"/>
          <p:nvPr/>
        </p:nvSpPr>
        <p:spPr>
          <a:xfrm>
            <a:off x="10506262" y="5802726"/>
            <a:ext cx="4309841" cy="1622405"/>
          </a:xfrm>
          <a:prstGeom prst="rect">
            <a:avLst/>
          </a:prstGeom>
          <a:noFill/>
          <a:ln>
            <a:noFill/>
          </a:ln>
        </p:spPr>
        <p:txBody>
          <a:bodyPr spcFirstLastPara="1" wrap="square" lIns="45675" tIns="45675" rIns="45675" bIns="45675" anchor="t" anchorCtr="0">
            <a:spAutoFit/>
          </a:bodyPr>
          <a:lstStyle/>
          <a:p>
            <a:pPr marL="0" marR="0" lvl="0" indent="0" algn="ctr" rtl="0">
              <a:lnSpc>
                <a:spcPct val="113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Competitive conflicts</a:t>
            </a:r>
            <a:r>
              <a:rPr lang="en-US" sz="2200" b="0" i="0" u="none" strike="noStrike" cap="none">
                <a:solidFill>
                  <a:srgbClr val="3F3F3F"/>
                </a:solidFill>
                <a:latin typeface="Open Sans"/>
                <a:ea typeface="Open Sans"/>
                <a:cs typeface="Open Sans"/>
                <a:sym typeface="Open Sans"/>
              </a:rPr>
              <a:t>: These conflicts occur when a vendor may also be a competitor in some aspects of the business.</a:t>
            </a:r>
            <a:endParaRPr/>
          </a:p>
        </p:txBody>
      </p:sp>
      <p:pic>
        <p:nvPicPr>
          <p:cNvPr id="2892" name="Google Shape;2892;p377"/>
          <p:cNvPicPr preferRelativeResize="0"/>
          <p:nvPr/>
        </p:nvPicPr>
        <p:blipFill rotWithShape="1">
          <a:blip r:embed="rId3">
            <a:alphaModFix/>
          </a:blip>
          <a:srcRect/>
          <a:stretch/>
        </p:blipFill>
        <p:spPr>
          <a:xfrm>
            <a:off x="7065032" y="5069458"/>
            <a:ext cx="2068092" cy="2068092"/>
          </a:xfrm>
          <a:prstGeom prst="rect">
            <a:avLst/>
          </a:prstGeom>
          <a:noFill/>
          <a:ln>
            <a:noFill/>
          </a:ln>
        </p:spPr>
      </p:pic>
      <p:sp>
        <p:nvSpPr>
          <p:cNvPr id="2893" name="Google Shape;2893;p377"/>
          <p:cNvSpPr/>
          <p:nvPr/>
        </p:nvSpPr>
        <p:spPr>
          <a:xfrm>
            <a:off x="3632200" y="845418"/>
            <a:ext cx="899525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sp>
        <p:nvSpPr>
          <p:cNvPr id="2898" name="Google Shape;2898;p378"/>
          <p:cNvSpPr txBox="1">
            <a:spLocks noGrp="1"/>
          </p:cNvSpPr>
          <p:nvPr>
            <p:ph type="body" idx="1"/>
          </p:nvPr>
        </p:nvSpPr>
        <p:spPr>
          <a:xfrm>
            <a:off x="5635943" y="4114800"/>
            <a:ext cx="4409440"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Agreement Types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p379"/>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Agreement</a:t>
            </a:r>
            <a:endParaRPr>
              <a:solidFill>
                <a:srgbClr val="3F3F3F"/>
              </a:solidFill>
              <a:latin typeface="Open Sans"/>
              <a:ea typeface="Open Sans"/>
              <a:cs typeface="Open Sans"/>
              <a:sym typeface="Open Sans"/>
            </a:endParaRPr>
          </a:p>
        </p:txBody>
      </p:sp>
      <p:pic>
        <p:nvPicPr>
          <p:cNvPr id="2905" name="Google Shape;2905;p379"/>
          <p:cNvPicPr preferRelativeResize="0"/>
          <p:nvPr/>
        </p:nvPicPr>
        <p:blipFill rotWithShape="1">
          <a:blip r:embed="rId3">
            <a:alphaModFix/>
          </a:blip>
          <a:srcRect/>
          <a:stretch/>
        </p:blipFill>
        <p:spPr>
          <a:xfrm>
            <a:off x="6567548" y="3286036"/>
            <a:ext cx="3120903" cy="3038982"/>
          </a:xfrm>
          <a:prstGeom prst="rect">
            <a:avLst/>
          </a:prstGeom>
          <a:noFill/>
          <a:ln>
            <a:noFill/>
          </a:ln>
        </p:spPr>
      </p:pic>
      <p:sp>
        <p:nvSpPr>
          <p:cNvPr id="2906" name="Google Shape;2906;p379"/>
          <p:cNvSpPr/>
          <p:nvPr/>
        </p:nvSpPr>
        <p:spPr>
          <a:xfrm>
            <a:off x="6896100" y="1011863"/>
            <a:ext cx="2468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07" name="Google Shape;2907;p379"/>
          <p:cNvSpPr txBox="1"/>
          <p:nvPr/>
        </p:nvSpPr>
        <p:spPr>
          <a:xfrm>
            <a:off x="2615882" y="1478918"/>
            <a:ext cx="11024235"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These are the legal backbone of vendor relationships, outlining responsibilities, expectations, and boundaries.</a:t>
            </a:r>
            <a:endParaRPr/>
          </a:p>
        </p:txBody>
      </p:sp>
      <p:sp>
        <p:nvSpPr>
          <p:cNvPr id="2908" name="Google Shape;2908;p379"/>
          <p:cNvSpPr txBox="1"/>
          <p:nvPr/>
        </p:nvSpPr>
        <p:spPr>
          <a:xfrm>
            <a:off x="2643822" y="7285623"/>
            <a:ext cx="11184255"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is crucial to understand different agreement types to establish clear contractual foundations, reduce vulnerabilities, and ensure adequate protection.</a:t>
            </a:r>
            <a:endParaRPr sz="2200" b="0" i="0" u="none" strike="noStrike" cap="none">
              <a:solidFill>
                <a:srgbClr val="404040"/>
              </a:solidFill>
              <a:latin typeface="Open Sans"/>
              <a:ea typeface="Open Sans"/>
              <a:cs typeface="Open Sans"/>
              <a:sym typeface="Open Sans"/>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913"/>
        <p:cNvGrpSpPr/>
        <p:nvPr/>
      </p:nvGrpSpPr>
      <p:grpSpPr>
        <a:xfrm>
          <a:off x="0" y="0"/>
          <a:ext cx="0" cy="0"/>
          <a:chOff x="0" y="0"/>
          <a:chExt cx="0" cy="0"/>
        </a:xfrm>
      </p:grpSpPr>
      <p:sp>
        <p:nvSpPr>
          <p:cNvPr id="2914" name="Google Shape;2914;p380"/>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Types of Agreements: SLA</a:t>
            </a:r>
            <a:endParaRPr>
              <a:solidFill>
                <a:srgbClr val="3F3F3F"/>
              </a:solidFill>
              <a:latin typeface="Open Sans"/>
              <a:ea typeface="Open Sans"/>
              <a:cs typeface="Open Sans"/>
              <a:sym typeface="Open Sans"/>
            </a:endParaRPr>
          </a:p>
        </p:txBody>
      </p:sp>
      <p:pic>
        <p:nvPicPr>
          <p:cNvPr id="2915" name="Google Shape;2915;p380"/>
          <p:cNvPicPr preferRelativeResize="0"/>
          <p:nvPr/>
        </p:nvPicPr>
        <p:blipFill rotWithShape="1">
          <a:blip r:embed="rId3">
            <a:alphaModFix/>
          </a:blip>
          <a:srcRect/>
          <a:stretch/>
        </p:blipFill>
        <p:spPr>
          <a:xfrm>
            <a:off x="6432710" y="3099084"/>
            <a:ext cx="3390577" cy="3161732"/>
          </a:xfrm>
          <a:prstGeom prst="rect">
            <a:avLst/>
          </a:prstGeom>
          <a:noFill/>
          <a:ln>
            <a:noFill/>
          </a:ln>
        </p:spPr>
      </p:pic>
      <p:sp>
        <p:nvSpPr>
          <p:cNvPr id="2916" name="Google Shape;2916;p380"/>
          <p:cNvSpPr txBox="1"/>
          <p:nvPr/>
        </p:nvSpPr>
        <p:spPr>
          <a:xfrm>
            <a:off x="2242670" y="1425696"/>
            <a:ext cx="11986559"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An SLA, which stands for Service Level Agreement, is a formal document that outlines the agreed-upon level of service expected between a service provider and a customer.</a:t>
            </a:r>
            <a:endParaRPr/>
          </a:p>
        </p:txBody>
      </p:sp>
      <p:sp>
        <p:nvSpPr>
          <p:cNvPr id="2917" name="Google Shape;2917;p380"/>
          <p:cNvSpPr txBox="1"/>
          <p:nvPr/>
        </p:nvSpPr>
        <p:spPr>
          <a:xfrm>
            <a:off x="2908300" y="7295047"/>
            <a:ext cx="10952630"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is essentially a contract that defines the responsibilities of both parties to ensure clear expectations and a smooth working relationship.</a:t>
            </a:r>
            <a:endParaRPr sz="2200" b="0" i="0" u="none" strike="noStrike" cap="none">
              <a:solidFill>
                <a:srgbClr val="404040"/>
              </a:solidFill>
              <a:latin typeface="Open Sans"/>
              <a:ea typeface="Open Sans"/>
              <a:cs typeface="Open Sans"/>
              <a:sym typeface="Open Sans"/>
            </a:endParaRPr>
          </a:p>
        </p:txBody>
      </p:sp>
      <p:sp>
        <p:nvSpPr>
          <p:cNvPr id="2918" name="Google Shape;2918;p380"/>
          <p:cNvSpPr/>
          <p:nvPr/>
        </p:nvSpPr>
        <p:spPr>
          <a:xfrm>
            <a:off x="5283200" y="1011863"/>
            <a:ext cx="568729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381"/>
          <p:cNvSpPr txBox="1">
            <a:spLocks noGrp="1"/>
          </p:cNvSpPr>
          <p:nvPr>
            <p:ph type="title"/>
          </p:nvPr>
        </p:nvSpPr>
        <p:spPr>
          <a:xfrm>
            <a:off x="36140" y="-1543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Components of SLA</a:t>
            </a:r>
            <a:endParaRPr/>
          </a:p>
        </p:txBody>
      </p:sp>
      <p:sp>
        <p:nvSpPr>
          <p:cNvPr id="2925" name="Google Shape;2925;p381"/>
          <p:cNvSpPr/>
          <p:nvPr/>
        </p:nvSpPr>
        <p:spPr>
          <a:xfrm>
            <a:off x="1245579" y="1543715"/>
            <a:ext cx="3482100" cy="666009"/>
          </a:xfrm>
          <a:prstGeom prst="roundRect">
            <a:avLst>
              <a:gd name="adj" fmla="val 16667"/>
            </a:avLst>
          </a:prstGeom>
          <a:solidFill>
            <a:srgbClr val="D5DBE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Service provided</a:t>
            </a:r>
            <a:endParaRPr sz="2200" b="1" i="0" u="none" strike="noStrike" cap="none">
              <a:solidFill>
                <a:srgbClr val="3F3F3F"/>
              </a:solidFill>
              <a:latin typeface="Open Sans"/>
              <a:ea typeface="Open Sans"/>
              <a:cs typeface="Open Sans"/>
              <a:sym typeface="Open Sans"/>
            </a:endParaRPr>
          </a:p>
        </p:txBody>
      </p:sp>
      <p:sp>
        <p:nvSpPr>
          <p:cNvPr id="2926" name="Google Shape;2926;p381"/>
          <p:cNvSpPr/>
          <p:nvPr/>
        </p:nvSpPr>
        <p:spPr>
          <a:xfrm>
            <a:off x="11848470" y="1725226"/>
            <a:ext cx="3482100" cy="666009"/>
          </a:xfrm>
          <a:prstGeom prst="roundRect">
            <a:avLst>
              <a:gd name="adj" fmla="val 16667"/>
            </a:avLst>
          </a:prstGeom>
          <a:solidFill>
            <a:srgbClr val="BBD6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Responsibilities</a:t>
            </a:r>
            <a:endParaRPr sz="2200" b="1" i="0" u="none" strike="noStrike" cap="none">
              <a:solidFill>
                <a:srgbClr val="3F3F3F"/>
              </a:solidFill>
              <a:latin typeface="Open Sans"/>
              <a:ea typeface="Open Sans"/>
              <a:cs typeface="Open Sans"/>
              <a:sym typeface="Open Sans"/>
            </a:endParaRPr>
          </a:p>
        </p:txBody>
      </p:sp>
      <p:sp>
        <p:nvSpPr>
          <p:cNvPr id="2927" name="Google Shape;2927;p381"/>
          <p:cNvSpPr txBox="1"/>
          <p:nvPr/>
        </p:nvSpPr>
        <p:spPr>
          <a:xfrm>
            <a:off x="855979" y="2277599"/>
            <a:ext cx="4261297" cy="252066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 clear description of the services that the provider will deliver, which can range from IT support and network uptime to cloud storage capacity and software functionality.</a:t>
            </a:r>
            <a:endParaRPr/>
          </a:p>
        </p:txBody>
      </p:sp>
      <p:sp>
        <p:nvSpPr>
          <p:cNvPr id="2928" name="Google Shape;2928;p381"/>
          <p:cNvSpPr/>
          <p:nvPr/>
        </p:nvSpPr>
        <p:spPr>
          <a:xfrm>
            <a:off x="6606975" y="1707286"/>
            <a:ext cx="3482100" cy="666009"/>
          </a:xfrm>
          <a:prstGeom prst="roundRect">
            <a:avLst>
              <a:gd name="adj" fmla="val 16667"/>
            </a:avLst>
          </a:prstGeom>
          <a:solidFill>
            <a:srgbClr val="C4E0B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Performance standards</a:t>
            </a:r>
            <a:endParaRPr sz="2200" b="1" i="0" u="none" strike="noStrike" cap="none">
              <a:solidFill>
                <a:srgbClr val="3F3F3F"/>
              </a:solidFill>
              <a:latin typeface="Open Sans"/>
              <a:ea typeface="Open Sans"/>
              <a:cs typeface="Open Sans"/>
              <a:sym typeface="Open Sans"/>
            </a:endParaRPr>
          </a:p>
        </p:txBody>
      </p:sp>
      <p:sp>
        <p:nvSpPr>
          <p:cNvPr id="2929" name="Google Shape;2929;p381"/>
          <p:cNvSpPr txBox="1"/>
          <p:nvPr/>
        </p:nvSpPr>
        <p:spPr>
          <a:xfrm>
            <a:off x="6372214" y="2472268"/>
            <a:ext cx="3951621" cy="21313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 expected level of service quality may include uptime percentages, response times for tickets, and data availability guarantees..</a:t>
            </a:r>
            <a:endParaRPr sz="2200" b="0" i="0" u="none" strike="noStrike" cap="none">
              <a:solidFill>
                <a:srgbClr val="404040"/>
              </a:solidFill>
              <a:latin typeface="Open Sans"/>
              <a:ea typeface="Open Sans"/>
              <a:cs typeface="Open Sans"/>
              <a:sym typeface="Open Sans"/>
            </a:endParaRPr>
          </a:p>
        </p:txBody>
      </p:sp>
      <p:sp>
        <p:nvSpPr>
          <p:cNvPr id="2930" name="Google Shape;2930;p381"/>
          <p:cNvSpPr txBox="1"/>
          <p:nvPr/>
        </p:nvSpPr>
        <p:spPr>
          <a:xfrm>
            <a:off x="11308674" y="2472268"/>
            <a:ext cx="4561691" cy="21313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 breakdown of responsibilities: the provider outlines their tasks, and the customer outlines their responsibilities for effective use</a:t>
            </a:r>
            <a:endParaRPr sz="2200" b="0" i="0" u="none" strike="noStrike" cap="none">
              <a:solidFill>
                <a:srgbClr val="404040"/>
              </a:solidFill>
              <a:latin typeface="Open Sans"/>
              <a:ea typeface="Open Sans"/>
              <a:cs typeface="Open Sans"/>
              <a:sym typeface="Open Sans"/>
            </a:endParaRPr>
          </a:p>
        </p:txBody>
      </p:sp>
      <p:sp>
        <p:nvSpPr>
          <p:cNvPr id="2931" name="Google Shape;2931;p381"/>
          <p:cNvSpPr/>
          <p:nvPr/>
        </p:nvSpPr>
        <p:spPr>
          <a:xfrm>
            <a:off x="1245578" y="5358697"/>
            <a:ext cx="3482100" cy="666009"/>
          </a:xfrm>
          <a:prstGeom prst="roundRect">
            <a:avLst>
              <a:gd name="adj" fmla="val 16667"/>
            </a:avLst>
          </a:prstGeom>
          <a:solidFill>
            <a:srgbClr val="F7CAA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Measurement and reporting</a:t>
            </a:r>
            <a:endParaRPr sz="2200" b="1" i="0" u="none" strike="noStrike" cap="none">
              <a:solidFill>
                <a:srgbClr val="3F3F3F"/>
              </a:solidFill>
              <a:latin typeface="Open Sans"/>
              <a:ea typeface="Open Sans"/>
              <a:cs typeface="Open Sans"/>
              <a:sym typeface="Open Sans"/>
            </a:endParaRPr>
          </a:p>
        </p:txBody>
      </p:sp>
      <p:sp>
        <p:nvSpPr>
          <p:cNvPr id="2932" name="Google Shape;2932;p381"/>
          <p:cNvSpPr txBox="1"/>
          <p:nvPr/>
        </p:nvSpPr>
        <p:spPr>
          <a:xfrm>
            <a:off x="580045" y="6164198"/>
            <a:ext cx="4656509" cy="252066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Methods for measuring performance against the agreed-upon standards. This might involve generating reports on uptime, response times, or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other relevant metrics</a:t>
            </a:r>
            <a:endParaRPr/>
          </a:p>
        </p:txBody>
      </p:sp>
      <p:sp>
        <p:nvSpPr>
          <p:cNvPr id="2933" name="Google Shape;2933;p381"/>
          <p:cNvSpPr/>
          <p:nvPr/>
        </p:nvSpPr>
        <p:spPr>
          <a:xfrm>
            <a:off x="6606975" y="5358698"/>
            <a:ext cx="3482100" cy="666009"/>
          </a:xfrm>
          <a:prstGeom prst="roundRect">
            <a:avLst>
              <a:gd name="adj" fmla="val 16667"/>
            </a:avLst>
          </a:prstGeom>
          <a:solidFill>
            <a:srgbClr val="C4E0B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Remedies</a:t>
            </a:r>
            <a:endParaRPr sz="2200" b="1" i="0" u="none" strike="noStrike" cap="none">
              <a:solidFill>
                <a:srgbClr val="3F3F3F"/>
              </a:solidFill>
              <a:latin typeface="Open Sans"/>
              <a:ea typeface="Open Sans"/>
              <a:cs typeface="Open Sans"/>
              <a:sym typeface="Open Sans"/>
            </a:endParaRPr>
          </a:p>
        </p:txBody>
      </p:sp>
      <p:sp>
        <p:nvSpPr>
          <p:cNvPr id="2934" name="Google Shape;2934;p381"/>
          <p:cNvSpPr txBox="1"/>
          <p:nvPr/>
        </p:nvSpPr>
        <p:spPr>
          <a:xfrm>
            <a:off x="5850435" y="6151411"/>
            <a:ext cx="5051720" cy="252066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Actions that will be taken if the service provider fails to meet the agreed-upon standards. This could involve service credits, discounts, or even termination of the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agreement in extreme cases</a:t>
            </a:r>
            <a:endParaRPr/>
          </a:p>
        </p:txBody>
      </p:sp>
      <p:sp>
        <p:nvSpPr>
          <p:cNvPr id="2935" name="Google Shape;2935;p381"/>
          <p:cNvSpPr/>
          <p:nvPr/>
        </p:nvSpPr>
        <p:spPr>
          <a:xfrm>
            <a:off x="11848470" y="5383632"/>
            <a:ext cx="3482100" cy="666009"/>
          </a:xfrm>
          <a:prstGeom prst="roundRect">
            <a:avLst>
              <a:gd name="adj" fmla="val 16667"/>
            </a:avLst>
          </a:prstGeom>
          <a:solidFill>
            <a:srgbClr val="F4B0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Service exclusions</a:t>
            </a:r>
            <a:endParaRPr sz="2200" b="1" i="0" u="none" strike="noStrike" cap="none">
              <a:solidFill>
                <a:srgbClr val="3F3F3F"/>
              </a:solidFill>
              <a:latin typeface="Open Sans"/>
              <a:ea typeface="Open Sans"/>
              <a:cs typeface="Open Sans"/>
              <a:sym typeface="Open Sans"/>
            </a:endParaRPr>
          </a:p>
        </p:txBody>
      </p:sp>
      <p:sp>
        <p:nvSpPr>
          <p:cNvPr id="2936" name="Google Shape;2936;p381"/>
          <p:cNvSpPr txBox="1"/>
          <p:nvPr/>
        </p:nvSpPr>
        <p:spPr>
          <a:xfrm>
            <a:off x="11351155" y="6189989"/>
            <a:ext cx="4561691" cy="1625188"/>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Clearly states any services or functionalities that are not included in the agreement to avoid confusion.</a:t>
            </a:r>
            <a:endParaRPr/>
          </a:p>
        </p:txBody>
      </p:sp>
      <p:sp>
        <p:nvSpPr>
          <p:cNvPr id="2937" name="Google Shape;2937;p381"/>
          <p:cNvSpPr/>
          <p:nvPr/>
        </p:nvSpPr>
        <p:spPr>
          <a:xfrm>
            <a:off x="460768" y="1332964"/>
            <a:ext cx="4896882" cy="3541092"/>
          </a:xfrm>
          <a:prstGeom prst="roundRect">
            <a:avLst>
              <a:gd name="adj" fmla="val 16667"/>
            </a:avLst>
          </a:prstGeom>
          <a:no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8" name="Google Shape;2938;p381"/>
          <p:cNvSpPr/>
          <p:nvPr/>
        </p:nvSpPr>
        <p:spPr>
          <a:xfrm>
            <a:off x="5884721" y="1336966"/>
            <a:ext cx="4896882" cy="3541092"/>
          </a:xfrm>
          <a:prstGeom prst="roundRect">
            <a:avLst>
              <a:gd name="adj" fmla="val 16667"/>
            </a:avLst>
          </a:prstGeom>
          <a:no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9" name="Google Shape;2939;p381"/>
          <p:cNvSpPr/>
          <p:nvPr/>
        </p:nvSpPr>
        <p:spPr>
          <a:xfrm>
            <a:off x="11150727" y="1328823"/>
            <a:ext cx="4896882" cy="3541092"/>
          </a:xfrm>
          <a:prstGeom prst="roundRect">
            <a:avLst>
              <a:gd name="adj" fmla="val 16667"/>
            </a:avLst>
          </a:prstGeom>
          <a:no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0" name="Google Shape;2940;p381"/>
          <p:cNvSpPr/>
          <p:nvPr/>
        </p:nvSpPr>
        <p:spPr>
          <a:xfrm>
            <a:off x="11183560" y="5258578"/>
            <a:ext cx="4896882" cy="3541092"/>
          </a:xfrm>
          <a:prstGeom prst="roundRect">
            <a:avLst>
              <a:gd name="adj" fmla="val 16667"/>
            </a:avLst>
          </a:prstGeom>
          <a:no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1" name="Google Shape;2941;p381"/>
          <p:cNvSpPr/>
          <p:nvPr/>
        </p:nvSpPr>
        <p:spPr>
          <a:xfrm>
            <a:off x="5850435" y="5220794"/>
            <a:ext cx="4896882" cy="3541092"/>
          </a:xfrm>
          <a:prstGeom prst="roundRect">
            <a:avLst>
              <a:gd name="adj" fmla="val 16667"/>
            </a:avLst>
          </a:prstGeom>
          <a:no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2" name="Google Shape;2942;p381"/>
          <p:cNvSpPr/>
          <p:nvPr/>
        </p:nvSpPr>
        <p:spPr>
          <a:xfrm>
            <a:off x="441269" y="5219830"/>
            <a:ext cx="4896882" cy="3541092"/>
          </a:xfrm>
          <a:prstGeom prst="roundRect">
            <a:avLst>
              <a:gd name="adj" fmla="val 16667"/>
            </a:avLst>
          </a:prstGeom>
          <a:no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3" name="Google Shape;2943;p381"/>
          <p:cNvSpPr/>
          <p:nvPr/>
        </p:nvSpPr>
        <p:spPr>
          <a:xfrm>
            <a:off x="5981700" y="571008"/>
            <a:ext cx="4294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38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115000"/>
              </a:lnSpc>
              <a:spcBef>
                <a:spcPts val="0"/>
              </a:spcBef>
              <a:spcAft>
                <a:spcPts val="0"/>
              </a:spcAft>
              <a:buClr>
                <a:schemeClr val="dk1"/>
              </a:buClr>
              <a:buSzPts val="1100"/>
              <a:buFont typeface="Arial"/>
              <a:buNone/>
            </a:pPr>
            <a:r>
              <a:rPr lang="en-US" sz="2800" b="1" i="0" u="none" strike="noStrike" cap="none">
                <a:solidFill>
                  <a:srgbClr val="3F3F3F"/>
                </a:solidFill>
                <a:latin typeface="Open Sans"/>
                <a:ea typeface="Open Sans"/>
                <a:cs typeface="Open Sans"/>
                <a:sym typeface="Open Sans"/>
              </a:rPr>
              <a:t>Other Types of Agreements</a:t>
            </a:r>
            <a:endParaRPr sz="2800" b="1" i="0" u="none" strike="noStrike" cap="none">
              <a:solidFill>
                <a:srgbClr val="3F3F3F"/>
              </a:solidFill>
              <a:latin typeface="Open Sans"/>
              <a:ea typeface="Open Sans"/>
              <a:cs typeface="Open Sans"/>
              <a:sym typeface="Open Sans"/>
            </a:endParaRPr>
          </a:p>
        </p:txBody>
      </p:sp>
      <p:pic>
        <p:nvPicPr>
          <p:cNvPr id="2949" name="Google Shape;2949;p382"/>
          <p:cNvPicPr preferRelativeResize="0"/>
          <p:nvPr/>
        </p:nvPicPr>
        <p:blipFill rotWithShape="1">
          <a:blip r:embed="rId3">
            <a:alphaModFix/>
          </a:blip>
          <a:srcRect/>
          <a:stretch/>
        </p:blipFill>
        <p:spPr>
          <a:xfrm>
            <a:off x="10749209" y="1965278"/>
            <a:ext cx="5675222" cy="5934823"/>
          </a:xfrm>
          <a:prstGeom prst="rect">
            <a:avLst/>
          </a:prstGeom>
          <a:noFill/>
          <a:ln>
            <a:noFill/>
          </a:ln>
        </p:spPr>
      </p:pic>
      <p:pic>
        <p:nvPicPr>
          <p:cNvPr id="2950" name="Google Shape;2950;p382"/>
          <p:cNvPicPr preferRelativeResize="0"/>
          <p:nvPr/>
        </p:nvPicPr>
        <p:blipFill rotWithShape="1">
          <a:blip r:embed="rId4">
            <a:alphaModFix/>
          </a:blip>
          <a:srcRect/>
          <a:stretch/>
        </p:blipFill>
        <p:spPr>
          <a:xfrm>
            <a:off x="342580" y="2000882"/>
            <a:ext cx="5393894" cy="6236783"/>
          </a:xfrm>
          <a:prstGeom prst="rect">
            <a:avLst/>
          </a:prstGeom>
          <a:noFill/>
          <a:ln>
            <a:noFill/>
          </a:ln>
        </p:spPr>
      </p:pic>
      <p:pic>
        <p:nvPicPr>
          <p:cNvPr id="2951" name="Google Shape;2951;p382"/>
          <p:cNvPicPr preferRelativeResize="0"/>
          <p:nvPr/>
        </p:nvPicPr>
        <p:blipFill rotWithShape="1">
          <a:blip r:embed="rId5">
            <a:alphaModFix/>
          </a:blip>
          <a:srcRect t="-8059" b="-8256"/>
          <a:stretch/>
        </p:blipFill>
        <p:spPr>
          <a:xfrm>
            <a:off x="5491607" y="2673947"/>
            <a:ext cx="5546233" cy="6647422"/>
          </a:xfrm>
          <a:prstGeom prst="ellipse">
            <a:avLst/>
          </a:prstGeom>
          <a:noFill/>
          <a:ln>
            <a:noFill/>
          </a:ln>
        </p:spPr>
      </p:pic>
      <p:sp>
        <p:nvSpPr>
          <p:cNvPr id="2952" name="Google Shape;2952;p382"/>
          <p:cNvSpPr txBox="1"/>
          <p:nvPr/>
        </p:nvSpPr>
        <p:spPr>
          <a:xfrm>
            <a:off x="914400" y="2264742"/>
            <a:ext cx="4469611" cy="5246021"/>
          </a:xfrm>
          <a:prstGeom prst="rect">
            <a:avLst/>
          </a:prstGeom>
          <a:noFill/>
          <a:ln>
            <a:noFill/>
          </a:ln>
        </p:spPr>
        <p:txBody>
          <a:bodyPr spcFirstLastPara="1" wrap="square" lIns="91425" tIns="91425" rIns="91425" bIns="91425" anchor="t" anchorCtr="0">
            <a:spAutoFit/>
          </a:bodyPr>
          <a:lstStyle/>
          <a:p>
            <a:pPr marL="0" marR="0" lvl="1"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Business </a:t>
            </a:r>
            <a:br>
              <a:rPr lang="en-US" sz="2200" b="1" i="0" u="none" strike="noStrike" cap="none">
                <a:solidFill>
                  <a:srgbClr val="404040"/>
                </a:solidFill>
                <a:latin typeface="Open Sans"/>
                <a:ea typeface="Open Sans"/>
                <a:cs typeface="Open Sans"/>
                <a:sym typeface="Open Sans"/>
              </a:rPr>
            </a:br>
            <a:r>
              <a:rPr lang="en-US" sz="2200" b="1" i="0" u="none" strike="noStrike" cap="none">
                <a:solidFill>
                  <a:srgbClr val="404040"/>
                </a:solidFill>
                <a:latin typeface="Open Sans"/>
                <a:ea typeface="Open Sans"/>
                <a:cs typeface="Open Sans"/>
                <a:sym typeface="Open Sans"/>
              </a:rPr>
              <a:t>Partnership </a:t>
            </a:r>
            <a:endParaRPr/>
          </a:p>
          <a:p>
            <a:pPr marL="0" marR="0" lvl="1"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Agreement</a:t>
            </a:r>
            <a:endParaRPr/>
          </a:p>
          <a:p>
            <a:pPr marL="0" marR="0" lvl="1" indent="0" algn="ctr"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1"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 Business Partnership Agreement (BPA) is a legal document for two companies entering a profit venture. It outlines contributions, rights, responsibilities, operational rules, decision-making, profit distribution, and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termination terms.</a:t>
            </a:r>
            <a:endParaRPr/>
          </a:p>
        </p:txBody>
      </p:sp>
      <p:sp>
        <p:nvSpPr>
          <p:cNvPr id="2953" name="Google Shape;2953;p382"/>
          <p:cNvSpPr txBox="1"/>
          <p:nvPr/>
        </p:nvSpPr>
        <p:spPr>
          <a:xfrm>
            <a:off x="6114167" y="3594118"/>
            <a:ext cx="4243565" cy="4467347"/>
          </a:xfrm>
          <a:prstGeom prst="rect">
            <a:avLst/>
          </a:prstGeom>
          <a:noFill/>
          <a:ln>
            <a:noFill/>
          </a:ln>
        </p:spPr>
        <p:txBody>
          <a:bodyPr spcFirstLastPara="1" wrap="square" lIns="91425" tIns="91425" rIns="91425" bIns="91425" anchor="t" anchorCtr="0">
            <a:spAutoFit/>
          </a:bodyPr>
          <a:lstStyle/>
          <a:p>
            <a:pPr marL="0" marR="0" lvl="1"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Memorandum of </a:t>
            </a:r>
            <a:endParaRPr/>
          </a:p>
          <a:p>
            <a:pPr marL="0" marR="0" lvl="1"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Agreement</a:t>
            </a:r>
            <a:endParaRPr/>
          </a:p>
          <a:p>
            <a:pPr marL="0" marR="0" lvl="1" indent="0" algn="ctr"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1"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An MOA is a legally binding document that outlines the terms, conditions, roles, and responsibilities of all parties involved. It aims to clarify expectations, prevent disputes, and ensure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mutual cooperation.</a:t>
            </a:r>
            <a:endParaRPr sz="2200" b="0" i="0" u="none" strike="noStrike" cap="none">
              <a:solidFill>
                <a:srgbClr val="404040"/>
              </a:solidFill>
              <a:latin typeface="Open Sans"/>
              <a:ea typeface="Open Sans"/>
              <a:cs typeface="Open Sans"/>
              <a:sym typeface="Open Sans"/>
            </a:endParaRPr>
          </a:p>
        </p:txBody>
      </p:sp>
      <p:sp>
        <p:nvSpPr>
          <p:cNvPr id="2954" name="Google Shape;2954;p382"/>
          <p:cNvSpPr txBox="1"/>
          <p:nvPr/>
        </p:nvSpPr>
        <p:spPr>
          <a:xfrm>
            <a:off x="11081476" y="2322038"/>
            <a:ext cx="5044241" cy="5246021"/>
          </a:xfrm>
          <a:prstGeom prst="rect">
            <a:avLst/>
          </a:prstGeom>
          <a:noFill/>
          <a:ln>
            <a:noFill/>
          </a:ln>
        </p:spPr>
        <p:txBody>
          <a:bodyPr spcFirstLastPara="1" wrap="square" lIns="91425" tIns="91425" rIns="91425" bIns="91425" anchor="t" anchorCtr="0">
            <a:spAutoFit/>
          </a:bodyPr>
          <a:lstStyle/>
          <a:p>
            <a:pPr marL="0" marR="0" lvl="1"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Memorandum </a:t>
            </a:r>
            <a:br>
              <a:rPr lang="en-US" sz="2200" b="1" i="0" u="none" strike="noStrike" cap="none">
                <a:solidFill>
                  <a:srgbClr val="404040"/>
                </a:solidFill>
                <a:latin typeface="Open Sans"/>
                <a:ea typeface="Open Sans"/>
                <a:cs typeface="Open Sans"/>
                <a:sym typeface="Open Sans"/>
              </a:rPr>
            </a:br>
            <a:r>
              <a:rPr lang="en-US" sz="2200" b="1" i="0" u="none" strike="noStrike" cap="none">
                <a:solidFill>
                  <a:srgbClr val="404040"/>
                </a:solidFill>
                <a:latin typeface="Open Sans"/>
                <a:ea typeface="Open Sans"/>
                <a:cs typeface="Open Sans"/>
                <a:sym typeface="Open Sans"/>
              </a:rPr>
              <a:t>of Understanding</a:t>
            </a:r>
            <a:endParaRPr/>
          </a:p>
          <a:p>
            <a:pPr marL="0" marR="0" lvl="1" indent="0" algn="ctr"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1"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An MOU is a formal </a:t>
            </a:r>
            <a:endParaRPr/>
          </a:p>
          <a:p>
            <a:pPr marL="0" marR="0" lvl="1"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acknowledgment of a mutual agreement between two or more parties. It reflects a serious commitment from all involved parties but generally lacks the enforceability of a legal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contract. It serves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primarily as a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statement of intent.</a:t>
            </a:r>
            <a:endParaRPr sz="2200" b="0" i="0" u="none" strike="noStrike" cap="none">
              <a:solidFill>
                <a:srgbClr val="404040"/>
              </a:solidFill>
              <a:latin typeface="Open Sans"/>
              <a:ea typeface="Open Sans"/>
              <a:cs typeface="Open Sans"/>
              <a:sym typeface="Open Sans"/>
            </a:endParaRPr>
          </a:p>
        </p:txBody>
      </p:sp>
      <p:sp>
        <p:nvSpPr>
          <p:cNvPr id="2955" name="Google Shape;2955;p382"/>
          <p:cNvSpPr/>
          <p:nvPr/>
        </p:nvSpPr>
        <p:spPr>
          <a:xfrm>
            <a:off x="5105400" y="869692"/>
            <a:ext cx="605837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959"/>
        <p:cNvGrpSpPr/>
        <p:nvPr/>
      </p:nvGrpSpPr>
      <p:grpSpPr>
        <a:xfrm>
          <a:off x="0" y="0"/>
          <a:ext cx="0" cy="0"/>
          <a:chOff x="0" y="0"/>
          <a:chExt cx="0" cy="0"/>
        </a:xfrm>
      </p:grpSpPr>
      <p:sp>
        <p:nvSpPr>
          <p:cNvPr id="2960" name="Google Shape;2960;p38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115000"/>
              </a:lnSpc>
              <a:spcBef>
                <a:spcPts val="0"/>
              </a:spcBef>
              <a:spcAft>
                <a:spcPts val="0"/>
              </a:spcAft>
              <a:buClr>
                <a:schemeClr val="dk1"/>
              </a:buClr>
              <a:buSzPts val="1100"/>
              <a:buFont typeface="Arial"/>
              <a:buNone/>
            </a:pPr>
            <a:r>
              <a:rPr lang="en-US" sz="2800" b="1" i="0" u="none" strike="noStrike" cap="none">
                <a:solidFill>
                  <a:srgbClr val="3F3F3F"/>
                </a:solidFill>
                <a:latin typeface="Open Sans"/>
                <a:ea typeface="Open Sans"/>
                <a:cs typeface="Open Sans"/>
                <a:sym typeface="Open Sans"/>
              </a:rPr>
              <a:t>Other Types of Agreements</a:t>
            </a:r>
            <a:endParaRPr sz="2800" b="1" i="0" u="none" strike="noStrike" cap="none">
              <a:solidFill>
                <a:srgbClr val="3F3F3F"/>
              </a:solidFill>
              <a:latin typeface="Open Sans"/>
              <a:ea typeface="Open Sans"/>
              <a:cs typeface="Open Sans"/>
              <a:sym typeface="Open Sans"/>
            </a:endParaRPr>
          </a:p>
        </p:txBody>
      </p:sp>
      <p:pic>
        <p:nvPicPr>
          <p:cNvPr id="2961" name="Google Shape;2961;p383"/>
          <p:cNvPicPr preferRelativeResize="0"/>
          <p:nvPr/>
        </p:nvPicPr>
        <p:blipFill rotWithShape="1">
          <a:blip r:embed="rId3">
            <a:alphaModFix/>
          </a:blip>
          <a:srcRect/>
          <a:stretch/>
        </p:blipFill>
        <p:spPr>
          <a:xfrm>
            <a:off x="10749209" y="1965278"/>
            <a:ext cx="5675222" cy="5934823"/>
          </a:xfrm>
          <a:prstGeom prst="rect">
            <a:avLst/>
          </a:prstGeom>
          <a:noFill/>
          <a:ln>
            <a:noFill/>
          </a:ln>
        </p:spPr>
      </p:pic>
      <p:pic>
        <p:nvPicPr>
          <p:cNvPr id="2962" name="Google Shape;2962;p383"/>
          <p:cNvPicPr preferRelativeResize="0"/>
          <p:nvPr/>
        </p:nvPicPr>
        <p:blipFill rotWithShape="1">
          <a:blip r:embed="rId4">
            <a:alphaModFix/>
          </a:blip>
          <a:srcRect/>
          <a:stretch/>
        </p:blipFill>
        <p:spPr>
          <a:xfrm>
            <a:off x="342580" y="2000882"/>
            <a:ext cx="5393894" cy="6236783"/>
          </a:xfrm>
          <a:prstGeom prst="rect">
            <a:avLst/>
          </a:prstGeom>
          <a:noFill/>
          <a:ln>
            <a:noFill/>
          </a:ln>
        </p:spPr>
      </p:pic>
      <p:pic>
        <p:nvPicPr>
          <p:cNvPr id="2963" name="Google Shape;2963;p383"/>
          <p:cNvPicPr preferRelativeResize="0"/>
          <p:nvPr/>
        </p:nvPicPr>
        <p:blipFill rotWithShape="1">
          <a:blip r:embed="rId5">
            <a:alphaModFix/>
          </a:blip>
          <a:srcRect t="-8059" b="-8256"/>
          <a:stretch/>
        </p:blipFill>
        <p:spPr>
          <a:xfrm>
            <a:off x="5491607" y="2673947"/>
            <a:ext cx="5546233" cy="6647422"/>
          </a:xfrm>
          <a:prstGeom prst="ellipse">
            <a:avLst/>
          </a:prstGeom>
          <a:noFill/>
          <a:ln>
            <a:noFill/>
          </a:ln>
        </p:spPr>
      </p:pic>
      <p:sp>
        <p:nvSpPr>
          <p:cNvPr id="2964" name="Google Shape;2964;p383"/>
          <p:cNvSpPr txBox="1"/>
          <p:nvPr/>
        </p:nvSpPr>
        <p:spPr>
          <a:xfrm>
            <a:off x="990293" y="2649610"/>
            <a:ext cx="4113297" cy="5246021"/>
          </a:xfrm>
          <a:prstGeom prst="rect">
            <a:avLst/>
          </a:prstGeom>
          <a:noFill/>
          <a:ln>
            <a:noFill/>
          </a:ln>
        </p:spPr>
        <p:txBody>
          <a:bodyPr spcFirstLastPara="1" wrap="square" lIns="91425" tIns="91425" rIns="91425" bIns="91425" anchor="t" anchorCtr="0">
            <a:spAutoFit/>
          </a:bodyPr>
          <a:lstStyle/>
          <a:p>
            <a:pPr marL="0" marR="0" lvl="1"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Master Service </a:t>
            </a:r>
            <a:endParaRPr/>
          </a:p>
          <a:p>
            <a:pPr marL="0" marR="0" lvl="1"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Agreement</a:t>
            </a:r>
            <a:endParaRPr/>
          </a:p>
          <a:p>
            <a:pPr marL="0" marR="0" lvl="1" indent="0" algn="ctr"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1"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 Master Services Agreement (MSA) outlines general terms and conditions governing the contractual relationship and covers payment terms, dispute resolution, intellectual property rights, confidentiality, and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liability provisions.</a:t>
            </a:r>
            <a:endParaRPr/>
          </a:p>
        </p:txBody>
      </p:sp>
      <p:sp>
        <p:nvSpPr>
          <p:cNvPr id="2965" name="Google Shape;2965;p383"/>
          <p:cNvSpPr txBox="1"/>
          <p:nvPr/>
        </p:nvSpPr>
        <p:spPr>
          <a:xfrm>
            <a:off x="6364627" y="3524655"/>
            <a:ext cx="3800191" cy="4467347"/>
          </a:xfrm>
          <a:prstGeom prst="rect">
            <a:avLst/>
          </a:prstGeom>
          <a:noFill/>
          <a:ln>
            <a:noFill/>
          </a:ln>
        </p:spPr>
        <p:txBody>
          <a:bodyPr spcFirstLastPara="1" wrap="square" lIns="91425" tIns="91425" rIns="91425" bIns="91425" anchor="t" anchorCtr="0">
            <a:spAutoFit/>
          </a:bodyPr>
          <a:lstStyle/>
          <a:p>
            <a:pPr marL="0" marR="0" lvl="1"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Statement of </a:t>
            </a:r>
            <a:br>
              <a:rPr lang="en-US" sz="2200" b="1" i="0" u="none" strike="noStrike" cap="none">
                <a:solidFill>
                  <a:srgbClr val="404040"/>
                </a:solidFill>
                <a:latin typeface="Open Sans"/>
                <a:ea typeface="Open Sans"/>
                <a:cs typeface="Open Sans"/>
                <a:sym typeface="Open Sans"/>
              </a:rPr>
            </a:br>
            <a:r>
              <a:rPr lang="en-US" sz="2200" b="1" i="0" u="none" strike="noStrike" cap="none">
                <a:solidFill>
                  <a:srgbClr val="404040"/>
                </a:solidFill>
                <a:latin typeface="Open Sans"/>
                <a:ea typeface="Open Sans"/>
                <a:cs typeface="Open Sans"/>
                <a:sym typeface="Open Sans"/>
              </a:rPr>
              <a:t>Work/Work Order</a:t>
            </a:r>
            <a:endParaRPr/>
          </a:p>
          <a:p>
            <a:pPr marL="0" marR="0" lvl="1" indent="0" algn="ctr"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1"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An MSA outlines partnership terms, while a WO or SOW focuses on specific tasks. The SOW provides detailed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work breakdown,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timelines, deliverables,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and compensation.</a:t>
            </a:r>
            <a:endParaRPr sz="2200" b="0" i="0" u="none" strike="noStrike" cap="none">
              <a:solidFill>
                <a:srgbClr val="404040"/>
              </a:solidFill>
              <a:latin typeface="Open Sans"/>
              <a:ea typeface="Open Sans"/>
              <a:cs typeface="Open Sans"/>
              <a:sym typeface="Open Sans"/>
            </a:endParaRPr>
          </a:p>
        </p:txBody>
      </p:sp>
      <p:sp>
        <p:nvSpPr>
          <p:cNvPr id="2966" name="Google Shape;2966;p383"/>
          <p:cNvSpPr txBox="1"/>
          <p:nvPr/>
        </p:nvSpPr>
        <p:spPr>
          <a:xfrm>
            <a:off x="11771667" y="2301593"/>
            <a:ext cx="3630306" cy="4078009"/>
          </a:xfrm>
          <a:prstGeom prst="rect">
            <a:avLst/>
          </a:prstGeom>
          <a:noFill/>
          <a:ln>
            <a:noFill/>
          </a:ln>
        </p:spPr>
        <p:txBody>
          <a:bodyPr spcFirstLastPara="1" wrap="square" lIns="91425" tIns="91425" rIns="91425" bIns="91425" anchor="t" anchorCtr="0">
            <a:spAutoFit/>
          </a:bodyPr>
          <a:lstStyle/>
          <a:p>
            <a:pPr marL="0" marR="0" lvl="1"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Non-Disclosure </a:t>
            </a:r>
            <a:endParaRPr/>
          </a:p>
          <a:p>
            <a:pPr marL="0" marR="0" lvl="1"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Agreement</a:t>
            </a:r>
            <a:endParaRPr/>
          </a:p>
          <a:p>
            <a:pPr marL="0" marR="0" lvl="1" indent="0" algn="ctr"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1"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An NDA is a legal contract where an employee or business partner agrees not to disclose trade secrets without authorization, preventing sharing with competitors.</a:t>
            </a:r>
            <a:endParaRPr sz="2200" b="0" i="0" u="none" strike="noStrike" cap="none">
              <a:solidFill>
                <a:srgbClr val="404040"/>
              </a:solidFill>
              <a:latin typeface="Open Sans"/>
              <a:ea typeface="Open Sans"/>
              <a:cs typeface="Open Sans"/>
              <a:sym typeface="Open Sans"/>
            </a:endParaRPr>
          </a:p>
        </p:txBody>
      </p:sp>
      <p:sp>
        <p:nvSpPr>
          <p:cNvPr id="2967" name="Google Shape;2967;p383"/>
          <p:cNvSpPr/>
          <p:nvPr/>
        </p:nvSpPr>
        <p:spPr>
          <a:xfrm>
            <a:off x="5105400" y="869692"/>
            <a:ext cx="605837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384"/>
          <p:cNvSpPr txBox="1">
            <a:spLocks noGrp="1"/>
          </p:cNvSpPr>
          <p:nvPr>
            <p:ph type="body" idx="1"/>
          </p:nvPr>
        </p:nvSpPr>
        <p:spPr>
          <a:xfrm>
            <a:off x="2225040" y="4114800"/>
            <a:ext cx="11805920"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Vendor Monitoring, Questionnaires and Rules of Engagement</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p385"/>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Vendor Monitoring</a:t>
            </a:r>
            <a:endParaRPr>
              <a:solidFill>
                <a:srgbClr val="3F3F3F"/>
              </a:solidFill>
              <a:latin typeface="Open Sans"/>
              <a:ea typeface="Open Sans"/>
              <a:cs typeface="Open Sans"/>
              <a:sym typeface="Open Sans"/>
            </a:endParaRPr>
          </a:p>
        </p:txBody>
      </p:sp>
      <p:grpSp>
        <p:nvGrpSpPr>
          <p:cNvPr id="2979" name="Google Shape;2979;p385"/>
          <p:cNvGrpSpPr/>
          <p:nvPr/>
        </p:nvGrpSpPr>
        <p:grpSpPr>
          <a:xfrm>
            <a:off x="6042946" y="2816696"/>
            <a:ext cx="4170108" cy="3726508"/>
            <a:chOff x="805217" y="4462818"/>
            <a:chExt cx="5039058" cy="4185314"/>
          </a:xfrm>
        </p:grpSpPr>
        <p:pic>
          <p:nvPicPr>
            <p:cNvPr id="2980" name="Google Shape;2980;p385"/>
            <p:cNvPicPr preferRelativeResize="0"/>
            <p:nvPr/>
          </p:nvPicPr>
          <p:blipFill rotWithShape="1">
            <a:blip r:embed="rId3">
              <a:alphaModFix/>
            </a:blip>
            <a:srcRect/>
            <a:stretch/>
          </p:blipFill>
          <p:spPr>
            <a:xfrm>
              <a:off x="967475" y="4462818"/>
              <a:ext cx="4876800" cy="3207224"/>
            </a:xfrm>
            <a:prstGeom prst="rect">
              <a:avLst/>
            </a:prstGeom>
            <a:noFill/>
            <a:ln>
              <a:noFill/>
            </a:ln>
          </p:spPr>
        </p:pic>
        <p:pic>
          <p:nvPicPr>
            <p:cNvPr id="2981" name="Google Shape;2981;p385"/>
            <p:cNvPicPr preferRelativeResize="0"/>
            <p:nvPr/>
          </p:nvPicPr>
          <p:blipFill rotWithShape="1">
            <a:blip r:embed="rId4">
              <a:alphaModFix/>
            </a:blip>
            <a:srcRect/>
            <a:stretch/>
          </p:blipFill>
          <p:spPr>
            <a:xfrm>
              <a:off x="805217" y="6242228"/>
              <a:ext cx="2254913" cy="2405904"/>
            </a:xfrm>
            <a:prstGeom prst="rect">
              <a:avLst/>
            </a:prstGeom>
            <a:noFill/>
            <a:ln>
              <a:noFill/>
            </a:ln>
          </p:spPr>
        </p:pic>
      </p:grpSp>
      <p:sp>
        <p:nvSpPr>
          <p:cNvPr id="2982" name="Google Shape;2982;p385"/>
          <p:cNvSpPr txBox="1"/>
          <p:nvPr/>
        </p:nvSpPr>
        <p:spPr>
          <a:xfrm>
            <a:off x="1885202" y="1303943"/>
            <a:ext cx="12485594"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Vendor monitoring is a pivotal aspect of third-party risk management and provides a systematic approach to evaluating and overseeing vendors’ performance and compliance.</a:t>
            </a:r>
            <a:endParaRPr/>
          </a:p>
        </p:txBody>
      </p:sp>
      <p:sp>
        <p:nvSpPr>
          <p:cNvPr id="2983" name="Google Shape;2983;p385"/>
          <p:cNvSpPr txBox="1"/>
          <p:nvPr/>
        </p:nvSpPr>
        <p:spPr>
          <a:xfrm>
            <a:off x="1936002" y="7077637"/>
            <a:ext cx="11651877"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ensures that vendors adhere to contractual obligations, maintain high-quality standards, and comply with applicable regulations and industry best practices</a:t>
            </a:r>
            <a:r>
              <a:rPr lang="en-US" sz="2200" b="0" i="0" u="none" strike="noStrike" cap="none">
                <a:solidFill>
                  <a:srgbClr val="404040"/>
                </a:solidFill>
                <a:highlight>
                  <a:srgbClr val="FFFFFF"/>
                </a:highlight>
                <a:latin typeface="Open Sans"/>
                <a:ea typeface="Open Sans"/>
                <a:cs typeface="Open Sans"/>
                <a:sym typeface="Open Sans"/>
              </a:rPr>
              <a:t>.</a:t>
            </a:r>
            <a:endParaRPr/>
          </a:p>
        </p:txBody>
      </p:sp>
      <p:sp>
        <p:nvSpPr>
          <p:cNvPr id="2984" name="Google Shape;2984;p385"/>
          <p:cNvSpPr/>
          <p:nvPr/>
        </p:nvSpPr>
        <p:spPr>
          <a:xfrm>
            <a:off x="6032500" y="1011863"/>
            <a:ext cx="418909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Acceptable Use Policy (AUP) </a:t>
            </a:r>
            <a:endParaRPr>
              <a:latin typeface="Open Sans"/>
              <a:ea typeface="Open Sans"/>
              <a:cs typeface="Open Sans"/>
              <a:sym typeface="Open Sans"/>
            </a:endParaRPr>
          </a:p>
        </p:txBody>
      </p:sp>
      <p:sp>
        <p:nvSpPr>
          <p:cNvPr id="275" name="Google Shape;275;p260"/>
          <p:cNvSpPr txBox="1"/>
          <p:nvPr/>
        </p:nvSpPr>
        <p:spPr>
          <a:xfrm>
            <a:off x="2486969" y="1447950"/>
            <a:ext cx="11497962" cy="457176"/>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defines the rules restricting how a computer, network, or other system may be used. </a:t>
            </a:r>
            <a:endParaRPr/>
          </a:p>
        </p:txBody>
      </p:sp>
      <p:sp>
        <p:nvSpPr>
          <p:cNvPr id="276" name="Google Shape;276;p260"/>
          <p:cNvSpPr txBox="1"/>
          <p:nvPr/>
        </p:nvSpPr>
        <p:spPr>
          <a:xfrm>
            <a:off x="2486969" y="7275742"/>
            <a:ext cx="10634705"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states what users are and are not allowed to do with an organization's technology infrastructure. </a:t>
            </a:r>
            <a:endParaRPr/>
          </a:p>
        </p:txBody>
      </p:sp>
      <p:pic>
        <p:nvPicPr>
          <p:cNvPr id="277" name="Google Shape;277;p260"/>
          <p:cNvPicPr preferRelativeResize="0"/>
          <p:nvPr/>
        </p:nvPicPr>
        <p:blipFill rotWithShape="1">
          <a:blip r:embed="rId3">
            <a:alphaModFix/>
          </a:blip>
          <a:srcRect/>
          <a:stretch/>
        </p:blipFill>
        <p:spPr>
          <a:xfrm>
            <a:off x="6259466" y="2953147"/>
            <a:ext cx="3736945" cy="3543869"/>
          </a:xfrm>
          <a:prstGeom prst="rect">
            <a:avLst/>
          </a:prstGeom>
          <a:noFill/>
          <a:ln>
            <a:noFill/>
          </a:ln>
        </p:spPr>
      </p:pic>
      <p:sp>
        <p:nvSpPr>
          <p:cNvPr id="278" name="Google Shape;278;p260"/>
          <p:cNvSpPr/>
          <p:nvPr/>
        </p:nvSpPr>
        <p:spPr>
          <a:xfrm>
            <a:off x="5003800" y="816352"/>
            <a:ext cx="62548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sp>
        <p:nvSpPr>
          <p:cNvPr id="2990" name="Google Shape;2990;p386"/>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Questionnaires</a:t>
            </a:r>
            <a:endParaRPr>
              <a:solidFill>
                <a:srgbClr val="3F3F3F"/>
              </a:solidFill>
              <a:latin typeface="Open Sans"/>
              <a:ea typeface="Open Sans"/>
              <a:cs typeface="Open Sans"/>
              <a:sym typeface="Open Sans"/>
            </a:endParaRPr>
          </a:p>
        </p:txBody>
      </p:sp>
      <p:pic>
        <p:nvPicPr>
          <p:cNvPr id="2991" name="Google Shape;2991;p386"/>
          <p:cNvPicPr preferRelativeResize="0"/>
          <p:nvPr/>
        </p:nvPicPr>
        <p:blipFill rotWithShape="1">
          <a:blip r:embed="rId3">
            <a:alphaModFix/>
          </a:blip>
          <a:srcRect/>
          <a:stretch/>
        </p:blipFill>
        <p:spPr>
          <a:xfrm>
            <a:off x="6228881" y="3067665"/>
            <a:ext cx="3798235" cy="3889024"/>
          </a:xfrm>
          <a:prstGeom prst="rect">
            <a:avLst/>
          </a:prstGeom>
          <a:noFill/>
          <a:ln>
            <a:noFill/>
          </a:ln>
        </p:spPr>
      </p:pic>
      <p:sp>
        <p:nvSpPr>
          <p:cNvPr id="2992" name="Google Shape;2992;p386"/>
          <p:cNvSpPr txBox="1"/>
          <p:nvPr/>
        </p:nvSpPr>
        <p:spPr>
          <a:xfrm>
            <a:off x="1801965" y="1337429"/>
            <a:ext cx="12867969" cy="1235851"/>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Questionnaires for vendor monitoring are designed to gather detailed information about a vendor’s operations, including financial stability, regulatory compliance, performance history, and security measures. </a:t>
            </a:r>
            <a:endParaRPr/>
          </a:p>
        </p:txBody>
      </p:sp>
      <p:sp>
        <p:nvSpPr>
          <p:cNvPr id="2993" name="Google Shape;2993;p386"/>
          <p:cNvSpPr txBox="1"/>
          <p:nvPr/>
        </p:nvSpPr>
        <p:spPr>
          <a:xfrm>
            <a:off x="2450894" y="7451074"/>
            <a:ext cx="11570110"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 insights gathered help assess risks and ensure vendors align with organizational values and goals.</a:t>
            </a:r>
            <a:endParaRPr sz="2200" b="0" i="0" u="none" strike="noStrike" cap="none">
              <a:solidFill>
                <a:srgbClr val="404040"/>
              </a:solidFill>
              <a:highlight>
                <a:srgbClr val="FFFFFF"/>
              </a:highlight>
              <a:latin typeface="Open Sans"/>
              <a:ea typeface="Open Sans"/>
              <a:cs typeface="Open Sans"/>
              <a:sym typeface="Open Sans"/>
            </a:endParaRPr>
          </a:p>
        </p:txBody>
      </p:sp>
      <p:sp>
        <p:nvSpPr>
          <p:cNvPr id="2994" name="Google Shape;2994;p386"/>
          <p:cNvSpPr/>
          <p:nvPr/>
        </p:nvSpPr>
        <p:spPr>
          <a:xfrm>
            <a:off x="6426200" y="1011863"/>
            <a:ext cx="34012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3000" name="Google Shape;3000;p387"/>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Rules of Engagement</a:t>
            </a:r>
            <a:endParaRPr>
              <a:solidFill>
                <a:srgbClr val="3F3F3F"/>
              </a:solidFill>
              <a:latin typeface="Open Sans"/>
              <a:ea typeface="Open Sans"/>
              <a:cs typeface="Open Sans"/>
              <a:sym typeface="Open Sans"/>
            </a:endParaRPr>
          </a:p>
        </p:txBody>
      </p:sp>
      <p:pic>
        <p:nvPicPr>
          <p:cNvPr id="3001" name="Google Shape;3001;p387"/>
          <p:cNvPicPr preferRelativeResize="0"/>
          <p:nvPr/>
        </p:nvPicPr>
        <p:blipFill rotWithShape="1">
          <a:blip r:embed="rId3">
            <a:alphaModFix/>
          </a:blip>
          <a:srcRect/>
          <a:stretch/>
        </p:blipFill>
        <p:spPr>
          <a:xfrm>
            <a:off x="6319956" y="2871906"/>
            <a:ext cx="3616088" cy="3616088"/>
          </a:xfrm>
          <a:prstGeom prst="rect">
            <a:avLst/>
          </a:prstGeom>
          <a:noFill/>
          <a:ln>
            <a:noFill/>
          </a:ln>
        </p:spPr>
      </p:pic>
      <p:sp>
        <p:nvSpPr>
          <p:cNvPr id="3002" name="Google Shape;3002;p387"/>
          <p:cNvSpPr txBox="1"/>
          <p:nvPr/>
        </p:nvSpPr>
        <p:spPr>
          <a:xfrm>
            <a:off x="2243931" y="1434218"/>
            <a:ext cx="11984037"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 term "rules of engagement" refers to the agreed-upon guidelines for activities and interactions between an organization and a vendor. </a:t>
            </a:r>
            <a:endParaRPr/>
          </a:p>
        </p:txBody>
      </p:sp>
      <p:sp>
        <p:nvSpPr>
          <p:cNvPr id="3003" name="Google Shape;3003;p387"/>
          <p:cNvSpPr txBox="1"/>
          <p:nvPr/>
        </p:nvSpPr>
        <p:spPr>
          <a:xfrm>
            <a:off x="2243931" y="7147499"/>
            <a:ext cx="11984037" cy="1235851"/>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covers issue resolution, service/product changes, and reporting security vulnerabilities. Clear rules reduce ambiguity and conflicts, which is crucial in areas like cybersecurity, where delays can be critical.</a:t>
            </a:r>
            <a:endParaRPr/>
          </a:p>
        </p:txBody>
      </p:sp>
      <p:sp>
        <p:nvSpPr>
          <p:cNvPr id="3004" name="Google Shape;3004;p387"/>
          <p:cNvSpPr/>
          <p:nvPr/>
        </p:nvSpPr>
        <p:spPr>
          <a:xfrm>
            <a:off x="5816600" y="1011863"/>
            <a:ext cx="46375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09" name="Google Shape;3009;p388"/>
          <p:cNvSpPr txBox="1">
            <a:spLocks noGrp="1"/>
          </p:cNvSpPr>
          <p:nvPr>
            <p:ph type="body" idx="4294967295"/>
          </p:nvPr>
        </p:nvSpPr>
        <p:spPr>
          <a:xfrm>
            <a:off x="0" y="320675"/>
            <a:ext cx="16256000" cy="669925"/>
          </a:xfrm>
          <a:prstGeom prst="rect">
            <a:avLst/>
          </a:prstGeom>
          <a:noFill/>
          <a:ln>
            <a:noFill/>
          </a:ln>
        </p:spPr>
        <p:txBody>
          <a:bodyPr spcFirstLastPara="1" wrap="square" lIns="91425" tIns="45700" rIns="91425" bIns="45700" anchor="ctr" anchorCtr="0">
            <a:normAutofit/>
          </a:bodyPr>
          <a:lstStyle/>
          <a:p>
            <a:pPr marL="228610" lvl="0" indent="-228610" algn="ctr" rtl="0">
              <a:lnSpc>
                <a:spcPct val="90000"/>
              </a:lnSpc>
              <a:spcBef>
                <a:spcPts val="0"/>
              </a:spcBef>
              <a:spcAft>
                <a:spcPts val="0"/>
              </a:spcAft>
              <a:buSzPts val="2800"/>
              <a:buNone/>
            </a:pPr>
            <a:r>
              <a:rPr lang="en-US" sz="2800" b="1" i="0" u="none" strike="noStrike" cap="none">
                <a:solidFill>
                  <a:srgbClr val="3F3F3F"/>
                </a:solidFill>
                <a:latin typeface="Open Sans"/>
                <a:ea typeface="Open Sans"/>
                <a:cs typeface="Open Sans"/>
                <a:sym typeface="Open Sans"/>
              </a:rPr>
              <a:t>Considerations for Rules of Engagement</a:t>
            </a:r>
            <a:endParaRPr/>
          </a:p>
        </p:txBody>
      </p:sp>
      <p:grpSp>
        <p:nvGrpSpPr>
          <p:cNvPr id="3010" name="Google Shape;3010;p388"/>
          <p:cNvGrpSpPr/>
          <p:nvPr/>
        </p:nvGrpSpPr>
        <p:grpSpPr>
          <a:xfrm>
            <a:off x="3586650" y="1744939"/>
            <a:ext cx="9082699" cy="5988021"/>
            <a:chOff x="3552554" y="1864255"/>
            <a:chExt cx="9082699" cy="5988021"/>
          </a:xfrm>
        </p:grpSpPr>
        <p:sp>
          <p:nvSpPr>
            <p:cNvPr id="3011" name="Google Shape;3011;p388"/>
            <p:cNvSpPr/>
            <p:nvPr/>
          </p:nvSpPr>
          <p:spPr>
            <a:xfrm rot="10800000" flipH="1">
              <a:off x="4280409" y="4128412"/>
              <a:ext cx="8354843" cy="1463784"/>
            </a:xfrm>
            <a:custGeom>
              <a:avLst/>
              <a:gdLst/>
              <a:ahLst/>
              <a:cxnLst/>
              <a:rect l="l" t="t" r="r" b="b"/>
              <a:pathLst>
                <a:path w="8557546" h="1463783" extrusionOk="0">
                  <a:moveTo>
                    <a:pt x="8557546" y="1463782"/>
                  </a:moveTo>
                  <a:lnTo>
                    <a:pt x="731891" y="1463782"/>
                  </a:lnTo>
                  <a:lnTo>
                    <a:pt x="0" y="731891"/>
                  </a:lnTo>
                  <a:lnTo>
                    <a:pt x="731891" y="1"/>
                  </a:lnTo>
                  <a:lnTo>
                    <a:pt x="8557546" y="1"/>
                  </a:lnTo>
                  <a:lnTo>
                    <a:pt x="8557546" y="1463782"/>
                  </a:lnTo>
                  <a:close/>
                </a:path>
              </a:pathLst>
            </a:custGeom>
            <a:solidFill>
              <a:schemeClr val="lt1"/>
            </a:solidFill>
            <a:ln w="12700" cap="flat" cmpd="sng">
              <a:solidFill>
                <a:srgbClr val="595959"/>
              </a:solidFill>
              <a:prstDash val="solid"/>
              <a:miter lim="800000"/>
              <a:headEnd type="none" w="sm" len="sm"/>
              <a:tailEnd type="none" w="sm" len="sm"/>
            </a:ln>
          </p:spPr>
          <p:txBody>
            <a:bodyPr spcFirstLastPara="1" wrap="square" lIns="1011425" tIns="76200" rIns="142225" bIns="76200" anchor="ctr" anchorCtr="0">
              <a:noAutofit/>
            </a:bodyPr>
            <a:lstStyle/>
            <a:p>
              <a:pPr marL="0" marR="0" lvl="0" indent="0" algn="l" rtl="0">
                <a:lnSpc>
                  <a:spcPct val="9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012" name="Google Shape;3012;p388"/>
            <p:cNvSpPr/>
            <p:nvPr/>
          </p:nvSpPr>
          <p:spPr>
            <a:xfrm>
              <a:off x="4270141" y="1864255"/>
              <a:ext cx="8365112" cy="1463785"/>
            </a:xfrm>
            <a:custGeom>
              <a:avLst/>
              <a:gdLst/>
              <a:ahLst/>
              <a:cxnLst/>
              <a:rect l="l" t="t" r="r" b="b"/>
              <a:pathLst>
                <a:path w="8557546" h="1463783" extrusionOk="0">
                  <a:moveTo>
                    <a:pt x="8557546" y="1463782"/>
                  </a:moveTo>
                  <a:lnTo>
                    <a:pt x="731891" y="1463782"/>
                  </a:lnTo>
                  <a:lnTo>
                    <a:pt x="0" y="731891"/>
                  </a:lnTo>
                  <a:lnTo>
                    <a:pt x="731891" y="1"/>
                  </a:lnTo>
                  <a:lnTo>
                    <a:pt x="8557546" y="1"/>
                  </a:lnTo>
                  <a:lnTo>
                    <a:pt x="8557546" y="1463782"/>
                  </a:lnTo>
                  <a:close/>
                </a:path>
              </a:pathLst>
            </a:custGeom>
            <a:solidFill>
              <a:schemeClr val="lt1"/>
            </a:solidFill>
            <a:ln w="12700" cap="flat" cmpd="sng">
              <a:solidFill>
                <a:srgbClr val="595959"/>
              </a:solidFill>
              <a:prstDash val="solid"/>
              <a:miter lim="800000"/>
              <a:headEnd type="none" w="sm" len="sm"/>
              <a:tailEnd type="none" w="sm" len="sm"/>
            </a:ln>
          </p:spPr>
          <p:txBody>
            <a:bodyPr spcFirstLastPara="1" wrap="square" lIns="1011425" tIns="76200" rIns="142225" bIns="76200" anchor="ctr" anchorCtr="0">
              <a:noAutofit/>
            </a:bodyPr>
            <a:lstStyle/>
            <a:p>
              <a:pPr marL="0" marR="0" lvl="1" indent="0" algn="l" rtl="0">
                <a:lnSpc>
                  <a:spcPct val="90000"/>
                </a:lnSpc>
                <a:spcBef>
                  <a:spcPts val="0"/>
                </a:spcBef>
                <a:spcAft>
                  <a:spcPts val="0"/>
                </a:spcAft>
                <a:buClr>
                  <a:srgbClr val="000000"/>
                </a:buClr>
                <a:buSzPts val="2200"/>
                <a:buFont typeface="Arial"/>
                <a:buNone/>
              </a:pPr>
              <a:endParaRPr sz="2200" b="0" i="0" u="none" strike="noStrike" cap="none">
                <a:solidFill>
                  <a:srgbClr val="3F3F3F"/>
                </a:solidFill>
                <a:latin typeface="Century Gothic"/>
                <a:ea typeface="Century Gothic"/>
                <a:cs typeface="Century Gothic"/>
                <a:sym typeface="Century Gothic"/>
              </a:endParaRPr>
            </a:p>
          </p:txBody>
        </p:sp>
        <p:sp>
          <p:nvSpPr>
            <p:cNvPr id="3013" name="Google Shape;3013;p388"/>
            <p:cNvSpPr/>
            <p:nvPr/>
          </p:nvSpPr>
          <p:spPr>
            <a:xfrm>
              <a:off x="4287138" y="6385425"/>
              <a:ext cx="8348114" cy="1466851"/>
            </a:xfrm>
            <a:custGeom>
              <a:avLst/>
              <a:gdLst/>
              <a:ahLst/>
              <a:cxnLst/>
              <a:rect l="l" t="t" r="r" b="b"/>
              <a:pathLst>
                <a:path w="8534711" h="1466849" extrusionOk="0">
                  <a:moveTo>
                    <a:pt x="8534711" y="1466848"/>
                  </a:moveTo>
                  <a:lnTo>
                    <a:pt x="733424" y="1466848"/>
                  </a:lnTo>
                  <a:lnTo>
                    <a:pt x="0" y="733424"/>
                  </a:lnTo>
                  <a:lnTo>
                    <a:pt x="733424" y="1"/>
                  </a:lnTo>
                  <a:lnTo>
                    <a:pt x="8534711" y="1"/>
                  </a:lnTo>
                  <a:lnTo>
                    <a:pt x="8534711" y="1466848"/>
                  </a:lnTo>
                  <a:close/>
                </a:path>
              </a:pathLst>
            </a:custGeom>
            <a:solidFill>
              <a:schemeClr val="lt1"/>
            </a:solidFill>
            <a:ln w="12700" cap="flat" cmpd="sng">
              <a:solidFill>
                <a:srgbClr val="595959"/>
              </a:solidFill>
              <a:prstDash val="solid"/>
              <a:miter lim="800000"/>
              <a:headEnd type="none" w="sm" len="sm"/>
              <a:tailEnd type="none" w="sm" len="sm"/>
            </a:ln>
          </p:spPr>
          <p:txBody>
            <a:bodyPr spcFirstLastPara="1" wrap="square" lIns="1013550" tIns="76200" rIns="142225" bIns="76200" anchor="ctr" anchorCtr="0">
              <a:noAutofit/>
            </a:bodyPr>
            <a:lstStyle/>
            <a:p>
              <a:pPr marL="0" marR="0" lvl="0" indent="0" algn="l" rtl="0">
                <a:lnSpc>
                  <a:spcPct val="9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3014" name="Google Shape;3014;p388"/>
            <p:cNvGrpSpPr/>
            <p:nvPr/>
          </p:nvGrpSpPr>
          <p:grpSpPr>
            <a:xfrm>
              <a:off x="3620747" y="1879244"/>
              <a:ext cx="1463783" cy="1463783"/>
              <a:chOff x="3175140" y="2058729"/>
              <a:chExt cx="1463783" cy="1463783"/>
            </a:xfrm>
          </p:grpSpPr>
          <p:sp>
            <p:nvSpPr>
              <p:cNvPr id="3015" name="Google Shape;3015;p388"/>
              <p:cNvSpPr/>
              <p:nvPr/>
            </p:nvSpPr>
            <p:spPr>
              <a:xfrm>
                <a:off x="3175140" y="2058729"/>
                <a:ext cx="1463783" cy="1463783"/>
              </a:xfrm>
              <a:prstGeom prst="ellipse">
                <a:avLst/>
              </a:prstGeom>
              <a:solidFill>
                <a:srgbClr val="1C99D2"/>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16" name="Google Shape;3016;p388"/>
              <p:cNvPicPr preferRelativeResize="0"/>
              <p:nvPr/>
            </p:nvPicPr>
            <p:blipFill rotWithShape="1">
              <a:blip r:embed="rId3">
                <a:alphaModFix/>
              </a:blip>
              <a:srcRect/>
              <a:stretch/>
            </p:blipFill>
            <p:spPr>
              <a:xfrm>
                <a:off x="3460947" y="2325546"/>
                <a:ext cx="895338" cy="932927"/>
              </a:xfrm>
              <a:prstGeom prst="rect">
                <a:avLst/>
              </a:prstGeom>
              <a:noFill/>
              <a:ln>
                <a:noFill/>
              </a:ln>
            </p:spPr>
          </p:pic>
        </p:grpSp>
        <p:grpSp>
          <p:nvGrpSpPr>
            <p:cNvPr id="3017" name="Google Shape;3017;p388"/>
            <p:cNvGrpSpPr/>
            <p:nvPr/>
          </p:nvGrpSpPr>
          <p:grpSpPr>
            <a:xfrm>
              <a:off x="3612496" y="4105795"/>
              <a:ext cx="1463783" cy="1463783"/>
              <a:chOff x="3007269" y="3949211"/>
              <a:chExt cx="1463783" cy="1463783"/>
            </a:xfrm>
          </p:grpSpPr>
          <p:sp>
            <p:nvSpPr>
              <p:cNvPr id="3018" name="Google Shape;3018;p388"/>
              <p:cNvSpPr/>
              <p:nvPr/>
            </p:nvSpPr>
            <p:spPr>
              <a:xfrm>
                <a:off x="3007269" y="3949211"/>
                <a:ext cx="1463783" cy="1463783"/>
              </a:xfrm>
              <a:prstGeom prst="ellipse">
                <a:avLst/>
              </a:prstGeom>
              <a:solidFill>
                <a:srgbClr val="73BF4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19" name="Google Shape;3019;p388"/>
              <p:cNvGrpSpPr/>
              <p:nvPr/>
            </p:nvGrpSpPr>
            <p:grpSpPr>
              <a:xfrm>
                <a:off x="3182915" y="4166777"/>
                <a:ext cx="1132379" cy="888166"/>
                <a:chOff x="2192338" y="725488"/>
                <a:chExt cx="1155700" cy="906462"/>
              </a:xfrm>
            </p:grpSpPr>
            <p:sp>
              <p:nvSpPr>
                <p:cNvPr id="3020" name="Google Shape;3020;p388"/>
                <p:cNvSpPr/>
                <p:nvPr/>
              </p:nvSpPr>
              <p:spPr>
                <a:xfrm>
                  <a:off x="2192338" y="1552575"/>
                  <a:ext cx="1155700" cy="79375"/>
                </a:xfrm>
                <a:custGeom>
                  <a:avLst/>
                  <a:gdLst/>
                  <a:ahLst/>
                  <a:cxnLst/>
                  <a:rect l="l" t="t" r="r" b="b"/>
                  <a:pathLst>
                    <a:path w="728" h="50" extrusionOk="0">
                      <a:moveTo>
                        <a:pt x="0" y="0"/>
                      </a:moveTo>
                      <a:lnTo>
                        <a:pt x="728" y="0"/>
                      </a:lnTo>
                      <a:lnTo>
                        <a:pt x="728" y="50"/>
                      </a:lnTo>
                      <a:lnTo>
                        <a:pt x="0" y="50"/>
                      </a:lnTo>
                      <a:lnTo>
                        <a:pt x="0" y="0"/>
                      </a:lnTo>
                      <a:lnTo>
                        <a:pt x="0" y="0"/>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3021" name="Google Shape;3021;p388"/>
                <p:cNvSpPr/>
                <p:nvPr/>
              </p:nvSpPr>
              <p:spPr>
                <a:xfrm>
                  <a:off x="2282826" y="1131888"/>
                  <a:ext cx="950913" cy="398462"/>
                </a:xfrm>
                <a:custGeom>
                  <a:avLst/>
                  <a:gdLst/>
                  <a:ahLst/>
                  <a:cxnLst/>
                  <a:rect l="l" t="t" r="r" b="b"/>
                  <a:pathLst>
                    <a:path w="365" h="153" extrusionOk="0">
                      <a:moveTo>
                        <a:pt x="50" y="153"/>
                      </a:moveTo>
                      <a:cubicBezTo>
                        <a:pt x="50" y="152"/>
                        <a:pt x="50" y="150"/>
                        <a:pt x="50" y="148"/>
                      </a:cubicBezTo>
                      <a:cubicBezTo>
                        <a:pt x="50" y="140"/>
                        <a:pt x="41" y="134"/>
                        <a:pt x="31" y="134"/>
                      </a:cubicBezTo>
                      <a:cubicBezTo>
                        <a:pt x="20" y="134"/>
                        <a:pt x="11" y="140"/>
                        <a:pt x="11" y="148"/>
                      </a:cubicBezTo>
                      <a:cubicBezTo>
                        <a:pt x="11" y="150"/>
                        <a:pt x="11" y="152"/>
                        <a:pt x="11" y="153"/>
                      </a:cubicBezTo>
                      <a:cubicBezTo>
                        <a:pt x="6" y="153"/>
                        <a:pt x="6" y="153"/>
                        <a:pt x="6" y="153"/>
                      </a:cubicBezTo>
                      <a:cubicBezTo>
                        <a:pt x="2" y="148"/>
                        <a:pt x="0" y="142"/>
                        <a:pt x="0" y="136"/>
                      </a:cubicBezTo>
                      <a:cubicBezTo>
                        <a:pt x="0" y="123"/>
                        <a:pt x="11" y="111"/>
                        <a:pt x="26" y="107"/>
                      </a:cubicBezTo>
                      <a:cubicBezTo>
                        <a:pt x="44" y="102"/>
                        <a:pt x="57" y="85"/>
                        <a:pt x="65" y="69"/>
                      </a:cubicBezTo>
                      <a:cubicBezTo>
                        <a:pt x="71" y="57"/>
                        <a:pt x="73" y="48"/>
                        <a:pt x="81" y="37"/>
                      </a:cubicBezTo>
                      <a:cubicBezTo>
                        <a:pt x="95" y="17"/>
                        <a:pt x="116" y="0"/>
                        <a:pt x="141" y="0"/>
                      </a:cubicBezTo>
                      <a:cubicBezTo>
                        <a:pt x="151" y="0"/>
                        <a:pt x="151" y="0"/>
                        <a:pt x="151" y="0"/>
                      </a:cubicBezTo>
                      <a:cubicBezTo>
                        <a:pt x="164" y="12"/>
                        <a:pt x="181" y="42"/>
                        <a:pt x="197" y="42"/>
                      </a:cubicBezTo>
                      <a:cubicBezTo>
                        <a:pt x="213" y="42"/>
                        <a:pt x="229" y="13"/>
                        <a:pt x="242" y="0"/>
                      </a:cubicBezTo>
                      <a:cubicBezTo>
                        <a:pt x="253" y="0"/>
                        <a:pt x="253" y="0"/>
                        <a:pt x="253" y="0"/>
                      </a:cubicBezTo>
                      <a:cubicBezTo>
                        <a:pt x="281" y="0"/>
                        <a:pt x="304" y="21"/>
                        <a:pt x="317" y="44"/>
                      </a:cubicBezTo>
                      <a:cubicBezTo>
                        <a:pt x="318" y="45"/>
                        <a:pt x="318" y="46"/>
                        <a:pt x="318" y="46"/>
                      </a:cubicBezTo>
                      <a:cubicBezTo>
                        <a:pt x="326" y="59"/>
                        <a:pt x="347" y="98"/>
                        <a:pt x="356" y="120"/>
                      </a:cubicBezTo>
                      <a:cubicBezTo>
                        <a:pt x="365" y="141"/>
                        <a:pt x="362" y="153"/>
                        <a:pt x="338" y="153"/>
                      </a:cubicBezTo>
                      <a:cubicBezTo>
                        <a:pt x="298" y="153"/>
                        <a:pt x="298" y="153"/>
                        <a:pt x="298" y="153"/>
                      </a:cubicBezTo>
                      <a:cubicBezTo>
                        <a:pt x="284" y="153"/>
                        <a:pt x="284" y="153"/>
                        <a:pt x="284" y="153"/>
                      </a:cubicBezTo>
                      <a:cubicBezTo>
                        <a:pt x="285" y="151"/>
                        <a:pt x="287" y="147"/>
                        <a:pt x="287" y="144"/>
                      </a:cubicBezTo>
                      <a:cubicBezTo>
                        <a:pt x="292" y="62"/>
                        <a:pt x="292" y="62"/>
                        <a:pt x="292" y="62"/>
                      </a:cubicBezTo>
                      <a:cubicBezTo>
                        <a:pt x="293" y="51"/>
                        <a:pt x="283" y="42"/>
                        <a:pt x="273" y="42"/>
                      </a:cubicBezTo>
                      <a:cubicBezTo>
                        <a:pt x="121" y="42"/>
                        <a:pt x="121" y="42"/>
                        <a:pt x="121" y="42"/>
                      </a:cubicBezTo>
                      <a:cubicBezTo>
                        <a:pt x="111" y="42"/>
                        <a:pt x="101" y="51"/>
                        <a:pt x="102" y="62"/>
                      </a:cubicBezTo>
                      <a:cubicBezTo>
                        <a:pt x="107" y="144"/>
                        <a:pt x="107" y="144"/>
                        <a:pt x="107" y="144"/>
                      </a:cubicBezTo>
                      <a:cubicBezTo>
                        <a:pt x="107" y="147"/>
                        <a:pt x="108" y="151"/>
                        <a:pt x="110" y="153"/>
                      </a:cubicBezTo>
                      <a:cubicBezTo>
                        <a:pt x="90" y="153"/>
                        <a:pt x="70" y="153"/>
                        <a:pt x="50" y="153"/>
                      </a:cubicBez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3022" name="Google Shape;3022;p388"/>
                <p:cNvSpPr/>
                <p:nvPr/>
              </p:nvSpPr>
              <p:spPr>
                <a:xfrm>
                  <a:off x="2566988" y="1262063"/>
                  <a:ext cx="457200" cy="273050"/>
                </a:xfrm>
                <a:custGeom>
                  <a:avLst/>
                  <a:gdLst/>
                  <a:ahLst/>
                  <a:cxnLst/>
                  <a:rect l="l" t="t" r="r" b="b"/>
                  <a:pathLst>
                    <a:path w="176" h="105" extrusionOk="0">
                      <a:moveTo>
                        <a:pt x="158" y="105"/>
                      </a:moveTo>
                      <a:cubicBezTo>
                        <a:pt x="18" y="105"/>
                        <a:pt x="18" y="105"/>
                        <a:pt x="18" y="105"/>
                      </a:cubicBezTo>
                      <a:cubicBezTo>
                        <a:pt x="11" y="105"/>
                        <a:pt x="6" y="100"/>
                        <a:pt x="5" y="93"/>
                      </a:cubicBezTo>
                      <a:cubicBezTo>
                        <a:pt x="0" y="11"/>
                        <a:pt x="0" y="11"/>
                        <a:pt x="0" y="11"/>
                      </a:cubicBezTo>
                      <a:cubicBezTo>
                        <a:pt x="0" y="8"/>
                        <a:pt x="1" y="6"/>
                        <a:pt x="3" y="4"/>
                      </a:cubicBezTo>
                      <a:cubicBezTo>
                        <a:pt x="5" y="1"/>
                        <a:pt x="9" y="0"/>
                        <a:pt x="12" y="0"/>
                      </a:cubicBezTo>
                      <a:cubicBezTo>
                        <a:pt x="164" y="0"/>
                        <a:pt x="164" y="0"/>
                        <a:pt x="164" y="0"/>
                      </a:cubicBezTo>
                      <a:cubicBezTo>
                        <a:pt x="167" y="0"/>
                        <a:pt x="171" y="1"/>
                        <a:pt x="173" y="4"/>
                      </a:cubicBezTo>
                      <a:cubicBezTo>
                        <a:pt x="175" y="6"/>
                        <a:pt x="176" y="9"/>
                        <a:pt x="176" y="11"/>
                      </a:cubicBezTo>
                      <a:cubicBezTo>
                        <a:pt x="170" y="93"/>
                        <a:pt x="170" y="93"/>
                        <a:pt x="170" y="93"/>
                      </a:cubicBezTo>
                      <a:cubicBezTo>
                        <a:pt x="170" y="100"/>
                        <a:pt x="165" y="105"/>
                        <a:pt x="158" y="105"/>
                      </a:cubicBezTo>
                      <a:close/>
                      <a:moveTo>
                        <a:pt x="12" y="3"/>
                      </a:moveTo>
                      <a:cubicBezTo>
                        <a:pt x="10" y="3"/>
                        <a:pt x="7" y="4"/>
                        <a:pt x="5" y="6"/>
                      </a:cubicBezTo>
                      <a:cubicBezTo>
                        <a:pt x="4" y="7"/>
                        <a:pt x="3" y="9"/>
                        <a:pt x="3" y="11"/>
                      </a:cubicBezTo>
                      <a:cubicBezTo>
                        <a:pt x="8" y="93"/>
                        <a:pt x="8" y="93"/>
                        <a:pt x="8" y="93"/>
                      </a:cubicBezTo>
                      <a:cubicBezTo>
                        <a:pt x="9" y="98"/>
                        <a:pt x="13" y="102"/>
                        <a:pt x="18" y="102"/>
                      </a:cubicBezTo>
                      <a:cubicBezTo>
                        <a:pt x="158" y="102"/>
                        <a:pt x="158" y="102"/>
                        <a:pt x="158" y="102"/>
                      </a:cubicBezTo>
                      <a:cubicBezTo>
                        <a:pt x="163" y="102"/>
                        <a:pt x="167" y="98"/>
                        <a:pt x="167" y="93"/>
                      </a:cubicBezTo>
                      <a:cubicBezTo>
                        <a:pt x="173" y="11"/>
                        <a:pt x="173" y="11"/>
                        <a:pt x="173" y="11"/>
                      </a:cubicBezTo>
                      <a:cubicBezTo>
                        <a:pt x="173" y="9"/>
                        <a:pt x="172" y="7"/>
                        <a:pt x="171" y="6"/>
                      </a:cubicBezTo>
                      <a:cubicBezTo>
                        <a:pt x="169" y="4"/>
                        <a:pt x="166" y="3"/>
                        <a:pt x="164" y="3"/>
                      </a:cubicBezTo>
                      <a:lnTo>
                        <a:pt x="12" y="3"/>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3023" name="Google Shape;3023;p388"/>
                <p:cNvSpPr/>
                <p:nvPr/>
              </p:nvSpPr>
              <p:spPr>
                <a:xfrm>
                  <a:off x="2743201" y="1111250"/>
                  <a:ext cx="101600" cy="130175"/>
                </a:xfrm>
                <a:custGeom>
                  <a:avLst/>
                  <a:gdLst/>
                  <a:ahLst/>
                  <a:cxnLst/>
                  <a:rect l="l" t="t" r="r" b="b"/>
                  <a:pathLst>
                    <a:path w="39" h="50" extrusionOk="0">
                      <a:moveTo>
                        <a:pt x="0" y="49"/>
                      </a:moveTo>
                      <a:cubicBezTo>
                        <a:pt x="0" y="49"/>
                        <a:pt x="7" y="50"/>
                        <a:pt x="20" y="50"/>
                      </a:cubicBezTo>
                      <a:cubicBezTo>
                        <a:pt x="33" y="50"/>
                        <a:pt x="39" y="50"/>
                        <a:pt x="39" y="50"/>
                      </a:cubicBezTo>
                      <a:cubicBezTo>
                        <a:pt x="29" y="16"/>
                        <a:pt x="29" y="16"/>
                        <a:pt x="29" y="16"/>
                      </a:cubicBezTo>
                      <a:cubicBezTo>
                        <a:pt x="30" y="15"/>
                        <a:pt x="31" y="14"/>
                        <a:pt x="31" y="12"/>
                      </a:cubicBezTo>
                      <a:cubicBezTo>
                        <a:pt x="31" y="5"/>
                        <a:pt x="31" y="5"/>
                        <a:pt x="31" y="5"/>
                      </a:cubicBezTo>
                      <a:cubicBezTo>
                        <a:pt x="31" y="2"/>
                        <a:pt x="28" y="0"/>
                        <a:pt x="26" y="0"/>
                      </a:cubicBezTo>
                      <a:cubicBezTo>
                        <a:pt x="13" y="0"/>
                        <a:pt x="13" y="0"/>
                        <a:pt x="13" y="0"/>
                      </a:cubicBezTo>
                      <a:cubicBezTo>
                        <a:pt x="11" y="0"/>
                        <a:pt x="9" y="2"/>
                        <a:pt x="9" y="5"/>
                      </a:cubicBezTo>
                      <a:cubicBezTo>
                        <a:pt x="9" y="12"/>
                        <a:pt x="9" y="12"/>
                        <a:pt x="9" y="12"/>
                      </a:cubicBezTo>
                      <a:cubicBezTo>
                        <a:pt x="9" y="14"/>
                        <a:pt x="10" y="15"/>
                        <a:pt x="11" y="16"/>
                      </a:cubicBezTo>
                      <a:lnTo>
                        <a:pt x="0" y="49"/>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3024" name="Google Shape;3024;p388"/>
                <p:cNvSpPr/>
                <p:nvPr/>
              </p:nvSpPr>
              <p:spPr>
                <a:xfrm>
                  <a:off x="2619376" y="725488"/>
                  <a:ext cx="350838" cy="361950"/>
                </a:xfrm>
                <a:custGeom>
                  <a:avLst/>
                  <a:gdLst/>
                  <a:ahLst/>
                  <a:cxnLst/>
                  <a:rect l="l" t="t" r="r" b="b"/>
                  <a:pathLst>
                    <a:path w="135" h="139" extrusionOk="0">
                      <a:moveTo>
                        <a:pt x="68" y="0"/>
                      </a:moveTo>
                      <a:cubicBezTo>
                        <a:pt x="31" y="0"/>
                        <a:pt x="0" y="31"/>
                        <a:pt x="0" y="69"/>
                      </a:cubicBezTo>
                      <a:cubicBezTo>
                        <a:pt x="0" y="108"/>
                        <a:pt x="31" y="139"/>
                        <a:pt x="68" y="139"/>
                      </a:cubicBezTo>
                      <a:cubicBezTo>
                        <a:pt x="105" y="139"/>
                        <a:pt x="135" y="108"/>
                        <a:pt x="135" y="69"/>
                      </a:cubicBezTo>
                      <a:cubicBezTo>
                        <a:pt x="135" y="31"/>
                        <a:pt x="105" y="0"/>
                        <a:pt x="68" y="0"/>
                      </a:cubicBezTo>
                      <a:close/>
                      <a:moveTo>
                        <a:pt x="68" y="127"/>
                      </a:moveTo>
                      <a:cubicBezTo>
                        <a:pt x="38" y="127"/>
                        <a:pt x="14" y="103"/>
                        <a:pt x="12" y="72"/>
                      </a:cubicBezTo>
                      <a:cubicBezTo>
                        <a:pt x="25" y="61"/>
                        <a:pt x="34" y="46"/>
                        <a:pt x="37" y="28"/>
                      </a:cubicBezTo>
                      <a:cubicBezTo>
                        <a:pt x="52" y="46"/>
                        <a:pt x="76" y="58"/>
                        <a:pt x="103" y="58"/>
                      </a:cubicBezTo>
                      <a:cubicBezTo>
                        <a:pt x="110" y="58"/>
                        <a:pt x="116" y="57"/>
                        <a:pt x="122" y="56"/>
                      </a:cubicBezTo>
                      <a:cubicBezTo>
                        <a:pt x="123" y="60"/>
                        <a:pt x="124" y="65"/>
                        <a:pt x="124" y="69"/>
                      </a:cubicBezTo>
                      <a:cubicBezTo>
                        <a:pt x="124" y="101"/>
                        <a:pt x="99" y="127"/>
                        <a:pt x="68" y="127"/>
                      </a:cubicBez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grpSp>
        </p:grpSp>
        <p:grpSp>
          <p:nvGrpSpPr>
            <p:cNvPr id="3025" name="Google Shape;3025;p388"/>
            <p:cNvGrpSpPr/>
            <p:nvPr/>
          </p:nvGrpSpPr>
          <p:grpSpPr>
            <a:xfrm>
              <a:off x="3552554" y="6354963"/>
              <a:ext cx="1466849" cy="1466849"/>
              <a:chOff x="3138798" y="5753818"/>
              <a:chExt cx="1466849" cy="1466849"/>
            </a:xfrm>
          </p:grpSpPr>
          <p:sp>
            <p:nvSpPr>
              <p:cNvPr id="3026" name="Google Shape;3026;p388"/>
              <p:cNvSpPr/>
              <p:nvPr/>
            </p:nvSpPr>
            <p:spPr>
              <a:xfrm>
                <a:off x="3138798" y="5753818"/>
                <a:ext cx="1466849" cy="1466849"/>
              </a:xfrm>
              <a:prstGeom prst="ellipse">
                <a:avLst/>
              </a:prstGeom>
              <a:solidFill>
                <a:srgbClr val="FBC839"/>
              </a:solidFill>
              <a:ln w="12700"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027" name="Google Shape;3027;p388"/>
              <p:cNvGrpSpPr/>
              <p:nvPr/>
            </p:nvGrpSpPr>
            <p:grpSpPr>
              <a:xfrm>
                <a:off x="3355372" y="5981193"/>
                <a:ext cx="1125196" cy="969994"/>
                <a:chOff x="487363" y="2135188"/>
                <a:chExt cx="1058862" cy="912813"/>
              </a:xfrm>
            </p:grpSpPr>
            <p:sp>
              <p:nvSpPr>
                <p:cNvPr id="3028" name="Google Shape;3028;p388"/>
                <p:cNvSpPr/>
                <p:nvPr/>
              </p:nvSpPr>
              <p:spPr>
                <a:xfrm>
                  <a:off x="1265238" y="2449513"/>
                  <a:ext cx="276225" cy="273050"/>
                </a:xfrm>
                <a:custGeom>
                  <a:avLst/>
                  <a:gdLst/>
                  <a:ahLst/>
                  <a:cxnLst/>
                  <a:rect l="l" t="t" r="r" b="b"/>
                  <a:pathLst>
                    <a:path w="134" h="133" extrusionOk="0">
                      <a:moveTo>
                        <a:pt x="134" y="70"/>
                      </a:moveTo>
                      <a:cubicBezTo>
                        <a:pt x="115" y="85"/>
                        <a:pt x="115" y="85"/>
                        <a:pt x="115" y="85"/>
                      </a:cubicBezTo>
                      <a:cubicBezTo>
                        <a:pt x="78" y="117"/>
                        <a:pt x="78" y="117"/>
                        <a:pt x="78" y="117"/>
                      </a:cubicBezTo>
                      <a:cubicBezTo>
                        <a:pt x="59" y="133"/>
                        <a:pt x="59" y="133"/>
                        <a:pt x="59" y="133"/>
                      </a:cubicBezTo>
                      <a:cubicBezTo>
                        <a:pt x="59" y="133"/>
                        <a:pt x="45" y="116"/>
                        <a:pt x="23" y="90"/>
                      </a:cubicBezTo>
                      <a:cubicBezTo>
                        <a:pt x="0" y="63"/>
                        <a:pt x="3" y="41"/>
                        <a:pt x="3" y="41"/>
                      </a:cubicBezTo>
                      <a:cubicBezTo>
                        <a:pt x="28" y="20"/>
                        <a:pt x="28" y="20"/>
                        <a:pt x="28" y="20"/>
                      </a:cubicBezTo>
                      <a:cubicBezTo>
                        <a:pt x="52" y="0"/>
                        <a:pt x="52" y="0"/>
                        <a:pt x="52" y="0"/>
                      </a:cubicBezTo>
                      <a:cubicBezTo>
                        <a:pt x="52" y="0"/>
                        <a:pt x="75" y="0"/>
                        <a:pt x="97" y="27"/>
                      </a:cubicBezTo>
                      <a:cubicBezTo>
                        <a:pt x="120" y="53"/>
                        <a:pt x="134" y="70"/>
                        <a:pt x="134" y="70"/>
                      </a:cubicBez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3029" name="Google Shape;3029;p388"/>
                <p:cNvSpPr/>
                <p:nvPr/>
              </p:nvSpPr>
              <p:spPr>
                <a:xfrm>
                  <a:off x="1409700" y="2614613"/>
                  <a:ext cx="136525" cy="123825"/>
                </a:xfrm>
                <a:custGeom>
                  <a:avLst/>
                  <a:gdLst/>
                  <a:ahLst/>
                  <a:cxnLst/>
                  <a:rect l="l" t="t" r="r" b="b"/>
                  <a:pathLst>
                    <a:path w="66" h="60" extrusionOk="0">
                      <a:moveTo>
                        <a:pt x="60" y="0"/>
                      </a:moveTo>
                      <a:cubicBezTo>
                        <a:pt x="66" y="16"/>
                        <a:pt x="62" y="35"/>
                        <a:pt x="48" y="47"/>
                      </a:cubicBezTo>
                      <a:cubicBezTo>
                        <a:pt x="34" y="58"/>
                        <a:pt x="15" y="60"/>
                        <a:pt x="0" y="51"/>
                      </a:cubicBezTo>
                      <a:lnTo>
                        <a:pt x="60" y="0"/>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3030" name="Google Shape;3030;p388"/>
                <p:cNvSpPr/>
                <p:nvPr/>
              </p:nvSpPr>
              <p:spPr>
                <a:xfrm>
                  <a:off x="646113" y="2465388"/>
                  <a:ext cx="889000" cy="422275"/>
                </a:xfrm>
                <a:custGeom>
                  <a:avLst/>
                  <a:gdLst/>
                  <a:ahLst/>
                  <a:cxnLst/>
                  <a:rect l="l" t="t" r="r" b="b"/>
                  <a:pathLst>
                    <a:path w="432" h="205" extrusionOk="0">
                      <a:moveTo>
                        <a:pt x="418" y="155"/>
                      </a:moveTo>
                      <a:cubicBezTo>
                        <a:pt x="426" y="155"/>
                        <a:pt x="432" y="161"/>
                        <a:pt x="432" y="169"/>
                      </a:cubicBezTo>
                      <a:cubicBezTo>
                        <a:pt x="432" y="177"/>
                        <a:pt x="426" y="183"/>
                        <a:pt x="418" y="183"/>
                      </a:cubicBezTo>
                      <a:cubicBezTo>
                        <a:pt x="326" y="183"/>
                        <a:pt x="326" y="183"/>
                        <a:pt x="326" y="183"/>
                      </a:cubicBezTo>
                      <a:cubicBezTo>
                        <a:pt x="325" y="183"/>
                        <a:pt x="324" y="183"/>
                        <a:pt x="324" y="183"/>
                      </a:cubicBezTo>
                      <a:cubicBezTo>
                        <a:pt x="318" y="184"/>
                        <a:pt x="313" y="181"/>
                        <a:pt x="310" y="176"/>
                      </a:cubicBezTo>
                      <a:cubicBezTo>
                        <a:pt x="268" y="106"/>
                        <a:pt x="268" y="106"/>
                        <a:pt x="268" y="106"/>
                      </a:cubicBezTo>
                      <a:cubicBezTo>
                        <a:pt x="162" y="200"/>
                        <a:pt x="162" y="200"/>
                        <a:pt x="162" y="200"/>
                      </a:cubicBezTo>
                      <a:cubicBezTo>
                        <a:pt x="156" y="205"/>
                        <a:pt x="147" y="204"/>
                        <a:pt x="142" y="198"/>
                      </a:cubicBezTo>
                      <a:cubicBezTo>
                        <a:pt x="141" y="198"/>
                        <a:pt x="140" y="197"/>
                        <a:pt x="140" y="196"/>
                      </a:cubicBezTo>
                      <a:cubicBezTo>
                        <a:pt x="138" y="195"/>
                        <a:pt x="137" y="193"/>
                        <a:pt x="136" y="191"/>
                      </a:cubicBezTo>
                      <a:cubicBezTo>
                        <a:pt x="82" y="51"/>
                        <a:pt x="82" y="51"/>
                        <a:pt x="82" y="51"/>
                      </a:cubicBezTo>
                      <a:cubicBezTo>
                        <a:pt x="29" y="191"/>
                        <a:pt x="29" y="191"/>
                        <a:pt x="29" y="191"/>
                      </a:cubicBezTo>
                      <a:cubicBezTo>
                        <a:pt x="26" y="198"/>
                        <a:pt x="18" y="202"/>
                        <a:pt x="10" y="199"/>
                      </a:cubicBezTo>
                      <a:cubicBezTo>
                        <a:pt x="3" y="196"/>
                        <a:pt x="0" y="188"/>
                        <a:pt x="2" y="181"/>
                      </a:cubicBezTo>
                      <a:cubicBezTo>
                        <a:pt x="68" y="10"/>
                        <a:pt x="68" y="10"/>
                        <a:pt x="68" y="10"/>
                      </a:cubicBezTo>
                      <a:cubicBezTo>
                        <a:pt x="71" y="4"/>
                        <a:pt x="76" y="0"/>
                        <a:pt x="82" y="1"/>
                      </a:cubicBezTo>
                      <a:cubicBezTo>
                        <a:pt x="88" y="0"/>
                        <a:pt x="94" y="4"/>
                        <a:pt x="97" y="10"/>
                      </a:cubicBezTo>
                      <a:cubicBezTo>
                        <a:pt x="157" y="166"/>
                        <a:pt x="157" y="166"/>
                        <a:pt x="157" y="166"/>
                      </a:cubicBezTo>
                      <a:cubicBezTo>
                        <a:pt x="259" y="76"/>
                        <a:pt x="259" y="76"/>
                        <a:pt x="259" y="76"/>
                      </a:cubicBezTo>
                      <a:cubicBezTo>
                        <a:pt x="263" y="73"/>
                        <a:pt x="267" y="72"/>
                        <a:pt x="271" y="73"/>
                      </a:cubicBezTo>
                      <a:cubicBezTo>
                        <a:pt x="277" y="73"/>
                        <a:pt x="282" y="75"/>
                        <a:pt x="285" y="80"/>
                      </a:cubicBezTo>
                      <a:cubicBezTo>
                        <a:pt x="330" y="155"/>
                        <a:pt x="330" y="155"/>
                        <a:pt x="330" y="155"/>
                      </a:cubicBezTo>
                      <a:lnTo>
                        <a:pt x="418" y="155"/>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3031" name="Google Shape;3031;p388"/>
                <p:cNvSpPr/>
                <p:nvPr/>
              </p:nvSpPr>
              <p:spPr>
                <a:xfrm>
                  <a:off x="992188" y="2135188"/>
                  <a:ext cx="376238" cy="377825"/>
                </a:xfrm>
                <a:custGeom>
                  <a:avLst/>
                  <a:gdLst/>
                  <a:ahLst/>
                  <a:cxnLst/>
                  <a:rect l="l" t="t" r="r" b="b"/>
                  <a:pathLst>
                    <a:path w="183" h="184" extrusionOk="0">
                      <a:moveTo>
                        <a:pt x="167" y="133"/>
                      </a:moveTo>
                      <a:cubicBezTo>
                        <a:pt x="176" y="144"/>
                        <a:pt x="176" y="144"/>
                        <a:pt x="176" y="144"/>
                      </a:cubicBezTo>
                      <a:cubicBezTo>
                        <a:pt x="131" y="182"/>
                        <a:pt x="131" y="182"/>
                        <a:pt x="131" y="182"/>
                      </a:cubicBezTo>
                      <a:cubicBezTo>
                        <a:pt x="123" y="172"/>
                        <a:pt x="123" y="172"/>
                        <a:pt x="123" y="172"/>
                      </a:cubicBezTo>
                      <a:cubicBezTo>
                        <a:pt x="91" y="184"/>
                        <a:pt x="53" y="175"/>
                        <a:pt x="29" y="148"/>
                      </a:cubicBezTo>
                      <a:cubicBezTo>
                        <a:pt x="0" y="112"/>
                        <a:pt x="4" y="60"/>
                        <a:pt x="39" y="30"/>
                      </a:cubicBezTo>
                      <a:cubicBezTo>
                        <a:pt x="74" y="0"/>
                        <a:pt x="127" y="4"/>
                        <a:pt x="157" y="39"/>
                      </a:cubicBezTo>
                      <a:cubicBezTo>
                        <a:pt x="180" y="66"/>
                        <a:pt x="183" y="104"/>
                        <a:pt x="167" y="133"/>
                      </a:cubicBezTo>
                      <a:close/>
                      <a:moveTo>
                        <a:pt x="135" y="143"/>
                      </a:moveTo>
                      <a:cubicBezTo>
                        <a:pt x="163" y="120"/>
                        <a:pt x="166" y="79"/>
                        <a:pt x="143" y="51"/>
                      </a:cubicBezTo>
                      <a:cubicBezTo>
                        <a:pt x="120" y="24"/>
                        <a:pt x="79" y="21"/>
                        <a:pt x="51" y="44"/>
                      </a:cubicBezTo>
                      <a:cubicBezTo>
                        <a:pt x="24" y="67"/>
                        <a:pt x="20" y="108"/>
                        <a:pt x="44" y="136"/>
                      </a:cubicBezTo>
                      <a:cubicBezTo>
                        <a:pt x="67" y="163"/>
                        <a:pt x="108" y="166"/>
                        <a:pt x="135" y="143"/>
                      </a:cubicBez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3032" name="Google Shape;3032;p388"/>
                <p:cNvSpPr/>
                <p:nvPr/>
              </p:nvSpPr>
              <p:spPr>
                <a:xfrm>
                  <a:off x="487363" y="2227263"/>
                  <a:ext cx="819150" cy="820738"/>
                </a:xfrm>
                <a:custGeom>
                  <a:avLst/>
                  <a:gdLst/>
                  <a:ahLst/>
                  <a:cxnLst/>
                  <a:rect l="l" t="t" r="r" b="b"/>
                  <a:pathLst>
                    <a:path w="516" h="517" extrusionOk="0">
                      <a:moveTo>
                        <a:pt x="516" y="447"/>
                      </a:moveTo>
                      <a:lnTo>
                        <a:pt x="516" y="463"/>
                      </a:lnTo>
                      <a:lnTo>
                        <a:pt x="83" y="463"/>
                      </a:lnTo>
                      <a:lnTo>
                        <a:pt x="83" y="517"/>
                      </a:lnTo>
                      <a:lnTo>
                        <a:pt x="66" y="517"/>
                      </a:lnTo>
                      <a:lnTo>
                        <a:pt x="66" y="463"/>
                      </a:lnTo>
                      <a:lnTo>
                        <a:pt x="0" y="463"/>
                      </a:lnTo>
                      <a:lnTo>
                        <a:pt x="0" y="447"/>
                      </a:lnTo>
                      <a:lnTo>
                        <a:pt x="66" y="447"/>
                      </a:lnTo>
                      <a:lnTo>
                        <a:pt x="66" y="0"/>
                      </a:lnTo>
                      <a:lnTo>
                        <a:pt x="83" y="0"/>
                      </a:lnTo>
                      <a:lnTo>
                        <a:pt x="83" y="447"/>
                      </a:lnTo>
                      <a:lnTo>
                        <a:pt x="516" y="447"/>
                      </a:lnTo>
                      <a:close/>
                    </a:path>
                  </a:pathLst>
                </a:cu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3033" name="Google Shape;3033;p388"/>
                <p:cNvSpPr/>
                <p:nvPr/>
              </p:nvSpPr>
              <p:spPr>
                <a:xfrm>
                  <a:off x="673100" y="2351088"/>
                  <a:ext cx="60325" cy="28575"/>
                </a:xfrm>
                <a:prstGeom prst="rect">
                  <a:avLst/>
                </a:pr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3034" name="Google Shape;3034;p388"/>
                <p:cNvSpPr/>
                <p:nvPr/>
              </p:nvSpPr>
              <p:spPr>
                <a:xfrm>
                  <a:off x="673100" y="2290763"/>
                  <a:ext cx="60325" cy="28575"/>
                </a:xfrm>
                <a:prstGeom prst="rect">
                  <a:avLst/>
                </a:pr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sp>
              <p:nvSpPr>
                <p:cNvPr id="3035" name="Google Shape;3035;p388"/>
                <p:cNvSpPr/>
                <p:nvPr/>
              </p:nvSpPr>
              <p:spPr>
                <a:xfrm>
                  <a:off x="673100" y="2232026"/>
                  <a:ext cx="60325" cy="28575"/>
                </a:xfrm>
                <a:prstGeom prst="rect">
                  <a:avLst/>
                </a:prstGeom>
                <a:solidFill>
                  <a:schemeClr val="lt1"/>
                </a:solidFill>
                <a:ln>
                  <a:noFill/>
                </a:ln>
              </p:spPr>
              <p:txBody>
                <a:bodyPr spcFirstLastPara="1" wrap="square" lIns="114300" tIns="57150" rIns="114300" bIns="57150" anchor="t" anchorCtr="0">
                  <a:noAutofit/>
                </a:bodyPr>
                <a:lstStyle/>
                <a:p>
                  <a:pPr marL="0" marR="0" lvl="0" indent="0" algn="l" rtl="0">
                    <a:lnSpc>
                      <a:spcPct val="100000"/>
                    </a:lnSpc>
                    <a:spcBef>
                      <a:spcPts val="0"/>
                    </a:spcBef>
                    <a:spcAft>
                      <a:spcPts val="0"/>
                    </a:spcAft>
                    <a:buClr>
                      <a:srgbClr val="000000"/>
                    </a:buClr>
                    <a:buSzPts val="2250"/>
                    <a:buFont typeface="Arial"/>
                    <a:buNone/>
                  </a:pPr>
                  <a:endParaRPr sz="2250" b="0" i="0" u="none" strike="noStrike" cap="none">
                    <a:solidFill>
                      <a:srgbClr val="000000"/>
                    </a:solidFill>
                    <a:latin typeface="Arial"/>
                    <a:ea typeface="Arial"/>
                    <a:cs typeface="Arial"/>
                    <a:sym typeface="Arial"/>
                  </a:endParaRPr>
                </a:p>
              </p:txBody>
            </p:sp>
          </p:grpSp>
        </p:grpSp>
        <p:sp>
          <p:nvSpPr>
            <p:cNvPr id="3036" name="Google Shape;3036;p388"/>
            <p:cNvSpPr txBox="1"/>
            <p:nvPr/>
          </p:nvSpPr>
          <p:spPr>
            <a:xfrm>
              <a:off x="5172671" y="1966747"/>
              <a:ext cx="7288200" cy="12603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Clarity and alignment: Rules of engagement provide clarity by clearly defining the roles and responsibilities of both the organization and the vendor.</a:t>
              </a:r>
              <a:endParaRPr sz="2200" b="0" i="0" u="none" strike="noStrike" cap="none">
                <a:solidFill>
                  <a:srgbClr val="404040"/>
                </a:solidFill>
                <a:latin typeface="Open Sans"/>
                <a:ea typeface="Open Sans"/>
                <a:cs typeface="Open Sans"/>
                <a:sym typeface="Open Sans"/>
              </a:endParaRPr>
            </a:p>
          </p:txBody>
        </p:sp>
        <p:sp>
          <p:nvSpPr>
            <p:cNvPr id="3037" name="Google Shape;3037;p388"/>
            <p:cNvSpPr txBox="1"/>
            <p:nvPr/>
          </p:nvSpPr>
          <p:spPr>
            <a:xfrm>
              <a:off x="5172671" y="4201695"/>
              <a:ext cx="7288200" cy="12603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Conflict prevention: Establishing rules in advance helps organizations address potential sources of disagreement, reducing the likelihood of disputes..</a:t>
              </a:r>
              <a:endParaRPr/>
            </a:p>
          </p:txBody>
        </p:sp>
        <p:sp>
          <p:nvSpPr>
            <p:cNvPr id="3038" name="Google Shape;3038;p388"/>
            <p:cNvSpPr txBox="1"/>
            <p:nvPr/>
          </p:nvSpPr>
          <p:spPr>
            <a:xfrm>
              <a:off x="5172671" y="6663853"/>
              <a:ext cx="7288200" cy="90482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Efficiency: Clear rules make processes more efficient, streamlining communication and reducing delays.</a:t>
              </a:r>
              <a:endParaRPr sz="2200" b="0" i="0" u="none" strike="noStrike" cap="none">
                <a:solidFill>
                  <a:srgbClr val="404040"/>
                </a:solidFill>
                <a:latin typeface="Open Sans"/>
                <a:ea typeface="Open Sans"/>
                <a:cs typeface="Open Sans"/>
                <a:sym typeface="Open Sans"/>
              </a:endParaRPr>
            </a:p>
          </p:txBody>
        </p:sp>
      </p:grpSp>
      <p:sp>
        <p:nvSpPr>
          <p:cNvPr id="3039" name="Google Shape;3039;p388"/>
          <p:cNvSpPr/>
          <p:nvPr/>
        </p:nvSpPr>
        <p:spPr>
          <a:xfrm>
            <a:off x="3708400" y="898462"/>
            <a:ext cx="88543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sp>
        <p:nvSpPr>
          <p:cNvPr id="3044" name="Google Shape;3044;p389"/>
          <p:cNvSpPr txBox="1">
            <a:spLocks noGrp="1"/>
          </p:cNvSpPr>
          <p:nvPr>
            <p:ph type="body" idx="1"/>
          </p:nvPr>
        </p:nvSpPr>
        <p:spPr>
          <a:xfrm>
            <a:off x="2367280" y="4114800"/>
            <a:ext cx="11521439"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Summarize Elements of Effective Security Compliance</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049"/>
        <p:cNvGrpSpPr/>
        <p:nvPr/>
      </p:nvGrpSpPr>
      <p:grpSpPr>
        <a:xfrm>
          <a:off x="0" y="0"/>
          <a:ext cx="0" cy="0"/>
          <a:chOff x="0" y="0"/>
          <a:chExt cx="0" cy="0"/>
        </a:xfrm>
      </p:grpSpPr>
      <p:sp>
        <p:nvSpPr>
          <p:cNvPr id="3050" name="Google Shape;3050;p390"/>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What is Compliance? </a:t>
            </a:r>
            <a:endParaRPr>
              <a:solidFill>
                <a:srgbClr val="3F3F3F"/>
              </a:solidFill>
              <a:latin typeface="Open Sans"/>
              <a:ea typeface="Open Sans"/>
              <a:cs typeface="Open Sans"/>
              <a:sym typeface="Open Sans"/>
            </a:endParaRPr>
          </a:p>
        </p:txBody>
      </p:sp>
      <p:pic>
        <p:nvPicPr>
          <p:cNvPr id="3051" name="Google Shape;3051;p390"/>
          <p:cNvPicPr preferRelativeResize="0"/>
          <p:nvPr/>
        </p:nvPicPr>
        <p:blipFill rotWithShape="1">
          <a:blip r:embed="rId3">
            <a:alphaModFix/>
          </a:blip>
          <a:srcRect/>
          <a:stretch/>
        </p:blipFill>
        <p:spPr>
          <a:xfrm>
            <a:off x="6442816" y="3090359"/>
            <a:ext cx="3370368" cy="3179181"/>
          </a:xfrm>
          <a:prstGeom prst="rect">
            <a:avLst/>
          </a:prstGeom>
          <a:noFill/>
          <a:ln>
            <a:noFill/>
          </a:ln>
        </p:spPr>
      </p:pic>
      <p:sp>
        <p:nvSpPr>
          <p:cNvPr id="3052" name="Google Shape;3052;p390"/>
          <p:cNvSpPr txBox="1"/>
          <p:nvPr/>
        </p:nvSpPr>
        <p:spPr>
          <a:xfrm>
            <a:off x="2762828" y="1425696"/>
            <a:ext cx="11003972"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In IT security and data privacy, compliance refers to adhering to rules and regulations established to protect information assets, systems, and user privacy.</a:t>
            </a:r>
            <a:endParaRPr/>
          </a:p>
        </p:txBody>
      </p:sp>
      <p:sp>
        <p:nvSpPr>
          <p:cNvPr id="3053" name="Google Shape;3053;p390"/>
          <p:cNvSpPr txBox="1"/>
          <p:nvPr/>
        </p:nvSpPr>
        <p:spPr>
          <a:xfrm>
            <a:off x="3178464" y="7087689"/>
            <a:ext cx="10588336"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refers to the state of being by a set of rules and regulations established to safeguard information assets, systems, and user privacy</a:t>
            </a:r>
            <a:endParaRPr sz="2200" b="0" i="0" u="none" strike="noStrike" cap="none">
              <a:solidFill>
                <a:srgbClr val="404040"/>
              </a:solidFill>
              <a:latin typeface="Open Sans"/>
              <a:ea typeface="Open Sans"/>
              <a:cs typeface="Open Sans"/>
              <a:sym typeface="Open Sans"/>
            </a:endParaRPr>
          </a:p>
        </p:txBody>
      </p:sp>
      <p:sp>
        <p:nvSpPr>
          <p:cNvPr id="3054" name="Google Shape;3054;p390"/>
          <p:cNvSpPr/>
          <p:nvPr/>
        </p:nvSpPr>
        <p:spPr>
          <a:xfrm>
            <a:off x="5778500" y="1011863"/>
            <a:ext cx="46931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391"/>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Compliance Reporting</a:t>
            </a:r>
            <a:endParaRPr>
              <a:solidFill>
                <a:srgbClr val="3F3F3F"/>
              </a:solidFill>
              <a:latin typeface="Open Sans"/>
              <a:ea typeface="Open Sans"/>
              <a:cs typeface="Open Sans"/>
              <a:sym typeface="Open Sans"/>
            </a:endParaRPr>
          </a:p>
        </p:txBody>
      </p:sp>
      <p:sp>
        <p:nvSpPr>
          <p:cNvPr id="3061" name="Google Shape;3061;p391"/>
          <p:cNvSpPr txBox="1"/>
          <p:nvPr/>
        </p:nvSpPr>
        <p:spPr>
          <a:xfrm>
            <a:off x="2667576" y="1425696"/>
            <a:ext cx="10920845"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is a critical component that ensures organizations adhere to regulatory standards, industry best practices, and internal policies. </a:t>
            </a:r>
            <a:endParaRPr/>
          </a:p>
        </p:txBody>
      </p:sp>
      <p:pic>
        <p:nvPicPr>
          <p:cNvPr id="3062" name="Google Shape;3062;p391"/>
          <p:cNvPicPr preferRelativeResize="0"/>
          <p:nvPr/>
        </p:nvPicPr>
        <p:blipFill rotWithShape="1">
          <a:blip r:embed="rId3">
            <a:alphaModFix/>
          </a:blip>
          <a:srcRect/>
          <a:stretch/>
        </p:blipFill>
        <p:spPr>
          <a:xfrm>
            <a:off x="6485022" y="3032700"/>
            <a:ext cx="3501856" cy="3501856"/>
          </a:xfrm>
          <a:prstGeom prst="rect">
            <a:avLst/>
          </a:prstGeom>
          <a:noFill/>
          <a:ln>
            <a:noFill/>
          </a:ln>
        </p:spPr>
      </p:pic>
      <p:sp>
        <p:nvSpPr>
          <p:cNvPr id="3063" name="Google Shape;3063;p391"/>
          <p:cNvSpPr txBox="1"/>
          <p:nvPr/>
        </p:nvSpPr>
        <p:spPr>
          <a:xfrm>
            <a:off x="2671618" y="7295047"/>
            <a:ext cx="11128663"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These reports serve as a roadmap to assess an organization’s security posture, identify vulnerabilities, and drive continuous improvement.</a:t>
            </a:r>
            <a:endParaRPr/>
          </a:p>
        </p:txBody>
      </p:sp>
      <p:sp>
        <p:nvSpPr>
          <p:cNvPr id="3064" name="Google Shape;3064;p391"/>
          <p:cNvSpPr/>
          <p:nvPr/>
        </p:nvSpPr>
        <p:spPr>
          <a:xfrm>
            <a:off x="5676900" y="1011863"/>
            <a:ext cx="4899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068"/>
        <p:cNvGrpSpPr/>
        <p:nvPr/>
      </p:nvGrpSpPr>
      <p:grpSpPr>
        <a:xfrm>
          <a:off x="0" y="0"/>
          <a:ext cx="0" cy="0"/>
          <a:chOff x="0" y="0"/>
          <a:chExt cx="0" cy="0"/>
        </a:xfrm>
      </p:grpSpPr>
      <p:sp>
        <p:nvSpPr>
          <p:cNvPr id="3069" name="Google Shape;3069;p392"/>
          <p:cNvSpPr txBox="1">
            <a:spLocks noGrp="1"/>
          </p:cNvSpPr>
          <p:nvPr>
            <p:ph type="title"/>
          </p:nvPr>
        </p:nvSpPr>
        <p:spPr>
          <a:xfrm>
            <a:off x="-10160" y="32131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Example of Compliance Reporting</a:t>
            </a:r>
            <a:endParaRPr/>
          </a:p>
        </p:txBody>
      </p:sp>
      <p:grpSp>
        <p:nvGrpSpPr>
          <p:cNvPr id="3070" name="Google Shape;3070;p392"/>
          <p:cNvGrpSpPr/>
          <p:nvPr/>
        </p:nvGrpSpPr>
        <p:grpSpPr>
          <a:xfrm>
            <a:off x="5888136" y="3074910"/>
            <a:ext cx="4479728" cy="3894936"/>
            <a:chOff x="5846571" y="3877798"/>
            <a:chExt cx="4479728" cy="3894936"/>
          </a:xfrm>
        </p:grpSpPr>
        <p:grpSp>
          <p:nvGrpSpPr>
            <p:cNvPr id="3071" name="Google Shape;3071;p392"/>
            <p:cNvGrpSpPr/>
            <p:nvPr/>
          </p:nvGrpSpPr>
          <p:grpSpPr>
            <a:xfrm>
              <a:off x="5846571" y="3877798"/>
              <a:ext cx="4479728" cy="3894936"/>
              <a:chOff x="1533146" y="4319001"/>
              <a:chExt cx="4479728" cy="3894936"/>
            </a:xfrm>
          </p:grpSpPr>
          <p:sp>
            <p:nvSpPr>
              <p:cNvPr id="3072" name="Google Shape;3072;p392"/>
              <p:cNvSpPr/>
              <p:nvPr/>
            </p:nvSpPr>
            <p:spPr>
              <a:xfrm>
                <a:off x="3785653" y="6146106"/>
                <a:ext cx="1899677" cy="2067831"/>
              </a:xfrm>
              <a:custGeom>
                <a:avLst/>
                <a:gdLst/>
                <a:ahLst/>
                <a:cxnLst/>
                <a:rect l="l" t="t" r="r" b="b"/>
                <a:pathLst>
                  <a:path w="2740039" h="2982580" extrusionOk="0">
                    <a:moveTo>
                      <a:pt x="1656981" y="56926"/>
                    </a:moveTo>
                    <a:cubicBezTo>
                      <a:pt x="1177091" y="-79496"/>
                      <a:pt x="664000" y="33384"/>
                      <a:pt x="286727" y="351501"/>
                    </a:cubicBezTo>
                    <a:cubicBezTo>
                      <a:pt x="256545" y="377457"/>
                      <a:pt x="226967" y="404017"/>
                      <a:pt x="198596" y="432388"/>
                    </a:cubicBezTo>
                    <a:cubicBezTo>
                      <a:pt x="197389" y="431181"/>
                      <a:pt x="196182" y="430577"/>
                      <a:pt x="194974" y="429370"/>
                    </a:cubicBezTo>
                    <a:lnTo>
                      <a:pt x="142458" y="385908"/>
                    </a:lnTo>
                    <a:cubicBezTo>
                      <a:pt x="117709" y="365384"/>
                      <a:pt x="94167" y="373835"/>
                      <a:pt x="89942" y="404017"/>
                    </a:cubicBezTo>
                    <a:lnTo>
                      <a:pt x="80887" y="468606"/>
                    </a:lnTo>
                    <a:cubicBezTo>
                      <a:pt x="76662" y="498788"/>
                      <a:pt x="69418" y="548286"/>
                      <a:pt x="65193" y="579071"/>
                    </a:cubicBezTo>
                    <a:lnTo>
                      <a:pt x="56138" y="643660"/>
                    </a:lnTo>
                    <a:cubicBezTo>
                      <a:pt x="51913" y="673842"/>
                      <a:pt x="71833" y="690744"/>
                      <a:pt x="100807" y="680482"/>
                    </a:cubicBezTo>
                    <a:lnTo>
                      <a:pt x="162378" y="659355"/>
                    </a:lnTo>
                    <a:cubicBezTo>
                      <a:pt x="191353" y="649697"/>
                      <a:pt x="239040" y="633399"/>
                      <a:pt x="268014" y="623137"/>
                    </a:cubicBezTo>
                    <a:lnTo>
                      <a:pt x="329585" y="602009"/>
                    </a:lnTo>
                    <a:cubicBezTo>
                      <a:pt x="358560" y="592351"/>
                      <a:pt x="362182" y="566999"/>
                      <a:pt x="337433" y="547079"/>
                    </a:cubicBezTo>
                    <a:lnTo>
                      <a:pt x="284916" y="503617"/>
                    </a:lnTo>
                    <a:cubicBezTo>
                      <a:pt x="281294" y="500599"/>
                      <a:pt x="277673" y="497580"/>
                      <a:pt x="274051" y="494562"/>
                    </a:cubicBezTo>
                    <a:cubicBezTo>
                      <a:pt x="298196" y="470417"/>
                      <a:pt x="323549" y="447479"/>
                      <a:pt x="349505" y="425748"/>
                    </a:cubicBezTo>
                    <a:cubicBezTo>
                      <a:pt x="702029" y="128155"/>
                      <a:pt x="1181920" y="22519"/>
                      <a:pt x="1630421" y="150490"/>
                    </a:cubicBezTo>
                    <a:cubicBezTo>
                      <a:pt x="2371083" y="361159"/>
                      <a:pt x="2800268" y="1132605"/>
                      <a:pt x="2589599" y="1873267"/>
                    </a:cubicBezTo>
                    <a:cubicBezTo>
                      <a:pt x="2388588" y="2579521"/>
                      <a:pt x="1675090" y="3008103"/>
                      <a:pt x="957971" y="2854780"/>
                    </a:cubicBezTo>
                    <a:cubicBezTo>
                      <a:pt x="667621" y="2793208"/>
                      <a:pt x="397193" y="2639281"/>
                      <a:pt x="193767" y="2403260"/>
                    </a:cubicBezTo>
                    <a:cubicBezTo>
                      <a:pt x="196786" y="2393601"/>
                      <a:pt x="198596" y="2383340"/>
                      <a:pt x="198596" y="2372474"/>
                    </a:cubicBezTo>
                    <a:cubicBezTo>
                      <a:pt x="198596" y="2317543"/>
                      <a:pt x="153927" y="2273478"/>
                      <a:pt x="98996" y="2273478"/>
                    </a:cubicBezTo>
                    <a:cubicBezTo>
                      <a:pt x="44065" y="2273478"/>
                      <a:pt x="0" y="2318147"/>
                      <a:pt x="0" y="2372474"/>
                    </a:cubicBezTo>
                    <a:cubicBezTo>
                      <a:pt x="0" y="2427405"/>
                      <a:pt x="44669" y="2471470"/>
                      <a:pt x="98996" y="2471470"/>
                    </a:cubicBezTo>
                    <a:cubicBezTo>
                      <a:pt x="106844" y="2471470"/>
                      <a:pt x="114691" y="2470263"/>
                      <a:pt x="121935" y="2468452"/>
                    </a:cubicBezTo>
                    <a:cubicBezTo>
                      <a:pt x="339847" y="2719565"/>
                      <a:pt x="628385" y="2883754"/>
                      <a:pt x="937447" y="2949550"/>
                    </a:cubicBezTo>
                    <a:cubicBezTo>
                      <a:pt x="1704065" y="3113136"/>
                      <a:pt x="2467665" y="2654372"/>
                      <a:pt x="2682559" y="1899224"/>
                    </a:cubicBezTo>
                    <a:cubicBezTo>
                      <a:pt x="2908319" y="1107857"/>
                      <a:pt x="2448952" y="282082"/>
                      <a:pt x="1656981" y="56926"/>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392"/>
              <p:cNvSpPr/>
              <p:nvPr/>
            </p:nvSpPr>
            <p:spPr>
              <a:xfrm>
                <a:off x="1857131" y="6114427"/>
                <a:ext cx="2108525" cy="2094140"/>
              </a:xfrm>
              <a:custGeom>
                <a:avLst/>
                <a:gdLst/>
                <a:ahLst/>
                <a:cxnLst/>
                <a:rect l="l" t="t" r="r" b="b"/>
                <a:pathLst>
                  <a:path w="3041276" h="3020527" extrusionOk="0">
                    <a:moveTo>
                      <a:pt x="3026118" y="1103447"/>
                    </a:moveTo>
                    <a:lnTo>
                      <a:pt x="2974809" y="1063003"/>
                    </a:lnTo>
                    <a:cubicBezTo>
                      <a:pt x="2950663" y="1044291"/>
                      <a:pt x="2911427" y="1012901"/>
                      <a:pt x="2887282" y="994189"/>
                    </a:cubicBezTo>
                    <a:lnTo>
                      <a:pt x="2835973" y="953745"/>
                    </a:lnTo>
                    <a:cubicBezTo>
                      <a:pt x="2811827" y="935032"/>
                      <a:pt x="2787078" y="944087"/>
                      <a:pt x="2781645" y="974269"/>
                    </a:cubicBezTo>
                    <a:lnTo>
                      <a:pt x="2768969" y="1038254"/>
                    </a:lnTo>
                    <a:cubicBezTo>
                      <a:pt x="2762933" y="1068436"/>
                      <a:pt x="2753274" y="1117331"/>
                      <a:pt x="2747842" y="1147512"/>
                    </a:cubicBezTo>
                    <a:lnTo>
                      <a:pt x="2735165" y="1211498"/>
                    </a:lnTo>
                    <a:cubicBezTo>
                      <a:pt x="2729129" y="1241679"/>
                      <a:pt x="2749049" y="1256770"/>
                      <a:pt x="2779231" y="1245905"/>
                    </a:cubicBezTo>
                    <a:lnTo>
                      <a:pt x="2843216" y="1222363"/>
                    </a:lnTo>
                    <a:cubicBezTo>
                      <a:pt x="2845631" y="1221759"/>
                      <a:pt x="2848045" y="1220552"/>
                      <a:pt x="2850460" y="1219345"/>
                    </a:cubicBezTo>
                    <a:cubicBezTo>
                      <a:pt x="2912031" y="1488566"/>
                      <a:pt x="2890904" y="1763825"/>
                      <a:pt x="2799151" y="2013126"/>
                    </a:cubicBezTo>
                    <a:cubicBezTo>
                      <a:pt x="2546831" y="2695839"/>
                      <a:pt x="1810395" y="3070093"/>
                      <a:pt x="1109573" y="2870290"/>
                    </a:cubicBezTo>
                    <a:cubicBezTo>
                      <a:pt x="368912" y="2659621"/>
                      <a:pt x="-60274" y="1888174"/>
                      <a:pt x="150395" y="1147512"/>
                    </a:cubicBezTo>
                    <a:cubicBezTo>
                      <a:pt x="280177" y="692974"/>
                      <a:pt x="627871" y="339244"/>
                      <a:pt x="1073355" y="199200"/>
                    </a:cubicBezTo>
                    <a:cubicBezTo>
                      <a:pt x="1136737" y="179280"/>
                      <a:pt x="1201326" y="164189"/>
                      <a:pt x="1266519" y="153324"/>
                    </a:cubicBezTo>
                    <a:cubicBezTo>
                      <a:pt x="1284024" y="180487"/>
                      <a:pt x="1314810" y="198596"/>
                      <a:pt x="1349820" y="198596"/>
                    </a:cubicBezTo>
                    <a:cubicBezTo>
                      <a:pt x="1404751" y="198596"/>
                      <a:pt x="1448817" y="153927"/>
                      <a:pt x="1448817" y="99600"/>
                    </a:cubicBezTo>
                    <a:cubicBezTo>
                      <a:pt x="1448817" y="44669"/>
                      <a:pt x="1404148" y="0"/>
                      <a:pt x="1349820" y="0"/>
                    </a:cubicBezTo>
                    <a:cubicBezTo>
                      <a:pt x="1310584" y="0"/>
                      <a:pt x="1276780" y="22938"/>
                      <a:pt x="1260482" y="56138"/>
                    </a:cubicBezTo>
                    <a:cubicBezTo>
                      <a:pt x="1187442" y="67607"/>
                      <a:pt x="1115006" y="84509"/>
                      <a:pt x="1044984" y="106240"/>
                    </a:cubicBezTo>
                    <a:cubicBezTo>
                      <a:pt x="568112" y="255942"/>
                      <a:pt x="195668" y="634422"/>
                      <a:pt x="57435" y="1120348"/>
                    </a:cubicBezTo>
                    <a:cubicBezTo>
                      <a:pt x="-168325" y="1912319"/>
                      <a:pt x="291646" y="2737490"/>
                      <a:pt x="1083013" y="2963249"/>
                    </a:cubicBezTo>
                    <a:cubicBezTo>
                      <a:pt x="1832126" y="3176937"/>
                      <a:pt x="2620475" y="2775519"/>
                      <a:pt x="2890300" y="2045723"/>
                    </a:cubicBezTo>
                    <a:cubicBezTo>
                      <a:pt x="2990503" y="1775294"/>
                      <a:pt x="3012234" y="1475890"/>
                      <a:pt x="2942213" y="1184334"/>
                    </a:cubicBezTo>
                    <a:cubicBezTo>
                      <a:pt x="2945835" y="1183127"/>
                      <a:pt x="2948853" y="1181920"/>
                      <a:pt x="2951871" y="1180712"/>
                    </a:cubicBezTo>
                    <a:lnTo>
                      <a:pt x="3015856" y="1157170"/>
                    </a:lnTo>
                    <a:cubicBezTo>
                      <a:pt x="3045434" y="1147512"/>
                      <a:pt x="3049660" y="1122763"/>
                      <a:pt x="3026118" y="1103447"/>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392"/>
              <p:cNvSpPr/>
              <p:nvPr/>
            </p:nvSpPr>
            <p:spPr>
              <a:xfrm>
                <a:off x="2780392" y="4642536"/>
                <a:ext cx="2068092" cy="2091762"/>
              </a:xfrm>
              <a:custGeom>
                <a:avLst/>
                <a:gdLst/>
                <a:ahLst/>
                <a:cxnLst/>
                <a:rect l="l" t="t" r="r" b="b"/>
                <a:pathLst>
                  <a:path w="2982957" h="3017098" extrusionOk="0">
                    <a:moveTo>
                      <a:pt x="2794257" y="766040"/>
                    </a:moveTo>
                    <a:cubicBezTo>
                      <a:pt x="2394047" y="46505"/>
                      <a:pt x="1485574" y="-211851"/>
                      <a:pt x="766040" y="188360"/>
                    </a:cubicBezTo>
                    <a:cubicBezTo>
                      <a:pt x="46505" y="588571"/>
                      <a:pt x="-211851" y="1497647"/>
                      <a:pt x="188360" y="2216578"/>
                    </a:cubicBezTo>
                    <a:cubicBezTo>
                      <a:pt x="366433" y="2536504"/>
                      <a:pt x="654971" y="2777959"/>
                      <a:pt x="996629" y="2898082"/>
                    </a:cubicBezTo>
                    <a:cubicBezTo>
                      <a:pt x="995422" y="2901704"/>
                      <a:pt x="994214" y="2905326"/>
                      <a:pt x="993007" y="2908344"/>
                    </a:cubicBezTo>
                    <a:lnTo>
                      <a:pt x="971276" y="2972933"/>
                    </a:lnTo>
                    <a:cubicBezTo>
                      <a:pt x="961014" y="3003115"/>
                      <a:pt x="977313" y="3022432"/>
                      <a:pt x="1006891" y="3015792"/>
                    </a:cubicBezTo>
                    <a:lnTo>
                      <a:pt x="1070272" y="3001304"/>
                    </a:lnTo>
                    <a:cubicBezTo>
                      <a:pt x="1099851" y="2994664"/>
                      <a:pt x="1148745" y="2983799"/>
                      <a:pt x="1178927" y="2976555"/>
                    </a:cubicBezTo>
                    <a:lnTo>
                      <a:pt x="1242309" y="2962068"/>
                    </a:lnTo>
                    <a:cubicBezTo>
                      <a:pt x="1271887" y="2955428"/>
                      <a:pt x="1280338" y="2930679"/>
                      <a:pt x="1261021" y="2907137"/>
                    </a:cubicBezTo>
                    <a:lnTo>
                      <a:pt x="1219371" y="2857035"/>
                    </a:lnTo>
                    <a:cubicBezTo>
                      <a:pt x="1200054" y="2833493"/>
                      <a:pt x="1167458" y="2794861"/>
                      <a:pt x="1148142" y="2771319"/>
                    </a:cubicBezTo>
                    <a:lnTo>
                      <a:pt x="1106491" y="2721217"/>
                    </a:lnTo>
                    <a:cubicBezTo>
                      <a:pt x="1086571" y="2697675"/>
                      <a:pt x="1062425" y="2703108"/>
                      <a:pt x="1052163" y="2733290"/>
                    </a:cubicBezTo>
                    <a:lnTo>
                      <a:pt x="1030432" y="2797879"/>
                    </a:lnTo>
                    <a:cubicBezTo>
                      <a:pt x="1029829" y="2800294"/>
                      <a:pt x="1028622" y="2803311"/>
                      <a:pt x="1028018" y="2805726"/>
                    </a:cubicBezTo>
                    <a:cubicBezTo>
                      <a:pt x="708694" y="2693450"/>
                      <a:pt x="439473" y="2467690"/>
                      <a:pt x="273473" y="2168890"/>
                    </a:cubicBezTo>
                    <a:cubicBezTo>
                      <a:pt x="-100782" y="1496439"/>
                      <a:pt x="141276" y="646520"/>
                      <a:pt x="813727" y="272265"/>
                    </a:cubicBezTo>
                    <a:cubicBezTo>
                      <a:pt x="1486178" y="-101989"/>
                      <a:pt x="2336098" y="140069"/>
                      <a:pt x="2710352" y="812520"/>
                    </a:cubicBezTo>
                    <a:cubicBezTo>
                      <a:pt x="2892650" y="1140294"/>
                      <a:pt x="2934905" y="1527225"/>
                      <a:pt x="2829268" y="1884577"/>
                    </a:cubicBezTo>
                    <a:cubicBezTo>
                      <a:pt x="2777959" y="1888803"/>
                      <a:pt x="2738119" y="1931057"/>
                      <a:pt x="2738119" y="1983574"/>
                    </a:cubicBezTo>
                    <a:cubicBezTo>
                      <a:pt x="2738119" y="2038505"/>
                      <a:pt x="2782788" y="2082570"/>
                      <a:pt x="2837116" y="2082570"/>
                    </a:cubicBezTo>
                    <a:cubicBezTo>
                      <a:pt x="2892046" y="2082570"/>
                      <a:pt x="2936715" y="2037901"/>
                      <a:pt x="2936715" y="1983574"/>
                    </a:cubicBezTo>
                    <a:cubicBezTo>
                      <a:pt x="2936715" y="1961843"/>
                      <a:pt x="2930075" y="1942526"/>
                      <a:pt x="2918607" y="1926228"/>
                    </a:cubicBezTo>
                    <a:cubicBezTo>
                      <a:pt x="3035712" y="1539901"/>
                      <a:pt x="2992250" y="1121581"/>
                      <a:pt x="2794257" y="766040"/>
                    </a:cubicBezTo>
                    <a:close/>
                  </a:path>
                </a:pathLst>
              </a:custGeom>
              <a:solidFill>
                <a:srgbClr val="01838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75" name="Google Shape;3075;p392"/>
              <p:cNvCxnSpPr/>
              <p:nvPr/>
            </p:nvCxnSpPr>
            <p:spPr>
              <a:xfrm rot="10800000">
                <a:off x="1533146" y="7330292"/>
                <a:ext cx="359242" cy="0"/>
              </a:xfrm>
              <a:prstGeom prst="straightConnector1">
                <a:avLst/>
              </a:prstGeom>
              <a:noFill/>
              <a:ln w="76200" cap="flat" cmpd="sng">
                <a:solidFill>
                  <a:srgbClr val="01838F"/>
                </a:solidFill>
                <a:prstDash val="solid"/>
                <a:round/>
                <a:headEnd type="none" w="sm" len="sm"/>
                <a:tailEnd type="oval" w="med" len="med"/>
              </a:ln>
            </p:spPr>
          </p:cxnSp>
          <p:cxnSp>
            <p:nvCxnSpPr>
              <p:cNvPr id="3076" name="Google Shape;3076;p392"/>
              <p:cNvCxnSpPr/>
              <p:nvPr/>
            </p:nvCxnSpPr>
            <p:spPr>
              <a:xfrm>
                <a:off x="5653632" y="7330292"/>
                <a:ext cx="359242" cy="0"/>
              </a:xfrm>
              <a:prstGeom prst="straightConnector1">
                <a:avLst/>
              </a:prstGeom>
              <a:noFill/>
              <a:ln w="76200" cap="flat" cmpd="sng">
                <a:solidFill>
                  <a:srgbClr val="01838F"/>
                </a:solidFill>
                <a:prstDash val="solid"/>
                <a:round/>
                <a:headEnd type="none" w="sm" len="sm"/>
                <a:tailEnd type="oval" w="med" len="med"/>
              </a:ln>
            </p:spPr>
          </p:cxnSp>
          <p:cxnSp>
            <p:nvCxnSpPr>
              <p:cNvPr id="3077" name="Google Shape;3077;p392"/>
              <p:cNvCxnSpPr/>
              <p:nvPr/>
            </p:nvCxnSpPr>
            <p:spPr>
              <a:xfrm rot="-5400000">
                <a:off x="3624973" y="4498622"/>
                <a:ext cx="359242" cy="0"/>
              </a:xfrm>
              <a:prstGeom prst="straightConnector1">
                <a:avLst/>
              </a:prstGeom>
              <a:noFill/>
              <a:ln w="76200" cap="flat" cmpd="sng">
                <a:solidFill>
                  <a:srgbClr val="01838F"/>
                </a:solidFill>
                <a:prstDash val="solid"/>
                <a:round/>
                <a:headEnd type="none" w="sm" len="sm"/>
                <a:tailEnd type="oval" w="med" len="med"/>
              </a:ln>
            </p:spPr>
          </p:cxnSp>
        </p:grpSp>
        <p:pic>
          <p:nvPicPr>
            <p:cNvPr id="3078" name="Google Shape;3078;p392"/>
            <p:cNvPicPr preferRelativeResize="0"/>
            <p:nvPr/>
          </p:nvPicPr>
          <p:blipFill rotWithShape="1">
            <a:blip r:embed="rId3">
              <a:alphaModFix/>
            </a:blip>
            <a:srcRect/>
            <a:stretch/>
          </p:blipFill>
          <p:spPr>
            <a:xfrm>
              <a:off x="7204216" y="5111524"/>
              <a:ext cx="1899677" cy="1772350"/>
            </a:xfrm>
            <a:prstGeom prst="rect">
              <a:avLst/>
            </a:prstGeom>
            <a:noFill/>
            <a:ln>
              <a:noFill/>
            </a:ln>
          </p:spPr>
        </p:pic>
      </p:grpSp>
      <p:sp>
        <p:nvSpPr>
          <p:cNvPr id="3079" name="Google Shape;3079;p392"/>
          <p:cNvSpPr txBox="1"/>
          <p:nvPr/>
        </p:nvSpPr>
        <p:spPr>
          <a:xfrm>
            <a:off x="4163022" y="1387163"/>
            <a:ext cx="8431998" cy="1446459"/>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FCPA compliance</a:t>
            </a:r>
            <a:r>
              <a:rPr lang="en-US" sz="2200" b="0" i="0" u="none" strike="noStrike" cap="none">
                <a:solidFill>
                  <a:srgbClr val="3F3F3F"/>
                </a:solidFill>
                <a:latin typeface="Open Sans"/>
                <a:ea typeface="Open Sans"/>
                <a:cs typeface="Open Sans"/>
                <a:sym typeface="Open Sans"/>
              </a:rPr>
              <a:t>: This report evaluates due diligence programs and internal accounting controls to prevent corrupt practices and ensure compliance with the Foreign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Corrupt Practices Act.</a:t>
            </a:r>
            <a:endParaRPr/>
          </a:p>
        </p:txBody>
      </p:sp>
      <p:sp>
        <p:nvSpPr>
          <p:cNvPr id="3080" name="Google Shape;3080;p392"/>
          <p:cNvSpPr/>
          <p:nvPr/>
        </p:nvSpPr>
        <p:spPr>
          <a:xfrm>
            <a:off x="4163022" y="1266556"/>
            <a:ext cx="8431998" cy="1622765"/>
          </a:xfrm>
          <a:prstGeom prst="roundRect">
            <a:avLst>
              <a:gd name="adj" fmla="val 16667"/>
            </a:avLst>
          </a:prstGeom>
          <a:no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1" name="Google Shape;3081;p392"/>
          <p:cNvSpPr/>
          <p:nvPr/>
        </p:nvSpPr>
        <p:spPr>
          <a:xfrm>
            <a:off x="747222" y="4308637"/>
            <a:ext cx="4930599" cy="3568808"/>
          </a:xfrm>
          <a:prstGeom prst="roundRect">
            <a:avLst>
              <a:gd name="adj" fmla="val 16667"/>
            </a:avLst>
          </a:prstGeom>
          <a:no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PCI DSS Compliance: </a:t>
            </a:r>
            <a:r>
              <a:rPr lang="en-US" sz="2200" b="0" i="0" u="none" strike="noStrike" cap="none">
                <a:solidFill>
                  <a:srgbClr val="404040"/>
                </a:solidFill>
                <a:latin typeface="Open Sans"/>
                <a:ea typeface="Open Sans"/>
                <a:cs typeface="Open Sans"/>
                <a:sym typeface="Open Sans"/>
              </a:rPr>
              <a:t>This report summarizes the documentation and testing of security controls, essential for businesses handling credit card transactions. </a:t>
            </a:r>
            <a:endParaRPr/>
          </a:p>
        </p:txBody>
      </p:sp>
      <p:sp>
        <p:nvSpPr>
          <p:cNvPr id="3082" name="Google Shape;3082;p392"/>
          <p:cNvSpPr/>
          <p:nvPr/>
        </p:nvSpPr>
        <p:spPr>
          <a:xfrm>
            <a:off x="10592287" y="4308637"/>
            <a:ext cx="4930599" cy="3568808"/>
          </a:xfrm>
          <a:prstGeom prst="roundRect">
            <a:avLst>
              <a:gd name="adj" fmla="val 16667"/>
            </a:avLst>
          </a:prstGeom>
          <a:no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3" name="Google Shape;3083;p392"/>
          <p:cNvSpPr txBox="1"/>
          <p:nvPr/>
        </p:nvSpPr>
        <p:spPr>
          <a:xfrm>
            <a:off x="10592287" y="4550853"/>
            <a:ext cx="4930600" cy="3182538"/>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HIPAA or GDPR compliance</a:t>
            </a:r>
            <a:r>
              <a:rPr lang="en-US" sz="2200" b="0" i="0" u="none" strike="noStrike" cap="none">
                <a:solidFill>
                  <a:srgbClr val="404040"/>
                </a:solidFill>
                <a:latin typeface="Open Sans"/>
                <a:ea typeface="Open Sans"/>
                <a:cs typeface="Open Sans"/>
                <a:sym typeface="Open Sans"/>
              </a:rPr>
              <a:t>: A HIPAA compliance report involves measures for safeguarding patient health information, and a GDPR compliance report includes protocols for protecting personal data and privacy rights within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the European Union</a:t>
            </a:r>
            <a:endParaRPr/>
          </a:p>
        </p:txBody>
      </p:sp>
      <p:sp>
        <p:nvSpPr>
          <p:cNvPr id="3084" name="Google Shape;3084;p392"/>
          <p:cNvSpPr/>
          <p:nvPr/>
        </p:nvSpPr>
        <p:spPr>
          <a:xfrm>
            <a:off x="4394200" y="907764"/>
            <a:ext cx="74672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3088"/>
        <p:cNvGrpSpPr/>
        <p:nvPr/>
      </p:nvGrpSpPr>
      <p:grpSpPr>
        <a:xfrm>
          <a:off x="0" y="0"/>
          <a:ext cx="0" cy="0"/>
          <a:chOff x="0" y="0"/>
          <a:chExt cx="0" cy="0"/>
        </a:xfrm>
      </p:grpSpPr>
      <p:sp>
        <p:nvSpPr>
          <p:cNvPr id="3089" name="Google Shape;3089;p393"/>
          <p:cNvSpPr txBox="1">
            <a:spLocks noGrp="1"/>
          </p:cNvSpPr>
          <p:nvPr>
            <p:ph type="title" idx="4294967295"/>
          </p:nvPr>
        </p:nvSpPr>
        <p:spPr>
          <a:xfrm>
            <a:off x="-9525" y="292534"/>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Internal and External Reporting</a:t>
            </a:r>
            <a:endParaRPr b="1">
              <a:solidFill>
                <a:srgbClr val="3F3F3F"/>
              </a:solidFill>
              <a:latin typeface="Open Sans"/>
              <a:ea typeface="Open Sans"/>
              <a:cs typeface="Open Sans"/>
              <a:sym typeface="Open Sans"/>
            </a:endParaRPr>
          </a:p>
        </p:txBody>
      </p:sp>
      <p:grpSp>
        <p:nvGrpSpPr>
          <p:cNvPr id="3090" name="Google Shape;3090;p393"/>
          <p:cNvGrpSpPr/>
          <p:nvPr/>
        </p:nvGrpSpPr>
        <p:grpSpPr>
          <a:xfrm>
            <a:off x="914530" y="1190479"/>
            <a:ext cx="6995030" cy="7597458"/>
            <a:chOff x="914530" y="1439863"/>
            <a:chExt cx="6995030" cy="7597458"/>
          </a:xfrm>
        </p:grpSpPr>
        <p:sp>
          <p:nvSpPr>
            <p:cNvPr id="3091" name="Google Shape;3091;p393"/>
            <p:cNvSpPr/>
            <p:nvPr/>
          </p:nvSpPr>
          <p:spPr>
            <a:xfrm>
              <a:off x="1050296" y="1439863"/>
              <a:ext cx="6702352" cy="7597458"/>
            </a:xfrm>
            <a:prstGeom prst="roundRect">
              <a:avLst>
                <a:gd name="adj" fmla="val 3171"/>
              </a:avLst>
            </a:prstGeom>
            <a:solidFill>
              <a:srgbClr val="F2F2F2"/>
            </a:solidFill>
            <a:ln w="9525" cap="flat" cmpd="sng">
              <a:solidFill>
                <a:srgbClr val="7F7F7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3092" name="Google Shape;3092;p393"/>
            <p:cNvGrpSpPr/>
            <p:nvPr/>
          </p:nvGrpSpPr>
          <p:grpSpPr>
            <a:xfrm>
              <a:off x="914530" y="1611427"/>
              <a:ext cx="6995030" cy="5653853"/>
              <a:chOff x="914530" y="1611427"/>
              <a:chExt cx="6995030" cy="5653853"/>
            </a:xfrm>
          </p:grpSpPr>
          <p:grpSp>
            <p:nvGrpSpPr>
              <p:cNvPr id="3093" name="Google Shape;3093;p393"/>
              <p:cNvGrpSpPr/>
              <p:nvPr/>
            </p:nvGrpSpPr>
            <p:grpSpPr>
              <a:xfrm>
                <a:off x="914530" y="1611427"/>
                <a:ext cx="6995030" cy="1044831"/>
                <a:chOff x="914530" y="1486735"/>
                <a:chExt cx="6995030" cy="1044831"/>
              </a:xfrm>
            </p:grpSpPr>
            <p:grpSp>
              <p:nvGrpSpPr>
                <p:cNvPr id="3094" name="Google Shape;3094;p393"/>
                <p:cNvGrpSpPr/>
                <p:nvPr/>
              </p:nvGrpSpPr>
              <p:grpSpPr>
                <a:xfrm>
                  <a:off x="914530" y="1562907"/>
                  <a:ext cx="6995030" cy="968659"/>
                  <a:chOff x="914530" y="1562907"/>
                  <a:chExt cx="6995030" cy="968659"/>
                </a:xfrm>
              </p:grpSpPr>
              <p:sp>
                <p:nvSpPr>
                  <p:cNvPr id="3095" name="Google Shape;3095;p393"/>
                  <p:cNvSpPr/>
                  <p:nvPr/>
                </p:nvSpPr>
                <p:spPr>
                  <a:xfrm>
                    <a:off x="914530" y="1562907"/>
                    <a:ext cx="6995030" cy="968659"/>
                  </a:xfrm>
                  <a:prstGeom prst="rect">
                    <a:avLst/>
                  </a:prstGeom>
                  <a:solidFill>
                    <a:srgbClr val="A4DE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96" name="Google Shape;3096;p393"/>
                  <p:cNvSpPr/>
                  <p:nvPr/>
                </p:nvSpPr>
                <p:spPr>
                  <a:xfrm>
                    <a:off x="1834952" y="1831812"/>
                    <a:ext cx="5133037"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Internal Reporting</a:t>
                    </a:r>
                    <a:endParaRPr sz="2200" b="1" i="0" u="none" strike="noStrike" cap="none">
                      <a:solidFill>
                        <a:srgbClr val="3F3F3F"/>
                      </a:solidFill>
                      <a:latin typeface="Open Sans"/>
                      <a:ea typeface="Open Sans"/>
                      <a:cs typeface="Open Sans"/>
                      <a:sym typeface="Open Sans"/>
                    </a:endParaRPr>
                  </a:p>
                </p:txBody>
              </p:sp>
            </p:grpSp>
            <p:sp>
              <p:nvSpPr>
                <p:cNvPr id="3097" name="Google Shape;3097;p393"/>
                <p:cNvSpPr/>
                <p:nvPr/>
              </p:nvSpPr>
              <p:spPr>
                <a:xfrm flipH="1">
                  <a:off x="914530" y="1486735"/>
                  <a:ext cx="147663" cy="122067"/>
                </a:xfrm>
                <a:prstGeom prst="rtTriangle">
                  <a:avLst/>
                </a:prstGeom>
                <a:solidFill>
                  <a:srgbClr val="32A8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98" name="Google Shape;3098;p393"/>
                <p:cNvSpPr/>
                <p:nvPr/>
              </p:nvSpPr>
              <p:spPr>
                <a:xfrm>
                  <a:off x="7761897" y="1486735"/>
                  <a:ext cx="147663" cy="122067"/>
                </a:xfrm>
                <a:prstGeom prst="rtTriangle">
                  <a:avLst/>
                </a:prstGeom>
                <a:solidFill>
                  <a:srgbClr val="32A8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099" name="Google Shape;3099;p393"/>
              <p:cNvSpPr txBox="1"/>
              <p:nvPr/>
            </p:nvSpPr>
            <p:spPr>
              <a:xfrm>
                <a:off x="1169693" y="3211903"/>
                <a:ext cx="6463553" cy="4053377"/>
              </a:xfrm>
              <a:prstGeom prst="rect">
                <a:avLst/>
              </a:prstGeom>
              <a:noFill/>
              <a:ln>
                <a:noFill/>
              </a:ln>
            </p:spPr>
            <p:txBody>
              <a:bodyPr spcFirstLastPara="1" wrap="square" lIns="91425" tIns="45700" rIns="91425" bIns="45700" anchor="ctr" anchorCtr="0">
                <a:spAutoFit/>
              </a:bodyPr>
              <a:lstStyle/>
              <a:p>
                <a:pPr marL="342900" marR="0" lvl="1" indent="-342900" algn="l" rtl="0">
                  <a:lnSpc>
                    <a:spcPct val="90000"/>
                  </a:lnSpc>
                  <a:spcBef>
                    <a:spcPts val="0"/>
                  </a:spcBef>
                  <a:spcAft>
                    <a:spcPts val="0"/>
                  </a:spcAft>
                  <a:buClr>
                    <a:schemeClr val="dk1"/>
                  </a:buClr>
                  <a:buSzPts val="1900"/>
                  <a:buFont typeface="Arial"/>
                  <a:buChar char="•"/>
                </a:pPr>
                <a:r>
                  <a:rPr lang="en-US" sz="2200" b="0" i="0" u="none" strike="noStrike" cap="none">
                    <a:solidFill>
                      <a:srgbClr val="3F3F3F"/>
                    </a:solidFill>
                    <a:latin typeface="Open Sans"/>
                    <a:ea typeface="Open Sans"/>
                    <a:cs typeface="Open Sans"/>
                    <a:sym typeface="Open Sans"/>
                  </a:rPr>
                  <a:t>Internal compliance reporting involves the assessment and measurement of an organization’s adherence to its own security policies, standards, and procedures.</a:t>
                </a:r>
                <a:endParaRPr/>
              </a:p>
              <a:p>
                <a:pPr marL="342900" marR="0" lvl="1" indent="-222250" algn="l" rtl="0">
                  <a:lnSpc>
                    <a:spcPct val="90000"/>
                  </a:lnSpc>
                  <a:spcBef>
                    <a:spcPts val="0"/>
                  </a:spcBef>
                  <a:spcAft>
                    <a:spcPts val="0"/>
                  </a:spcAft>
                  <a:buClr>
                    <a:schemeClr val="dk1"/>
                  </a:buClr>
                  <a:buSzPts val="1900"/>
                  <a:buFont typeface="Arial"/>
                  <a:buNone/>
                </a:pPr>
                <a:endParaRPr sz="2200" b="0" i="0" u="none" strike="noStrike" cap="none">
                  <a:solidFill>
                    <a:srgbClr val="3F3F3F"/>
                  </a:solidFill>
                  <a:latin typeface="Open Sans"/>
                  <a:ea typeface="Open Sans"/>
                  <a:cs typeface="Open Sans"/>
                  <a:sym typeface="Open Sans"/>
                </a:endParaRPr>
              </a:p>
              <a:p>
                <a:pPr marL="342900" marR="0" lvl="1" indent="-342900" algn="l" rtl="0">
                  <a:lnSpc>
                    <a:spcPct val="90000"/>
                  </a:lnSpc>
                  <a:spcBef>
                    <a:spcPts val="0"/>
                  </a:spcBef>
                  <a:spcAft>
                    <a:spcPts val="0"/>
                  </a:spcAft>
                  <a:buClr>
                    <a:schemeClr val="dk1"/>
                  </a:buClr>
                  <a:buSzPts val="1900"/>
                  <a:buFont typeface="Arial"/>
                  <a:buChar char="•"/>
                </a:pPr>
                <a:r>
                  <a:rPr lang="en-US" sz="2200" b="0" i="0" u="none" strike="noStrike" cap="none">
                    <a:solidFill>
                      <a:srgbClr val="3F3F3F"/>
                    </a:solidFill>
                    <a:latin typeface="Open Sans"/>
                    <a:ea typeface="Open Sans"/>
                    <a:cs typeface="Open Sans"/>
                    <a:sym typeface="Open Sans"/>
                  </a:rPr>
                  <a:t> Internal compliance reporting involves systematic documentation, often facilitated through internal audits conducted by an in-house team. </a:t>
                </a:r>
                <a:endParaRPr/>
              </a:p>
              <a:p>
                <a:pPr marL="0" marR="0" lvl="1" indent="0" algn="l" rtl="0">
                  <a:lnSpc>
                    <a:spcPct val="9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1" indent="-342900" algn="l" rtl="0">
                  <a:lnSpc>
                    <a:spcPct val="90000"/>
                  </a:lnSpc>
                  <a:spcBef>
                    <a:spcPts val="0"/>
                  </a:spcBef>
                  <a:spcAft>
                    <a:spcPts val="0"/>
                  </a:spcAft>
                  <a:buClr>
                    <a:schemeClr val="dk1"/>
                  </a:buClr>
                  <a:buSzPts val="1900"/>
                  <a:buFont typeface="Arial"/>
                  <a:buChar char="•"/>
                </a:pPr>
                <a:r>
                  <a:rPr lang="en-US" sz="2200" b="0" i="0" u="none" strike="noStrike" cap="none">
                    <a:solidFill>
                      <a:srgbClr val="3F3F3F"/>
                    </a:solidFill>
                    <a:latin typeface="Open Sans"/>
                    <a:ea typeface="Open Sans"/>
                    <a:cs typeface="Open Sans"/>
                    <a:sym typeface="Open Sans"/>
                  </a:rPr>
                  <a:t>The findings from these reports are actionable data, allowing immediate resource allocation for updates or staff retraining.</a:t>
                </a:r>
                <a:endParaRPr sz="2200" b="0" i="0" u="none" strike="noStrike" cap="none">
                  <a:solidFill>
                    <a:srgbClr val="3F3F3F"/>
                  </a:solidFill>
                  <a:latin typeface="Open Sans"/>
                  <a:ea typeface="Open Sans"/>
                  <a:cs typeface="Open Sans"/>
                  <a:sym typeface="Open Sans"/>
                </a:endParaRPr>
              </a:p>
            </p:txBody>
          </p:sp>
        </p:grpSp>
      </p:grpSp>
      <p:grpSp>
        <p:nvGrpSpPr>
          <p:cNvPr id="3100" name="Google Shape;3100;p393"/>
          <p:cNvGrpSpPr/>
          <p:nvPr/>
        </p:nvGrpSpPr>
        <p:grpSpPr>
          <a:xfrm>
            <a:off x="8747717" y="1190479"/>
            <a:ext cx="6995030" cy="7650796"/>
            <a:chOff x="8747717" y="1439863"/>
            <a:chExt cx="6995030" cy="7650796"/>
          </a:xfrm>
        </p:grpSpPr>
        <p:sp>
          <p:nvSpPr>
            <p:cNvPr id="3101" name="Google Shape;3101;p393"/>
            <p:cNvSpPr/>
            <p:nvPr/>
          </p:nvSpPr>
          <p:spPr>
            <a:xfrm>
              <a:off x="8883483" y="1439863"/>
              <a:ext cx="6702352" cy="7650796"/>
            </a:xfrm>
            <a:prstGeom prst="roundRect">
              <a:avLst>
                <a:gd name="adj" fmla="val 3171"/>
              </a:avLst>
            </a:prstGeom>
            <a:solidFill>
              <a:srgbClr val="F2F2F2"/>
            </a:solidFill>
            <a:ln w="9525" cap="flat" cmpd="sng">
              <a:solidFill>
                <a:srgbClr val="7F7F7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3102" name="Google Shape;3102;p393"/>
            <p:cNvGrpSpPr/>
            <p:nvPr/>
          </p:nvGrpSpPr>
          <p:grpSpPr>
            <a:xfrm>
              <a:off x="8747717" y="1572347"/>
              <a:ext cx="6995030" cy="1110161"/>
              <a:chOff x="8747717" y="1489219"/>
              <a:chExt cx="6995030" cy="1110161"/>
            </a:xfrm>
          </p:grpSpPr>
          <p:grpSp>
            <p:nvGrpSpPr>
              <p:cNvPr id="3103" name="Google Shape;3103;p393"/>
              <p:cNvGrpSpPr/>
              <p:nvPr/>
            </p:nvGrpSpPr>
            <p:grpSpPr>
              <a:xfrm>
                <a:off x="8747720" y="1624197"/>
                <a:ext cx="6992374" cy="975183"/>
                <a:chOff x="8747720" y="1624197"/>
                <a:chExt cx="6992374" cy="975183"/>
              </a:xfrm>
            </p:grpSpPr>
            <p:sp>
              <p:nvSpPr>
                <p:cNvPr id="3104" name="Google Shape;3104;p393"/>
                <p:cNvSpPr/>
                <p:nvPr/>
              </p:nvSpPr>
              <p:spPr>
                <a:xfrm>
                  <a:off x="8747720" y="1624197"/>
                  <a:ext cx="6992374" cy="975183"/>
                </a:xfrm>
                <a:prstGeom prst="rect">
                  <a:avLst/>
                </a:prstGeom>
                <a:solidFill>
                  <a:srgbClr val="A4DE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05" name="Google Shape;3105;p393"/>
                <p:cNvSpPr/>
                <p:nvPr/>
              </p:nvSpPr>
              <p:spPr>
                <a:xfrm>
                  <a:off x="10399012" y="1896365"/>
                  <a:ext cx="368979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External Reporting</a:t>
                  </a:r>
                  <a:endParaRPr sz="2200" b="1" i="0" u="none" strike="noStrike" cap="none">
                    <a:solidFill>
                      <a:srgbClr val="3F3F3F"/>
                    </a:solidFill>
                    <a:latin typeface="Open Sans"/>
                    <a:ea typeface="Open Sans"/>
                    <a:cs typeface="Open Sans"/>
                    <a:sym typeface="Open Sans"/>
                  </a:endParaRPr>
                </a:p>
              </p:txBody>
            </p:sp>
          </p:grpSp>
          <p:sp>
            <p:nvSpPr>
              <p:cNvPr id="3106" name="Google Shape;3106;p393"/>
              <p:cNvSpPr/>
              <p:nvPr/>
            </p:nvSpPr>
            <p:spPr>
              <a:xfrm flipH="1">
                <a:off x="8747717" y="1489219"/>
                <a:ext cx="147663" cy="122889"/>
              </a:xfrm>
              <a:prstGeom prst="rtTriangle">
                <a:avLst/>
              </a:prstGeom>
              <a:solidFill>
                <a:srgbClr val="32A8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07" name="Google Shape;3107;p393"/>
              <p:cNvSpPr/>
              <p:nvPr/>
            </p:nvSpPr>
            <p:spPr>
              <a:xfrm>
                <a:off x="15595084" y="1489219"/>
                <a:ext cx="147663" cy="122889"/>
              </a:xfrm>
              <a:prstGeom prst="rtTriangle">
                <a:avLst/>
              </a:prstGeom>
              <a:solidFill>
                <a:srgbClr val="32A8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108" name="Google Shape;3108;p393"/>
            <p:cNvSpPr txBox="1"/>
            <p:nvPr/>
          </p:nvSpPr>
          <p:spPr>
            <a:xfrm>
              <a:off x="8957422" y="3020469"/>
              <a:ext cx="6463553" cy="5543016"/>
            </a:xfrm>
            <a:prstGeom prst="rect">
              <a:avLst/>
            </a:prstGeom>
            <a:noFill/>
            <a:ln>
              <a:noFill/>
            </a:ln>
          </p:spPr>
          <p:txBody>
            <a:bodyPr spcFirstLastPara="1" wrap="square" lIns="91425" tIns="45700" rIns="91425" bIns="45700" anchor="ctr" anchorCtr="0">
              <a:spAutoFit/>
            </a:bodyPr>
            <a:lstStyle/>
            <a:p>
              <a:pPr marL="342900" marR="0" lvl="1" indent="-342900" algn="l" rtl="0">
                <a:lnSpc>
                  <a:spcPct val="115000"/>
                </a:lnSpc>
                <a:spcBef>
                  <a:spcPts val="0"/>
                </a:spcBef>
                <a:spcAft>
                  <a:spcPts val="0"/>
                </a:spcAft>
                <a:buClr>
                  <a:schemeClr val="dk1"/>
                </a:buClr>
                <a:buSzPts val="1900"/>
                <a:buFont typeface="Arial"/>
                <a:buChar char="•"/>
              </a:pPr>
              <a:r>
                <a:rPr lang="en-US" sz="2200" b="0" i="0" u="none" strike="noStrike" cap="none">
                  <a:solidFill>
                    <a:srgbClr val="404040"/>
                  </a:solidFill>
                  <a:latin typeface="Open Sans"/>
                  <a:ea typeface="Open Sans"/>
                  <a:cs typeface="Open Sans"/>
                  <a:sym typeface="Open Sans"/>
                </a:rPr>
                <a:t>External compliance reporting focuses on demonstrating an organization’s adherence to external standards, regulations, and industry-specific requirements.</a:t>
              </a:r>
              <a:endParaRPr/>
            </a:p>
            <a:p>
              <a:pPr marL="0" marR="0" lvl="1"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342900" marR="0" lvl="1" indent="-342900" algn="l" rtl="0">
                <a:lnSpc>
                  <a:spcPct val="115000"/>
                </a:lnSpc>
                <a:spcBef>
                  <a:spcPts val="0"/>
                </a:spcBef>
                <a:spcAft>
                  <a:spcPts val="0"/>
                </a:spcAft>
                <a:buClr>
                  <a:schemeClr val="dk1"/>
                </a:buClr>
                <a:buSzPts val="1900"/>
                <a:buFont typeface="Arial"/>
                <a:buChar char="•"/>
              </a:pPr>
              <a:r>
                <a:rPr lang="en-US" sz="2200" b="0" i="0" u="none" strike="noStrike" cap="none">
                  <a:solidFill>
                    <a:srgbClr val="404040"/>
                  </a:solidFill>
                  <a:latin typeface="Open Sans"/>
                  <a:ea typeface="Open Sans"/>
                  <a:cs typeface="Open Sans"/>
                  <a:sym typeface="Open Sans"/>
                </a:rPr>
                <a:t>These reports are usually formatted according to specific guidelines and are submitted to regulatory bodies, third-party auditors, or industry-specific organizations. </a:t>
              </a:r>
              <a:endParaRPr/>
            </a:p>
            <a:p>
              <a:pPr marL="0" marR="0" lvl="1"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342900" marR="0" lvl="1" indent="-342900" algn="l" rtl="0">
                <a:lnSpc>
                  <a:spcPct val="115000"/>
                </a:lnSpc>
                <a:spcBef>
                  <a:spcPts val="0"/>
                </a:spcBef>
                <a:spcAft>
                  <a:spcPts val="0"/>
                </a:spcAft>
                <a:buClr>
                  <a:schemeClr val="dk1"/>
                </a:buClr>
                <a:buSzPts val="1900"/>
                <a:buFont typeface="Arial"/>
                <a:buChar char="•"/>
              </a:pPr>
              <a:r>
                <a:rPr lang="en-US" sz="2200" b="0" i="0" u="none" strike="noStrike" cap="none">
                  <a:solidFill>
                    <a:srgbClr val="404040"/>
                  </a:solidFill>
                  <a:latin typeface="Open Sans"/>
                  <a:ea typeface="Open Sans"/>
                  <a:cs typeface="Open Sans"/>
                  <a:sym typeface="Open Sans"/>
                </a:rPr>
                <a:t>External reporting is critical. Errors can result in fines or legal action. For example, a financial institution misreporting its capital ratios could face severe repercussions.</a:t>
              </a:r>
              <a:endParaRPr sz="2200" b="0" i="0" u="none" strike="noStrike" cap="none">
                <a:solidFill>
                  <a:srgbClr val="404040"/>
                </a:solidFill>
                <a:latin typeface="Open Sans"/>
                <a:ea typeface="Open Sans"/>
                <a:cs typeface="Open Sans"/>
                <a:sym typeface="Open Sans"/>
              </a:endParaRPr>
            </a:p>
          </p:txBody>
        </p:sp>
      </p:grpSp>
      <p:sp>
        <p:nvSpPr>
          <p:cNvPr id="3109" name="Google Shape;3109;p393"/>
          <p:cNvSpPr/>
          <p:nvPr/>
        </p:nvSpPr>
        <p:spPr>
          <a:xfrm>
            <a:off x="4622800" y="879051"/>
            <a:ext cx="702079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3113"/>
        <p:cNvGrpSpPr/>
        <p:nvPr/>
      </p:nvGrpSpPr>
      <p:grpSpPr>
        <a:xfrm>
          <a:off x="0" y="0"/>
          <a:ext cx="0" cy="0"/>
          <a:chOff x="0" y="0"/>
          <a:chExt cx="0" cy="0"/>
        </a:xfrm>
      </p:grpSpPr>
      <p:sp>
        <p:nvSpPr>
          <p:cNvPr id="3114" name="Google Shape;3114;p39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Consequences of Noncompliance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3119"/>
        <p:cNvGrpSpPr/>
        <p:nvPr/>
      </p:nvGrpSpPr>
      <p:grpSpPr>
        <a:xfrm>
          <a:off x="0" y="0"/>
          <a:ext cx="0" cy="0"/>
          <a:chOff x="0" y="0"/>
          <a:chExt cx="0" cy="0"/>
        </a:xfrm>
      </p:grpSpPr>
      <p:sp>
        <p:nvSpPr>
          <p:cNvPr id="3120" name="Google Shape;3120;p395"/>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Consequences of Noncompliance</a:t>
            </a:r>
            <a:endParaRPr/>
          </a:p>
        </p:txBody>
      </p:sp>
      <p:grpSp>
        <p:nvGrpSpPr>
          <p:cNvPr id="3121" name="Google Shape;3121;p395"/>
          <p:cNvGrpSpPr/>
          <p:nvPr/>
        </p:nvGrpSpPr>
        <p:grpSpPr>
          <a:xfrm>
            <a:off x="2086456" y="2994273"/>
            <a:ext cx="12083088" cy="2930708"/>
            <a:chOff x="2475378" y="2994273"/>
            <a:chExt cx="12083088" cy="2930708"/>
          </a:xfrm>
        </p:grpSpPr>
        <p:sp>
          <p:nvSpPr>
            <p:cNvPr id="3122" name="Google Shape;3122;p395"/>
            <p:cNvSpPr/>
            <p:nvPr/>
          </p:nvSpPr>
          <p:spPr>
            <a:xfrm>
              <a:off x="6705666" y="3002590"/>
              <a:ext cx="7852800" cy="2914074"/>
            </a:xfrm>
            <a:prstGeom prst="roundRect">
              <a:avLst>
                <a:gd name="adj" fmla="val 3630"/>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Noncompliance with regulations, standards, or internal policies can have severe repercussions for an organization.</a:t>
              </a:r>
              <a:endParaRPr/>
            </a:p>
            <a:p>
              <a:pPr marL="431800" marR="0" lvl="0" indent="-203200" algn="l" rtl="0">
                <a:lnSpc>
                  <a:spcPct val="115000"/>
                </a:lnSpc>
                <a:spcBef>
                  <a:spcPts val="0"/>
                </a:spcBef>
                <a:spcAft>
                  <a:spcPts val="0"/>
                </a:spcAft>
                <a:buClr>
                  <a:srgbClr val="3F3F3F"/>
                </a:buClr>
                <a:buSzPts val="2200"/>
                <a:buFont typeface="Arial"/>
                <a:buNone/>
              </a:pPr>
              <a:endParaRPr sz="10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Consequences vary depending on the specific regulation or standard violated and the industry in which the organization operates.</a:t>
              </a:r>
              <a:endParaRPr sz="2200" b="0" i="0" u="none" strike="noStrike" cap="none">
                <a:solidFill>
                  <a:srgbClr val="3F3F3F"/>
                </a:solidFill>
                <a:latin typeface="Open Sans"/>
                <a:ea typeface="Open Sans"/>
                <a:cs typeface="Open Sans"/>
                <a:sym typeface="Open Sans"/>
              </a:endParaRPr>
            </a:p>
          </p:txBody>
        </p:sp>
        <p:grpSp>
          <p:nvGrpSpPr>
            <p:cNvPr id="3123" name="Google Shape;3123;p395"/>
            <p:cNvGrpSpPr/>
            <p:nvPr/>
          </p:nvGrpSpPr>
          <p:grpSpPr>
            <a:xfrm>
              <a:off x="2475378" y="2994273"/>
              <a:ext cx="2914073" cy="2930708"/>
              <a:chOff x="2475378" y="2997214"/>
              <a:chExt cx="2914073" cy="2930708"/>
            </a:xfrm>
          </p:grpSpPr>
          <p:pic>
            <p:nvPicPr>
              <p:cNvPr id="3124" name="Google Shape;3124;p395"/>
              <p:cNvPicPr preferRelativeResize="0"/>
              <p:nvPr/>
            </p:nvPicPr>
            <p:blipFill rotWithShape="1">
              <a:blip r:embed="rId3">
                <a:alphaModFix/>
              </a:blip>
              <a:srcRect/>
              <a:stretch/>
            </p:blipFill>
            <p:spPr>
              <a:xfrm>
                <a:off x="2475378" y="2997214"/>
                <a:ext cx="2914073" cy="2914073"/>
              </a:xfrm>
              <a:prstGeom prst="rect">
                <a:avLst/>
              </a:prstGeom>
              <a:noFill/>
              <a:ln>
                <a:noFill/>
              </a:ln>
            </p:spPr>
          </p:pic>
          <p:pic>
            <p:nvPicPr>
              <p:cNvPr id="3125" name="Google Shape;3125;p395"/>
              <p:cNvPicPr preferRelativeResize="0"/>
              <p:nvPr/>
            </p:nvPicPr>
            <p:blipFill rotWithShape="1">
              <a:blip r:embed="rId4">
                <a:alphaModFix/>
              </a:blip>
              <a:srcRect/>
              <a:stretch/>
            </p:blipFill>
            <p:spPr>
              <a:xfrm>
                <a:off x="4126988" y="4721422"/>
                <a:ext cx="1206500" cy="1206500"/>
              </a:xfrm>
              <a:prstGeom prst="rect">
                <a:avLst/>
              </a:prstGeom>
              <a:noFill/>
              <a:ln>
                <a:noFill/>
              </a:ln>
            </p:spPr>
          </p:pic>
        </p:grpSp>
      </p:grpSp>
      <p:sp>
        <p:nvSpPr>
          <p:cNvPr id="3126" name="Google Shape;3126;p395"/>
          <p:cNvSpPr/>
          <p:nvPr/>
        </p:nvSpPr>
        <p:spPr>
          <a:xfrm>
            <a:off x="4470400" y="866389"/>
            <a:ext cx="73204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6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Business Continuity Policy (BCP)</a:t>
            </a:r>
            <a:endParaRPr>
              <a:latin typeface="Open Sans"/>
              <a:ea typeface="Open Sans"/>
              <a:cs typeface="Open Sans"/>
              <a:sym typeface="Open Sans"/>
            </a:endParaRPr>
          </a:p>
        </p:txBody>
      </p:sp>
      <p:sp>
        <p:nvSpPr>
          <p:cNvPr id="285" name="Google Shape;285;p261"/>
          <p:cNvSpPr txBox="1"/>
          <p:nvPr/>
        </p:nvSpPr>
        <p:spPr>
          <a:xfrm>
            <a:off x="2908300" y="1306892"/>
            <a:ext cx="10658475" cy="457176"/>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is the foundation for an organization's resilience in disruptions. </a:t>
            </a:r>
            <a:endParaRPr/>
          </a:p>
        </p:txBody>
      </p:sp>
      <p:sp>
        <p:nvSpPr>
          <p:cNvPr id="286" name="Google Shape;286;p261"/>
          <p:cNvSpPr txBox="1"/>
          <p:nvPr/>
        </p:nvSpPr>
        <p:spPr>
          <a:xfrm>
            <a:off x="2798702" y="7413851"/>
            <a:ext cx="10658474"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outlines the framework for ensuring critical business functions can continue operating even after a disaster or incident. </a:t>
            </a:r>
            <a:endParaRPr/>
          </a:p>
        </p:txBody>
      </p:sp>
      <p:pic>
        <p:nvPicPr>
          <p:cNvPr id="287" name="Google Shape;287;p261"/>
          <p:cNvPicPr preferRelativeResize="0"/>
          <p:nvPr/>
        </p:nvPicPr>
        <p:blipFill rotWithShape="1">
          <a:blip r:embed="rId3">
            <a:alphaModFix/>
          </a:blip>
          <a:srcRect/>
          <a:stretch/>
        </p:blipFill>
        <p:spPr>
          <a:xfrm>
            <a:off x="6493107" y="3104278"/>
            <a:ext cx="3269663" cy="3352801"/>
          </a:xfrm>
          <a:prstGeom prst="rect">
            <a:avLst/>
          </a:prstGeom>
          <a:noFill/>
          <a:ln>
            <a:noFill/>
          </a:ln>
        </p:spPr>
      </p:pic>
      <p:sp>
        <p:nvSpPr>
          <p:cNvPr id="288" name="Google Shape;288;p261"/>
          <p:cNvSpPr/>
          <p:nvPr/>
        </p:nvSpPr>
        <p:spPr>
          <a:xfrm>
            <a:off x="4584700" y="816352"/>
            <a:ext cx="709818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3131"/>
        <p:cNvGrpSpPr/>
        <p:nvPr/>
      </p:nvGrpSpPr>
      <p:grpSpPr>
        <a:xfrm>
          <a:off x="0" y="0"/>
          <a:ext cx="0" cy="0"/>
          <a:chOff x="0" y="0"/>
          <a:chExt cx="0" cy="0"/>
        </a:xfrm>
      </p:grpSpPr>
      <p:sp>
        <p:nvSpPr>
          <p:cNvPr id="3132" name="Google Shape;3132;p19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Consequences of Noncompliance</a:t>
            </a:r>
            <a:endParaRPr/>
          </a:p>
        </p:txBody>
      </p:sp>
      <p:grpSp>
        <p:nvGrpSpPr>
          <p:cNvPr id="3133" name="Google Shape;3133;p193"/>
          <p:cNvGrpSpPr/>
          <p:nvPr/>
        </p:nvGrpSpPr>
        <p:grpSpPr>
          <a:xfrm>
            <a:off x="1180399" y="1966451"/>
            <a:ext cx="13895203" cy="6333316"/>
            <a:chOff x="1496444" y="2383986"/>
            <a:chExt cx="13895203" cy="6333316"/>
          </a:xfrm>
        </p:grpSpPr>
        <p:grpSp>
          <p:nvGrpSpPr>
            <p:cNvPr id="3134" name="Google Shape;3134;p193"/>
            <p:cNvGrpSpPr/>
            <p:nvPr/>
          </p:nvGrpSpPr>
          <p:grpSpPr>
            <a:xfrm>
              <a:off x="1496444" y="2409430"/>
              <a:ext cx="4380249" cy="6282428"/>
              <a:chOff x="1496444" y="2364249"/>
              <a:chExt cx="4380249" cy="6282428"/>
            </a:xfrm>
          </p:grpSpPr>
          <p:grpSp>
            <p:nvGrpSpPr>
              <p:cNvPr id="3135" name="Google Shape;3135;p193"/>
              <p:cNvGrpSpPr/>
              <p:nvPr/>
            </p:nvGrpSpPr>
            <p:grpSpPr>
              <a:xfrm>
                <a:off x="1496444" y="2364249"/>
                <a:ext cx="4380249" cy="6282428"/>
                <a:chOff x="1930133" y="2184880"/>
                <a:chExt cx="4381009" cy="5988309"/>
              </a:xfrm>
            </p:grpSpPr>
            <p:sp>
              <p:nvSpPr>
                <p:cNvPr id="3136" name="Google Shape;3136;p193"/>
                <p:cNvSpPr/>
                <p:nvPr/>
              </p:nvSpPr>
              <p:spPr>
                <a:xfrm>
                  <a:off x="1936592" y="3001298"/>
                  <a:ext cx="4362141" cy="5171891"/>
                </a:xfrm>
                <a:prstGeom prst="rect">
                  <a:avLst/>
                </a:prstGeom>
                <a:solidFill>
                  <a:srgbClr val="F6F6F6"/>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37" name="Google Shape;3137;p193"/>
                <p:cNvSpPr/>
                <p:nvPr/>
              </p:nvSpPr>
              <p:spPr>
                <a:xfrm>
                  <a:off x="1930133" y="2184880"/>
                  <a:ext cx="4381009" cy="947755"/>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38" name="Google Shape;3138;p193"/>
                <p:cNvSpPr/>
                <p:nvPr/>
              </p:nvSpPr>
              <p:spPr>
                <a:xfrm>
                  <a:off x="3544524" y="2484928"/>
                  <a:ext cx="919001" cy="4107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Fines</a:t>
                  </a:r>
                  <a:endParaRPr/>
                </a:p>
              </p:txBody>
            </p:sp>
          </p:grpSp>
          <p:sp>
            <p:nvSpPr>
              <p:cNvPr id="3139" name="Google Shape;3139;p193"/>
              <p:cNvSpPr/>
              <p:nvPr/>
            </p:nvSpPr>
            <p:spPr>
              <a:xfrm>
                <a:off x="1559446" y="3678092"/>
                <a:ext cx="4248295" cy="4119076"/>
              </a:xfrm>
              <a:prstGeom prst="rect">
                <a:avLst/>
              </a:prstGeom>
              <a:noFill/>
              <a:ln>
                <a:noFill/>
              </a:ln>
            </p:spPr>
            <p:txBody>
              <a:bodyPr spcFirstLastPara="1" wrap="square" lIns="91425" tIns="45700" rIns="91425" bIns="45700" anchor="t" anchorCtr="0">
                <a:spAutoFit/>
              </a:bodyPr>
              <a:lstStyle/>
              <a:p>
                <a:pPr marL="285693" marR="0" lvl="0" indent="-285693" algn="l" rtl="0">
                  <a:lnSpc>
                    <a:spcPct val="100000"/>
                  </a:lnSpc>
                  <a:spcBef>
                    <a:spcPts val="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Cybersecurity fines are imposed for reasons such as data breaches or unauthorized data access.</a:t>
                </a:r>
                <a:endParaRPr/>
              </a:p>
              <a:p>
                <a:pPr marL="285693" marR="0" lvl="0" indent="-285693" algn="l" rtl="0">
                  <a:lnSpc>
                    <a:spcPct val="100000"/>
                  </a:lnSpc>
                  <a:spcBef>
                    <a:spcPts val="125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GDPR fines can reach €20 million or 4% of a company’s annual global turnover.</a:t>
                </a:r>
                <a:endParaRPr/>
              </a:p>
              <a:p>
                <a:pPr marL="285693" marR="0" lvl="0" indent="-285693" algn="l" rtl="0">
                  <a:lnSpc>
                    <a:spcPct val="100000"/>
                  </a:lnSpc>
                  <a:spcBef>
                    <a:spcPts val="125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Systemic failures in cybersecurity measures may result in fines, requiring updates to infrastructure and training programs.</a:t>
                </a:r>
                <a:endParaRPr/>
              </a:p>
            </p:txBody>
          </p:sp>
        </p:grpSp>
        <p:grpSp>
          <p:nvGrpSpPr>
            <p:cNvPr id="3140" name="Google Shape;3140;p193"/>
            <p:cNvGrpSpPr/>
            <p:nvPr/>
          </p:nvGrpSpPr>
          <p:grpSpPr>
            <a:xfrm>
              <a:off x="11011399" y="2383986"/>
              <a:ext cx="4380248" cy="6333316"/>
              <a:chOff x="11011399" y="2403723"/>
              <a:chExt cx="4380248" cy="6333316"/>
            </a:xfrm>
          </p:grpSpPr>
          <p:sp>
            <p:nvSpPr>
              <p:cNvPr id="3141" name="Google Shape;3141;p193"/>
              <p:cNvSpPr/>
              <p:nvPr/>
            </p:nvSpPr>
            <p:spPr>
              <a:xfrm>
                <a:off x="11011399" y="3311127"/>
                <a:ext cx="4361384" cy="5425912"/>
              </a:xfrm>
              <a:prstGeom prst="rect">
                <a:avLst/>
              </a:prstGeom>
              <a:solidFill>
                <a:srgbClr val="F2F2F2"/>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42" name="Google Shape;3142;p193"/>
              <p:cNvSpPr/>
              <p:nvPr/>
            </p:nvSpPr>
            <p:spPr>
              <a:xfrm>
                <a:off x="11011399" y="2403723"/>
                <a:ext cx="4380248" cy="992572"/>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43" name="Google Shape;3143;p193"/>
              <p:cNvSpPr/>
              <p:nvPr/>
            </p:nvSpPr>
            <p:spPr>
              <a:xfrm>
                <a:off x="11484573" y="2697682"/>
                <a:ext cx="3352200" cy="4308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Reputational damages</a:t>
                </a:r>
                <a:endParaRPr/>
              </a:p>
            </p:txBody>
          </p:sp>
          <p:sp>
            <p:nvSpPr>
              <p:cNvPr id="3144" name="Google Shape;3144;p193"/>
              <p:cNvSpPr/>
              <p:nvPr/>
            </p:nvSpPr>
            <p:spPr>
              <a:xfrm>
                <a:off x="11055500" y="3678092"/>
                <a:ext cx="4292045" cy="3939540"/>
              </a:xfrm>
              <a:prstGeom prst="rect">
                <a:avLst/>
              </a:prstGeom>
              <a:noFill/>
              <a:ln>
                <a:noFill/>
              </a:ln>
            </p:spPr>
            <p:txBody>
              <a:bodyPr spcFirstLastPara="1" wrap="square" lIns="91425" tIns="45700" rIns="91425" bIns="45700" anchor="t" anchorCtr="0">
                <a:spAutoFit/>
              </a:bodyPr>
              <a:lstStyle/>
              <a:p>
                <a:pPr marL="342831" marR="0" lvl="0" indent="-342831"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Occurs when an organization's public image and credibility are negatively impacted due to non-compliance with regulations or standards, often seen after incidents like data breaches</a:t>
                </a:r>
                <a:endParaRPr/>
              </a:p>
              <a:p>
                <a:pPr marL="342831" marR="0" lvl="0" indent="-279331"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Open Sans"/>
                  <a:ea typeface="Open Sans"/>
                  <a:cs typeface="Open Sans"/>
                  <a:sym typeface="Open Sans"/>
                </a:endParaRPr>
              </a:p>
              <a:p>
                <a:pPr marL="342831" marR="0" lvl="0" indent="-342831"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Erodes trust in the organization's ability to safeguard data, leading to long-lasting impacts on business operations</a:t>
                </a:r>
                <a:endParaRPr/>
              </a:p>
            </p:txBody>
          </p:sp>
        </p:grpSp>
        <p:grpSp>
          <p:nvGrpSpPr>
            <p:cNvPr id="3145" name="Google Shape;3145;p193"/>
            <p:cNvGrpSpPr/>
            <p:nvPr/>
          </p:nvGrpSpPr>
          <p:grpSpPr>
            <a:xfrm>
              <a:off x="6247542" y="2409432"/>
              <a:ext cx="4393009" cy="6282425"/>
              <a:chOff x="6241162" y="2378144"/>
              <a:chExt cx="4393009" cy="6282425"/>
            </a:xfrm>
          </p:grpSpPr>
          <p:grpSp>
            <p:nvGrpSpPr>
              <p:cNvPr id="3146" name="Google Shape;3146;p193"/>
              <p:cNvGrpSpPr/>
              <p:nvPr/>
            </p:nvGrpSpPr>
            <p:grpSpPr>
              <a:xfrm>
                <a:off x="6253922" y="2378144"/>
                <a:ext cx="4380249" cy="6282425"/>
                <a:chOff x="1930133" y="2184880"/>
                <a:chExt cx="4381009" cy="5988309"/>
              </a:xfrm>
            </p:grpSpPr>
            <p:sp>
              <p:nvSpPr>
                <p:cNvPr id="3147" name="Google Shape;3147;p193"/>
                <p:cNvSpPr/>
                <p:nvPr/>
              </p:nvSpPr>
              <p:spPr>
                <a:xfrm>
                  <a:off x="1936592" y="3001298"/>
                  <a:ext cx="4362141" cy="5171891"/>
                </a:xfrm>
                <a:prstGeom prst="rect">
                  <a:avLst/>
                </a:prstGeom>
                <a:solidFill>
                  <a:srgbClr val="F6F6F6"/>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48" name="Google Shape;3148;p193"/>
                <p:cNvSpPr/>
                <p:nvPr/>
              </p:nvSpPr>
              <p:spPr>
                <a:xfrm>
                  <a:off x="1930133" y="2184880"/>
                  <a:ext cx="4381009" cy="947755"/>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49" name="Google Shape;3149;p193"/>
                <p:cNvSpPr/>
                <p:nvPr/>
              </p:nvSpPr>
              <p:spPr>
                <a:xfrm>
                  <a:off x="3340999" y="2489459"/>
                  <a:ext cx="1549091" cy="4107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Sanctions</a:t>
                  </a:r>
                  <a:endParaRPr/>
                </a:p>
              </p:txBody>
            </p:sp>
          </p:grpSp>
          <p:sp>
            <p:nvSpPr>
              <p:cNvPr id="3150" name="Google Shape;3150;p193"/>
              <p:cNvSpPr/>
              <p:nvPr/>
            </p:nvSpPr>
            <p:spPr>
              <a:xfrm>
                <a:off x="6241162" y="3502880"/>
                <a:ext cx="4103133" cy="5042406"/>
              </a:xfrm>
              <a:prstGeom prst="rect">
                <a:avLst/>
              </a:prstGeom>
              <a:noFill/>
              <a:ln>
                <a:noFill/>
              </a:ln>
            </p:spPr>
            <p:txBody>
              <a:bodyPr spcFirstLastPara="1" wrap="square" lIns="91425" tIns="45700" rIns="91425" bIns="45700" anchor="t" anchorCtr="0">
                <a:spAutoFit/>
              </a:bodyPr>
              <a:lstStyle/>
              <a:p>
                <a:pPr marL="285693" marR="0" lvl="0" indent="-285693" algn="l" rtl="0">
                  <a:lnSpc>
                    <a:spcPct val="100000"/>
                  </a:lnSpc>
                  <a:spcBef>
                    <a:spcPts val="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Involves restricted access to sensitive data or networks until compliance is achieved</a:t>
                </a:r>
                <a:endParaRPr/>
              </a:p>
              <a:p>
                <a:pPr marL="285693" marR="0" lvl="0" indent="-285693" algn="l" rtl="0">
                  <a:lnSpc>
                    <a:spcPct val="100000"/>
                  </a:lnSpc>
                  <a:spcBef>
                    <a:spcPts val="125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Imposes limitations on electronically transmitting patient records for non-compliant healthcare providers</a:t>
                </a:r>
                <a:endParaRPr/>
              </a:p>
              <a:p>
                <a:pPr marL="285693" marR="0" lvl="0" indent="-285693" algn="l" rtl="0">
                  <a:lnSpc>
                    <a:spcPct val="100000"/>
                  </a:lnSpc>
                  <a:spcBef>
                    <a:spcPts val="125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Requires organizations to review cybersecurity protocols, enhance data encryption, enforce stricter access controls, and conduct regular cybersecurity audits to lift sanctions</a:t>
                </a:r>
                <a:endParaRPr/>
              </a:p>
            </p:txBody>
          </p:sp>
        </p:grpSp>
      </p:grpSp>
      <p:sp>
        <p:nvSpPr>
          <p:cNvPr id="3151" name="Google Shape;3151;p193"/>
          <p:cNvSpPr/>
          <p:nvPr/>
        </p:nvSpPr>
        <p:spPr>
          <a:xfrm>
            <a:off x="4292600" y="816324"/>
            <a:ext cx="76835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39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Consequences of Noncompliance</a:t>
            </a:r>
            <a:endParaRPr/>
          </a:p>
        </p:txBody>
      </p:sp>
      <p:grpSp>
        <p:nvGrpSpPr>
          <p:cNvPr id="3158" name="Google Shape;3158;p396"/>
          <p:cNvGrpSpPr/>
          <p:nvPr/>
        </p:nvGrpSpPr>
        <p:grpSpPr>
          <a:xfrm>
            <a:off x="1496444" y="2364249"/>
            <a:ext cx="4380249" cy="6282428"/>
            <a:chOff x="1930133" y="2184880"/>
            <a:chExt cx="4381009" cy="5988309"/>
          </a:xfrm>
        </p:grpSpPr>
        <p:sp>
          <p:nvSpPr>
            <p:cNvPr id="3159" name="Google Shape;3159;p396"/>
            <p:cNvSpPr/>
            <p:nvPr/>
          </p:nvSpPr>
          <p:spPr>
            <a:xfrm>
              <a:off x="1936592" y="3001298"/>
              <a:ext cx="4362141" cy="5171891"/>
            </a:xfrm>
            <a:prstGeom prst="rect">
              <a:avLst/>
            </a:prstGeom>
            <a:solidFill>
              <a:srgbClr val="F6F6F6"/>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60" name="Google Shape;3160;p396"/>
            <p:cNvSpPr/>
            <p:nvPr/>
          </p:nvSpPr>
          <p:spPr>
            <a:xfrm>
              <a:off x="1930133" y="2184880"/>
              <a:ext cx="4381009" cy="947755"/>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61" name="Google Shape;3161;p396"/>
            <p:cNvSpPr/>
            <p:nvPr/>
          </p:nvSpPr>
          <p:spPr>
            <a:xfrm>
              <a:off x="2796441" y="2438293"/>
              <a:ext cx="2344318" cy="4107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Loss of licenses</a:t>
              </a:r>
              <a:endParaRPr/>
            </a:p>
          </p:txBody>
        </p:sp>
      </p:grpSp>
      <p:sp>
        <p:nvSpPr>
          <p:cNvPr id="3162" name="Google Shape;3162;p396"/>
          <p:cNvSpPr/>
          <p:nvPr/>
        </p:nvSpPr>
        <p:spPr>
          <a:xfrm>
            <a:off x="11011399" y="3311127"/>
            <a:ext cx="4361384" cy="5425912"/>
          </a:xfrm>
          <a:prstGeom prst="rect">
            <a:avLst/>
          </a:prstGeom>
          <a:solidFill>
            <a:srgbClr val="F2F2F2"/>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63" name="Google Shape;3163;p396"/>
          <p:cNvSpPr/>
          <p:nvPr/>
        </p:nvSpPr>
        <p:spPr>
          <a:xfrm>
            <a:off x="11011399" y="2403723"/>
            <a:ext cx="4380248" cy="992572"/>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64" name="Google Shape;3164;p396"/>
          <p:cNvSpPr/>
          <p:nvPr/>
        </p:nvSpPr>
        <p:spPr>
          <a:xfrm>
            <a:off x="11366926" y="2697682"/>
            <a:ext cx="3698449" cy="4308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Additional consequences</a:t>
            </a:r>
            <a:endParaRPr/>
          </a:p>
        </p:txBody>
      </p:sp>
      <p:sp>
        <p:nvSpPr>
          <p:cNvPr id="3165" name="Google Shape;3165;p396"/>
          <p:cNvSpPr/>
          <p:nvPr/>
        </p:nvSpPr>
        <p:spPr>
          <a:xfrm>
            <a:off x="1559446" y="3449490"/>
            <a:ext cx="4248295" cy="4119076"/>
          </a:xfrm>
          <a:prstGeom prst="rect">
            <a:avLst/>
          </a:prstGeom>
          <a:noFill/>
          <a:ln>
            <a:noFill/>
          </a:ln>
        </p:spPr>
        <p:txBody>
          <a:bodyPr spcFirstLastPara="1" wrap="square" lIns="91425" tIns="45700" rIns="91425" bIns="45700" anchor="t" anchorCtr="0">
            <a:spAutoFit/>
          </a:bodyPr>
          <a:lstStyle/>
          <a:p>
            <a:pPr marL="285693" marR="0" lvl="0" indent="-285693" algn="l" rtl="0">
              <a:lnSpc>
                <a:spcPct val="100000"/>
              </a:lnSpc>
              <a:spcBef>
                <a:spcPts val="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Results in losing a license to operate, a severe consequence for organizations often due to cybersecurity lapses</a:t>
            </a:r>
            <a:endParaRPr/>
          </a:p>
          <a:p>
            <a:pPr marL="285693" marR="0" lvl="0" indent="-285693" algn="l" rtl="0">
              <a:lnSpc>
                <a:spcPct val="100000"/>
              </a:lnSpc>
              <a:spcBef>
                <a:spcPts val="125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Leads to financial institutions losing their license if they fail cybersecurity audits, effectively shutting down the business</a:t>
            </a:r>
            <a:endParaRPr/>
          </a:p>
          <a:p>
            <a:pPr marL="285693" marR="0" lvl="0" indent="-285693" algn="l" rtl="0">
              <a:lnSpc>
                <a:spcPct val="100000"/>
              </a:lnSpc>
              <a:spcBef>
                <a:spcPts val="125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Requires compliance with industry-specific cybersecurity regulations to prevent such outcomes</a:t>
            </a:r>
            <a:endParaRPr/>
          </a:p>
        </p:txBody>
      </p:sp>
      <p:sp>
        <p:nvSpPr>
          <p:cNvPr id="3166" name="Google Shape;3166;p396"/>
          <p:cNvSpPr/>
          <p:nvPr/>
        </p:nvSpPr>
        <p:spPr>
          <a:xfrm>
            <a:off x="11055500" y="3678092"/>
            <a:ext cx="4292045" cy="4401205"/>
          </a:xfrm>
          <a:prstGeom prst="rect">
            <a:avLst/>
          </a:prstGeom>
          <a:noFill/>
          <a:ln>
            <a:noFill/>
          </a:ln>
        </p:spPr>
        <p:txBody>
          <a:bodyPr spcFirstLastPara="1" wrap="square" lIns="91425" tIns="45700" rIns="91425" bIns="45700" anchor="t" anchorCtr="0">
            <a:spAutoFit/>
          </a:bodyPr>
          <a:lstStyle/>
          <a:p>
            <a:pPr marL="342831" marR="0" lvl="0" indent="-342831" algn="l" rtl="0">
              <a:lnSpc>
                <a:spcPct val="100000"/>
              </a:lnSpc>
              <a:spcBef>
                <a:spcPts val="0"/>
              </a:spcBef>
              <a:spcAft>
                <a:spcPts val="0"/>
              </a:spcAft>
              <a:buClr>
                <a:srgbClr val="000000"/>
              </a:buClr>
              <a:buSzPts val="2000"/>
              <a:buFont typeface="Arial"/>
              <a:buChar char="•"/>
            </a:pPr>
            <a:r>
              <a:rPr lang="en-US" sz="2000" b="1" i="0" u="none" strike="noStrike" cap="none">
                <a:solidFill>
                  <a:srgbClr val="3F3F3F"/>
                </a:solidFill>
                <a:latin typeface="Open Sans"/>
                <a:ea typeface="Open Sans"/>
                <a:cs typeface="Open Sans"/>
                <a:sym typeface="Open Sans"/>
              </a:rPr>
              <a:t>Loss of competitive advantage: </a:t>
            </a:r>
            <a:r>
              <a:rPr lang="en-US" sz="2000" b="0" i="0" u="none" strike="noStrike" cap="none">
                <a:solidFill>
                  <a:srgbClr val="3F3F3F"/>
                </a:solidFill>
                <a:latin typeface="Open Sans"/>
                <a:ea typeface="Open Sans"/>
                <a:cs typeface="Open Sans"/>
                <a:sym typeface="Open Sans"/>
              </a:rPr>
              <a:t>A strong security posture is becoming a differentiator in many sectors. Noncompliance can put organizations at a disadvantage compared to competitors who prioritize information security.</a:t>
            </a:r>
            <a:endParaRPr/>
          </a:p>
          <a:p>
            <a:pPr marL="342831" marR="0" lvl="0" indent="-279331"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Open Sans"/>
              <a:ea typeface="Open Sans"/>
              <a:cs typeface="Open Sans"/>
              <a:sym typeface="Open Sans"/>
            </a:endParaRPr>
          </a:p>
          <a:p>
            <a:pPr marL="342831" marR="0" lvl="0" indent="-342831" algn="l" rtl="0">
              <a:lnSpc>
                <a:spcPct val="100000"/>
              </a:lnSpc>
              <a:spcBef>
                <a:spcPts val="0"/>
              </a:spcBef>
              <a:spcAft>
                <a:spcPts val="0"/>
              </a:spcAft>
              <a:buClr>
                <a:srgbClr val="000000"/>
              </a:buClr>
              <a:buSzPts val="2000"/>
              <a:buFont typeface="Arial"/>
              <a:buChar char="•"/>
            </a:pPr>
            <a:r>
              <a:rPr lang="en-US" sz="2000" b="1" i="0" u="none" strike="noStrike" cap="none">
                <a:solidFill>
                  <a:srgbClr val="3F3F3F"/>
                </a:solidFill>
                <a:latin typeface="Open Sans"/>
                <a:ea typeface="Open Sans"/>
                <a:cs typeface="Open Sans"/>
                <a:sym typeface="Open Sans"/>
              </a:rPr>
              <a:t>Damage to employee morale: </a:t>
            </a:r>
            <a:r>
              <a:rPr lang="en-US" sz="2000" b="0" i="0" u="none" strike="noStrike" cap="none">
                <a:solidFill>
                  <a:srgbClr val="3F3F3F"/>
                </a:solidFill>
                <a:latin typeface="Open Sans"/>
                <a:ea typeface="Open Sans"/>
                <a:cs typeface="Open Sans"/>
                <a:sym typeface="Open Sans"/>
              </a:rPr>
              <a:t>Security incidents and data breaches can negatively impact employee morale and trust in leadership.</a:t>
            </a:r>
            <a:endParaRPr/>
          </a:p>
        </p:txBody>
      </p:sp>
      <p:grpSp>
        <p:nvGrpSpPr>
          <p:cNvPr id="3167" name="Google Shape;3167;p396"/>
          <p:cNvGrpSpPr/>
          <p:nvPr/>
        </p:nvGrpSpPr>
        <p:grpSpPr>
          <a:xfrm>
            <a:off x="6210136" y="2378144"/>
            <a:ext cx="4380249" cy="6282425"/>
            <a:chOff x="1930133" y="2184880"/>
            <a:chExt cx="4381009" cy="5988309"/>
          </a:xfrm>
        </p:grpSpPr>
        <p:sp>
          <p:nvSpPr>
            <p:cNvPr id="3168" name="Google Shape;3168;p396"/>
            <p:cNvSpPr/>
            <p:nvPr/>
          </p:nvSpPr>
          <p:spPr>
            <a:xfrm>
              <a:off x="1936592" y="3001298"/>
              <a:ext cx="4362141" cy="5171891"/>
            </a:xfrm>
            <a:prstGeom prst="rect">
              <a:avLst/>
            </a:prstGeom>
            <a:solidFill>
              <a:srgbClr val="F6F6F6"/>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69" name="Google Shape;3169;p396"/>
            <p:cNvSpPr/>
            <p:nvPr/>
          </p:nvSpPr>
          <p:spPr>
            <a:xfrm>
              <a:off x="1930133" y="2184880"/>
              <a:ext cx="4381009" cy="947755"/>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70" name="Google Shape;3170;p396"/>
            <p:cNvSpPr/>
            <p:nvPr/>
          </p:nvSpPr>
          <p:spPr>
            <a:xfrm>
              <a:off x="2601776" y="2469650"/>
              <a:ext cx="2911879" cy="41071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Contractual impact</a:t>
              </a:r>
              <a:endParaRPr/>
            </a:p>
          </p:txBody>
        </p:sp>
      </p:grpSp>
      <p:sp>
        <p:nvSpPr>
          <p:cNvPr id="3171" name="Google Shape;3171;p396"/>
          <p:cNvSpPr/>
          <p:nvPr/>
        </p:nvSpPr>
        <p:spPr>
          <a:xfrm>
            <a:off x="6339271" y="3398970"/>
            <a:ext cx="4046588" cy="5478423"/>
          </a:xfrm>
          <a:prstGeom prst="rect">
            <a:avLst/>
          </a:prstGeom>
          <a:noFill/>
          <a:ln>
            <a:noFill/>
          </a:ln>
        </p:spPr>
        <p:txBody>
          <a:bodyPr spcFirstLastPara="1" wrap="square" lIns="91425" tIns="45700" rIns="91425" bIns="45700" anchor="t" anchorCtr="0">
            <a:spAutoFit/>
          </a:bodyPr>
          <a:lstStyle/>
          <a:p>
            <a:pPr marL="342831" marR="0" lvl="0" indent="-342831" algn="l" rtl="0">
              <a:lnSpc>
                <a:spcPct val="100000"/>
              </a:lnSpc>
              <a:spcBef>
                <a:spcPts val="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Refers to the negative effects on existing agreements and future business relationships due to an organization’s failure to comply with legal, regulatory, or agreed-upon standards</a:t>
            </a:r>
            <a:endParaRPr/>
          </a:p>
          <a:p>
            <a:pPr marL="342831" marR="0" lvl="0" indent="-292031" algn="l" rtl="0">
              <a:lnSpc>
                <a:spcPct val="100000"/>
              </a:lnSpc>
              <a:spcBef>
                <a:spcPts val="0"/>
              </a:spcBef>
              <a:spcAft>
                <a:spcPts val="0"/>
              </a:spcAft>
              <a:buClr>
                <a:srgbClr val="000000"/>
              </a:buClr>
              <a:buSzPts val="800"/>
              <a:buFont typeface="Arial"/>
              <a:buNone/>
            </a:pPr>
            <a:endParaRPr sz="1000" b="0" i="0" u="none" strike="noStrike" cap="none">
              <a:solidFill>
                <a:srgbClr val="3F3F3F"/>
              </a:solidFill>
              <a:latin typeface="Open Sans"/>
              <a:ea typeface="Open Sans"/>
              <a:cs typeface="Open Sans"/>
              <a:sym typeface="Open Sans"/>
            </a:endParaRPr>
          </a:p>
          <a:p>
            <a:pPr marL="342831" marR="0" lvl="0" indent="-342831" algn="l" rtl="0">
              <a:lnSpc>
                <a:spcPct val="100000"/>
              </a:lnSpc>
              <a:spcBef>
                <a:spcPts val="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Leads to severe repercussions, such as contract termination and legal disputes</a:t>
            </a:r>
            <a:endParaRPr/>
          </a:p>
          <a:p>
            <a:pPr marL="342831" marR="0" lvl="0" indent="-292031" algn="l" rtl="0">
              <a:lnSpc>
                <a:spcPct val="100000"/>
              </a:lnSpc>
              <a:spcBef>
                <a:spcPts val="0"/>
              </a:spcBef>
              <a:spcAft>
                <a:spcPts val="0"/>
              </a:spcAft>
              <a:buClr>
                <a:srgbClr val="000000"/>
              </a:buClr>
              <a:buSzPts val="800"/>
              <a:buFont typeface="Arial"/>
              <a:buNone/>
            </a:pPr>
            <a:endParaRPr sz="1000" b="0" i="0" u="none" strike="noStrike" cap="none">
              <a:solidFill>
                <a:srgbClr val="3F3F3F"/>
              </a:solidFill>
              <a:latin typeface="Open Sans"/>
              <a:ea typeface="Open Sans"/>
              <a:cs typeface="Open Sans"/>
              <a:sym typeface="Open Sans"/>
            </a:endParaRPr>
          </a:p>
          <a:p>
            <a:pPr marL="342831" marR="0" lvl="0" indent="-342831" algn="l" rtl="0">
              <a:lnSpc>
                <a:spcPct val="100000"/>
              </a:lnSpc>
              <a:spcBef>
                <a:spcPts val="0"/>
              </a:spcBef>
              <a:spcAft>
                <a:spcPts val="0"/>
              </a:spcAft>
              <a:buClr>
                <a:srgbClr val="000000"/>
              </a:buClr>
              <a:buSzPts val="1600"/>
              <a:buFont typeface="Arial"/>
              <a:buChar char="•"/>
            </a:pPr>
            <a:r>
              <a:rPr lang="en-US" sz="2000" b="0" i="0" u="none" strike="noStrike" cap="none">
                <a:solidFill>
                  <a:srgbClr val="3F3F3F"/>
                </a:solidFill>
                <a:latin typeface="Open Sans"/>
                <a:ea typeface="Open Sans"/>
                <a:cs typeface="Open Sans"/>
                <a:sym typeface="Open Sans"/>
              </a:rPr>
              <a:t>Results in contract termination if the cybersecurity standards outlined in a service-level agreement (SLA) are not met</a:t>
            </a:r>
            <a:endParaRPr/>
          </a:p>
        </p:txBody>
      </p:sp>
      <p:sp>
        <p:nvSpPr>
          <p:cNvPr id="3172" name="Google Shape;3172;p396"/>
          <p:cNvSpPr/>
          <p:nvPr/>
        </p:nvSpPr>
        <p:spPr>
          <a:xfrm>
            <a:off x="4292600" y="816324"/>
            <a:ext cx="76835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sp>
        <p:nvSpPr>
          <p:cNvPr id="3177" name="Google Shape;3177;p39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Compliance Monitoring</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3182"/>
        <p:cNvGrpSpPr/>
        <p:nvPr/>
      </p:nvGrpSpPr>
      <p:grpSpPr>
        <a:xfrm>
          <a:off x="0" y="0"/>
          <a:ext cx="0" cy="0"/>
          <a:chOff x="0" y="0"/>
          <a:chExt cx="0" cy="0"/>
        </a:xfrm>
      </p:grpSpPr>
      <p:sp>
        <p:nvSpPr>
          <p:cNvPr id="3183" name="Google Shape;3183;p398"/>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Compliance Monitoring</a:t>
            </a:r>
            <a:endParaRPr>
              <a:solidFill>
                <a:srgbClr val="3F3F3F"/>
              </a:solidFill>
              <a:latin typeface="Open Sans"/>
              <a:ea typeface="Open Sans"/>
              <a:cs typeface="Open Sans"/>
              <a:sym typeface="Open Sans"/>
            </a:endParaRPr>
          </a:p>
        </p:txBody>
      </p:sp>
      <p:grpSp>
        <p:nvGrpSpPr>
          <p:cNvPr id="3184" name="Google Shape;3184;p398"/>
          <p:cNvGrpSpPr/>
          <p:nvPr/>
        </p:nvGrpSpPr>
        <p:grpSpPr>
          <a:xfrm>
            <a:off x="2163186" y="3023755"/>
            <a:ext cx="11929629" cy="3096490"/>
            <a:chOff x="1837171" y="3429000"/>
            <a:chExt cx="11929629" cy="3096490"/>
          </a:xfrm>
        </p:grpSpPr>
        <p:sp>
          <p:nvSpPr>
            <p:cNvPr id="3185" name="Google Shape;3185;p398"/>
            <p:cNvSpPr/>
            <p:nvPr/>
          </p:nvSpPr>
          <p:spPr>
            <a:xfrm>
              <a:off x="5278582" y="3429000"/>
              <a:ext cx="8488218" cy="3096490"/>
            </a:xfrm>
            <a:prstGeom prst="roundRect">
              <a:avLst>
                <a:gd name="adj" fmla="val 8664"/>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Involves assessing an organization's adherence to regulatory requirements, industry standards, and internal policies</a:t>
              </a:r>
              <a:endParaRPr/>
            </a:p>
            <a:p>
              <a:pPr marL="431800" marR="0" lvl="0" indent="-203200" algn="l" rtl="0">
                <a:lnSpc>
                  <a:spcPct val="115000"/>
                </a:lnSpc>
                <a:spcBef>
                  <a:spcPts val="0"/>
                </a:spcBef>
                <a:spcAft>
                  <a:spcPts val="0"/>
                </a:spcAft>
                <a:buClr>
                  <a:srgbClr val="3F3F3F"/>
                </a:buClr>
                <a:buSzPts val="2200"/>
                <a:buFont typeface="Arial"/>
                <a:buNone/>
              </a:pPr>
              <a:endParaRPr sz="10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Includes systematically observing, reviewing, and analyzing organizational activities to identify potential compliance risks and ensure necessary corrective actions are taken</a:t>
              </a:r>
              <a:endParaRPr sz="2200" b="0" i="0" u="none" strike="noStrike" cap="none">
                <a:solidFill>
                  <a:srgbClr val="3F3F3F"/>
                </a:solidFill>
                <a:latin typeface="Open Sans"/>
                <a:ea typeface="Open Sans"/>
                <a:cs typeface="Open Sans"/>
                <a:sym typeface="Open Sans"/>
              </a:endParaRPr>
            </a:p>
          </p:txBody>
        </p:sp>
        <p:pic>
          <p:nvPicPr>
            <p:cNvPr id="3186" name="Google Shape;3186;p398"/>
            <p:cNvPicPr preferRelativeResize="0"/>
            <p:nvPr/>
          </p:nvPicPr>
          <p:blipFill rotWithShape="1">
            <a:blip r:embed="rId3">
              <a:alphaModFix/>
            </a:blip>
            <a:srcRect/>
            <a:stretch/>
          </p:blipFill>
          <p:spPr>
            <a:xfrm>
              <a:off x="1837171" y="3595601"/>
              <a:ext cx="2763288" cy="2763288"/>
            </a:xfrm>
            <a:prstGeom prst="rect">
              <a:avLst/>
            </a:prstGeom>
            <a:noFill/>
            <a:ln>
              <a:noFill/>
            </a:ln>
          </p:spPr>
        </p:pic>
      </p:grpSp>
      <p:sp>
        <p:nvSpPr>
          <p:cNvPr id="3187" name="Google Shape;3187;p398"/>
          <p:cNvSpPr/>
          <p:nvPr/>
        </p:nvSpPr>
        <p:spPr>
          <a:xfrm>
            <a:off x="5537200" y="866389"/>
            <a:ext cx="5183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3191"/>
        <p:cNvGrpSpPr/>
        <p:nvPr/>
      </p:nvGrpSpPr>
      <p:grpSpPr>
        <a:xfrm>
          <a:off x="0" y="0"/>
          <a:ext cx="0" cy="0"/>
          <a:chOff x="0" y="0"/>
          <a:chExt cx="0" cy="0"/>
        </a:xfrm>
      </p:grpSpPr>
      <p:sp>
        <p:nvSpPr>
          <p:cNvPr id="3192" name="Google Shape;3192;p399"/>
          <p:cNvSpPr txBox="1">
            <a:spLocks noGrp="1"/>
          </p:cNvSpPr>
          <p:nvPr>
            <p:ph type="title"/>
          </p:nvPr>
        </p:nvSpPr>
        <p:spPr>
          <a:xfrm>
            <a:off x="-10160" y="31522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Compliance Monitoring Process</a:t>
            </a:r>
            <a:endParaRPr>
              <a:solidFill>
                <a:srgbClr val="3F3F3F"/>
              </a:solidFill>
            </a:endParaRPr>
          </a:p>
        </p:txBody>
      </p:sp>
      <p:grpSp>
        <p:nvGrpSpPr>
          <p:cNvPr id="3193" name="Google Shape;3193;p399"/>
          <p:cNvGrpSpPr/>
          <p:nvPr/>
        </p:nvGrpSpPr>
        <p:grpSpPr>
          <a:xfrm>
            <a:off x="1583027" y="1863143"/>
            <a:ext cx="13089946" cy="5417715"/>
            <a:chOff x="1869591" y="2824617"/>
            <a:chExt cx="13089946" cy="5417715"/>
          </a:xfrm>
        </p:grpSpPr>
        <p:grpSp>
          <p:nvGrpSpPr>
            <p:cNvPr id="3194" name="Google Shape;3194;p399"/>
            <p:cNvGrpSpPr/>
            <p:nvPr/>
          </p:nvGrpSpPr>
          <p:grpSpPr>
            <a:xfrm>
              <a:off x="8701128" y="2824617"/>
              <a:ext cx="6258409" cy="5417715"/>
              <a:chOff x="8701128" y="2824617"/>
              <a:chExt cx="6258409" cy="5417715"/>
            </a:xfrm>
          </p:grpSpPr>
          <p:sp>
            <p:nvSpPr>
              <p:cNvPr id="3195" name="Google Shape;3195;p399"/>
              <p:cNvSpPr/>
              <p:nvPr/>
            </p:nvSpPr>
            <p:spPr>
              <a:xfrm>
                <a:off x="8701128" y="3479196"/>
                <a:ext cx="6258409" cy="4763136"/>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3196" name="Google Shape;3196;p399"/>
              <p:cNvSpPr txBox="1"/>
              <p:nvPr/>
            </p:nvSpPr>
            <p:spPr>
              <a:xfrm>
                <a:off x="9007830" y="3900352"/>
                <a:ext cx="5699894" cy="3741177"/>
              </a:xfrm>
              <a:prstGeom prst="rect">
                <a:avLst/>
              </a:prstGeom>
              <a:noFill/>
              <a:ln>
                <a:noFill/>
              </a:ln>
            </p:spPr>
            <p:txBody>
              <a:bodyPr spcFirstLastPara="1" wrap="square" lIns="91425" tIns="45700" rIns="91425" bIns="45700" anchor="ctr" anchorCtr="0">
                <a:spAutoFit/>
              </a:bodyPr>
              <a:lstStyle/>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Involves the ongoing practice of maintaining established systems or processes, including actions taken to apply information gathered during the due diligence phase</a:t>
                </a:r>
                <a:endParaRPr/>
              </a:p>
              <a:p>
                <a:pPr marL="342900" marR="0" lvl="1" indent="-203200" algn="l" rtl="0">
                  <a:lnSpc>
                    <a:spcPct val="114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Includes continually updating security protocols, conducting regular audits, and ensuring all staff are trained in security best practices</a:t>
                </a:r>
                <a:endParaRPr sz="2200" b="0" i="0" u="none" strike="noStrike" cap="none">
                  <a:solidFill>
                    <a:srgbClr val="3F3F3F"/>
                  </a:solidFill>
                  <a:latin typeface="Open Sans"/>
                  <a:ea typeface="Open Sans"/>
                  <a:cs typeface="Open Sans"/>
                  <a:sym typeface="Open Sans"/>
                </a:endParaRPr>
              </a:p>
            </p:txBody>
          </p:sp>
          <p:grpSp>
            <p:nvGrpSpPr>
              <p:cNvPr id="3197" name="Google Shape;3197;p399"/>
              <p:cNvGrpSpPr/>
              <p:nvPr/>
            </p:nvGrpSpPr>
            <p:grpSpPr>
              <a:xfrm>
                <a:off x="9395184" y="2824617"/>
                <a:ext cx="4870296" cy="854112"/>
                <a:chOff x="6001204" y="2567081"/>
                <a:chExt cx="4427542" cy="1136822"/>
              </a:xfrm>
            </p:grpSpPr>
            <p:grpSp>
              <p:nvGrpSpPr>
                <p:cNvPr id="3198" name="Google Shape;3198;p399"/>
                <p:cNvGrpSpPr/>
                <p:nvPr/>
              </p:nvGrpSpPr>
              <p:grpSpPr>
                <a:xfrm>
                  <a:off x="6001204" y="2567081"/>
                  <a:ext cx="4427542" cy="1136822"/>
                  <a:chOff x="1591293" y="2718487"/>
                  <a:chExt cx="4427542" cy="1136822"/>
                </a:xfrm>
              </p:grpSpPr>
              <p:sp>
                <p:nvSpPr>
                  <p:cNvPr id="3199" name="Google Shape;3199;p399"/>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200" name="Google Shape;3200;p399"/>
                  <p:cNvSpPr/>
                  <p:nvPr/>
                </p:nvSpPr>
                <p:spPr>
                  <a:xfrm>
                    <a:off x="1741828" y="2718487"/>
                    <a:ext cx="4131774" cy="1136822"/>
                  </a:xfrm>
                  <a:prstGeom prst="round2SameRect">
                    <a:avLst>
                      <a:gd name="adj1" fmla="val 16993"/>
                      <a:gd name="adj2" fmla="val 0"/>
                    </a:avLst>
                  </a:prstGeom>
                  <a:solidFill>
                    <a:srgbClr val="EFC5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201" name="Google Shape;3201;p399"/>
                <p:cNvSpPr txBox="1"/>
                <p:nvPr/>
              </p:nvSpPr>
              <p:spPr>
                <a:xfrm>
                  <a:off x="6174039" y="2824062"/>
                  <a:ext cx="4131774" cy="5735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Due care</a:t>
                  </a:r>
                  <a:endParaRPr sz="1400" b="0" i="0" u="none" strike="noStrike" cap="none">
                    <a:solidFill>
                      <a:srgbClr val="000000"/>
                    </a:solidFill>
                    <a:latin typeface="Arial"/>
                    <a:ea typeface="Arial"/>
                    <a:cs typeface="Arial"/>
                    <a:sym typeface="Arial"/>
                  </a:endParaRPr>
                </a:p>
              </p:txBody>
            </p:sp>
          </p:grpSp>
        </p:grpSp>
        <p:grpSp>
          <p:nvGrpSpPr>
            <p:cNvPr id="3202" name="Google Shape;3202;p399"/>
            <p:cNvGrpSpPr/>
            <p:nvPr/>
          </p:nvGrpSpPr>
          <p:grpSpPr>
            <a:xfrm>
              <a:off x="1869591" y="2840124"/>
              <a:ext cx="6258409" cy="5386701"/>
              <a:chOff x="1869591" y="2855631"/>
              <a:chExt cx="6258409" cy="5386701"/>
            </a:xfrm>
          </p:grpSpPr>
          <p:sp>
            <p:nvSpPr>
              <p:cNvPr id="3203" name="Google Shape;3203;p399"/>
              <p:cNvSpPr/>
              <p:nvPr/>
            </p:nvSpPr>
            <p:spPr>
              <a:xfrm>
                <a:off x="1869591" y="3509308"/>
                <a:ext cx="6258409" cy="4733024"/>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3204" name="Google Shape;3204;p399"/>
              <p:cNvGrpSpPr/>
              <p:nvPr/>
            </p:nvGrpSpPr>
            <p:grpSpPr>
              <a:xfrm>
                <a:off x="2416664" y="2855631"/>
                <a:ext cx="4870296" cy="854112"/>
                <a:chOff x="991547" y="2567081"/>
                <a:chExt cx="4427542" cy="1136822"/>
              </a:xfrm>
            </p:grpSpPr>
            <p:grpSp>
              <p:nvGrpSpPr>
                <p:cNvPr id="3205" name="Google Shape;3205;p399"/>
                <p:cNvGrpSpPr/>
                <p:nvPr/>
              </p:nvGrpSpPr>
              <p:grpSpPr>
                <a:xfrm>
                  <a:off x="991547" y="2567081"/>
                  <a:ext cx="4427542" cy="1136822"/>
                  <a:chOff x="1591293" y="2718487"/>
                  <a:chExt cx="4427542" cy="1136822"/>
                </a:xfrm>
              </p:grpSpPr>
              <p:sp>
                <p:nvSpPr>
                  <p:cNvPr id="3206" name="Google Shape;3206;p399"/>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207" name="Google Shape;3207;p399"/>
                  <p:cNvSpPr/>
                  <p:nvPr/>
                </p:nvSpPr>
                <p:spPr>
                  <a:xfrm>
                    <a:off x="1741828" y="2718487"/>
                    <a:ext cx="4131774" cy="1136822"/>
                  </a:xfrm>
                  <a:prstGeom prst="round2SameRect">
                    <a:avLst>
                      <a:gd name="adj1" fmla="val 16993"/>
                      <a:gd name="adj2" fmla="val 0"/>
                    </a:avLst>
                  </a:prstGeom>
                  <a:solidFill>
                    <a:srgbClr val="E9CB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208" name="Google Shape;3208;p399"/>
                <p:cNvSpPr txBox="1"/>
                <p:nvPr/>
              </p:nvSpPr>
              <p:spPr>
                <a:xfrm>
                  <a:off x="1142082" y="2834187"/>
                  <a:ext cx="4131774" cy="5734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Due diligence</a:t>
                  </a:r>
                  <a:endParaRPr sz="1400" b="0" i="0" u="none" strike="noStrike" cap="none">
                    <a:solidFill>
                      <a:srgbClr val="000000"/>
                    </a:solidFill>
                    <a:latin typeface="Arial"/>
                    <a:ea typeface="Arial"/>
                    <a:cs typeface="Arial"/>
                    <a:sym typeface="Arial"/>
                  </a:endParaRPr>
                </a:p>
              </p:txBody>
            </p:sp>
          </p:grpSp>
          <p:sp>
            <p:nvSpPr>
              <p:cNvPr id="3209" name="Google Shape;3209;p399"/>
              <p:cNvSpPr txBox="1"/>
              <p:nvPr/>
            </p:nvSpPr>
            <p:spPr>
              <a:xfrm>
                <a:off x="2061903" y="3892997"/>
                <a:ext cx="5664553" cy="4127115"/>
              </a:xfrm>
              <a:prstGeom prst="rect">
                <a:avLst/>
              </a:prstGeom>
              <a:noFill/>
              <a:ln>
                <a:noFill/>
              </a:ln>
            </p:spPr>
            <p:txBody>
              <a:bodyPr spcFirstLastPara="1" wrap="square" lIns="91425" tIns="45700" rIns="91425" bIns="45700" anchor="t" anchorCtr="0">
                <a:spAutoFit/>
              </a:bodyPr>
              <a:lstStyle/>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Involves a meticulous examination of an organization’s processes, practices, and policies to ensure alignment with regulatory requirements as part of effective compliance monitoring</a:t>
                </a:r>
                <a:endParaRPr/>
              </a:p>
              <a:p>
                <a:pPr marL="342900" marR="0" lvl="1" indent="-203200" algn="l" rtl="0">
                  <a:lnSpc>
                    <a:spcPct val="114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Encompasses proactive efforts to identify vulnerabilities and weaknesses through comprehensive risk assessments and ongoing evaluations to maintain a strong security posture</a:t>
                </a:r>
                <a:endParaRPr sz="2200" b="0" i="0" u="none" strike="noStrike" cap="none">
                  <a:solidFill>
                    <a:srgbClr val="3F3F3F"/>
                  </a:solidFill>
                  <a:latin typeface="Open Sans"/>
                  <a:ea typeface="Open Sans"/>
                  <a:cs typeface="Open Sans"/>
                  <a:sym typeface="Open Sans"/>
                </a:endParaRPr>
              </a:p>
            </p:txBody>
          </p:sp>
        </p:grpSp>
      </p:grpSp>
      <p:sp>
        <p:nvSpPr>
          <p:cNvPr id="3210" name="Google Shape;3210;p399"/>
          <p:cNvSpPr/>
          <p:nvPr/>
        </p:nvSpPr>
        <p:spPr>
          <a:xfrm>
            <a:off x="4635500" y="901668"/>
            <a:ext cx="698706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3214"/>
        <p:cNvGrpSpPr/>
        <p:nvPr/>
      </p:nvGrpSpPr>
      <p:grpSpPr>
        <a:xfrm>
          <a:off x="0" y="0"/>
          <a:ext cx="0" cy="0"/>
          <a:chOff x="0" y="0"/>
          <a:chExt cx="0" cy="0"/>
        </a:xfrm>
      </p:grpSpPr>
      <p:sp>
        <p:nvSpPr>
          <p:cNvPr id="3215" name="Google Shape;3215;p400"/>
          <p:cNvSpPr txBox="1">
            <a:spLocks noGrp="1"/>
          </p:cNvSpPr>
          <p:nvPr>
            <p:ph type="title"/>
          </p:nvPr>
        </p:nvSpPr>
        <p:spPr>
          <a:xfrm>
            <a:off x="-10160" y="31522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Compliance Monitoring Process</a:t>
            </a:r>
            <a:endParaRPr>
              <a:solidFill>
                <a:srgbClr val="3F3F3F"/>
              </a:solidFill>
            </a:endParaRPr>
          </a:p>
        </p:txBody>
      </p:sp>
      <p:sp>
        <p:nvSpPr>
          <p:cNvPr id="3216" name="Google Shape;3216;p400"/>
          <p:cNvSpPr/>
          <p:nvPr/>
        </p:nvSpPr>
        <p:spPr>
          <a:xfrm>
            <a:off x="8389398" y="2544013"/>
            <a:ext cx="6258409" cy="4764837"/>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3217" name="Google Shape;3217;p400"/>
          <p:cNvSpPr txBox="1"/>
          <p:nvPr/>
        </p:nvSpPr>
        <p:spPr>
          <a:xfrm>
            <a:off x="8696100" y="3089860"/>
            <a:ext cx="5699894" cy="3741177"/>
          </a:xfrm>
          <a:prstGeom prst="rect">
            <a:avLst/>
          </a:prstGeom>
          <a:noFill/>
          <a:ln>
            <a:noFill/>
          </a:ln>
        </p:spPr>
        <p:txBody>
          <a:bodyPr spcFirstLastPara="1" wrap="square" lIns="91425" tIns="45700" rIns="91425" bIns="45700" anchor="ctr" anchorCtr="0">
            <a:spAutoFit/>
          </a:bodyPr>
          <a:lstStyle/>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Involves third-party entities assessing an organization’s compliance with laws, regulations, and standards, such as healthcare providers undergoing audits to ensure adherence to HIPAA regulations</a:t>
            </a:r>
            <a:endParaRPr/>
          </a:p>
          <a:p>
            <a:pPr marL="342900" marR="0" lvl="1" indent="-203200" algn="l" rtl="0">
              <a:lnSpc>
                <a:spcPct val="114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Makes the results of external audits available only once they are formally published</a:t>
            </a:r>
            <a:endParaRPr sz="2200" b="0" i="0" u="none" strike="noStrike" cap="none">
              <a:solidFill>
                <a:srgbClr val="3F3F3F"/>
              </a:solidFill>
              <a:latin typeface="Open Sans"/>
              <a:ea typeface="Open Sans"/>
              <a:cs typeface="Open Sans"/>
              <a:sym typeface="Open Sans"/>
            </a:endParaRPr>
          </a:p>
        </p:txBody>
      </p:sp>
      <p:sp>
        <p:nvSpPr>
          <p:cNvPr id="3218" name="Google Shape;3218;p400"/>
          <p:cNvSpPr/>
          <p:nvPr/>
        </p:nvSpPr>
        <p:spPr>
          <a:xfrm>
            <a:off x="1578643" y="2532560"/>
            <a:ext cx="6258409" cy="4776290"/>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3219" name="Google Shape;3219;p400"/>
          <p:cNvGrpSpPr/>
          <p:nvPr/>
        </p:nvGrpSpPr>
        <p:grpSpPr>
          <a:xfrm>
            <a:off x="2125716" y="1878883"/>
            <a:ext cx="4870296" cy="854112"/>
            <a:chOff x="991547" y="2567081"/>
            <a:chExt cx="4427542" cy="1136822"/>
          </a:xfrm>
        </p:grpSpPr>
        <p:grpSp>
          <p:nvGrpSpPr>
            <p:cNvPr id="3220" name="Google Shape;3220;p400"/>
            <p:cNvGrpSpPr/>
            <p:nvPr/>
          </p:nvGrpSpPr>
          <p:grpSpPr>
            <a:xfrm>
              <a:off x="991547" y="2567081"/>
              <a:ext cx="4427542" cy="1136822"/>
              <a:chOff x="1591293" y="2718487"/>
              <a:chExt cx="4427542" cy="1136822"/>
            </a:xfrm>
          </p:grpSpPr>
          <p:sp>
            <p:nvSpPr>
              <p:cNvPr id="3221" name="Google Shape;3221;p400"/>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222" name="Google Shape;3222;p400"/>
              <p:cNvSpPr/>
              <p:nvPr/>
            </p:nvSpPr>
            <p:spPr>
              <a:xfrm>
                <a:off x="1741828" y="2718487"/>
                <a:ext cx="4131774" cy="1136822"/>
              </a:xfrm>
              <a:prstGeom prst="round2SameRect">
                <a:avLst>
                  <a:gd name="adj1" fmla="val 16993"/>
                  <a:gd name="adj2" fmla="val 0"/>
                </a:avLst>
              </a:prstGeom>
              <a:solidFill>
                <a:srgbClr val="E9CB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223" name="Google Shape;3223;p400"/>
            <p:cNvSpPr txBox="1"/>
            <p:nvPr/>
          </p:nvSpPr>
          <p:spPr>
            <a:xfrm>
              <a:off x="1142082" y="2668222"/>
              <a:ext cx="4131774" cy="102407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Internal compliance monitoring</a:t>
              </a:r>
              <a:endParaRPr sz="1400" b="0" i="0" u="none" strike="noStrike" cap="none">
                <a:solidFill>
                  <a:srgbClr val="000000"/>
                </a:solidFill>
                <a:latin typeface="Arial"/>
                <a:ea typeface="Arial"/>
                <a:cs typeface="Arial"/>
                <a:sym typeface="Arial"/>
              </a:endParaRPr>
            </a:p>
          </p:txBody>
        </p:sp>
      </p:grpSp>
      <p:grpSp>
        <p:nvGrpSpPr>
          <p:cNvPr id="3224" name="Google Shape;3224;p400"/>
          <p:cNvGrpSpPr/>
          <p:nvPr/>
        </p:nvGrpSpPr>
        <p:grpSpPr>
          <a:xfrm>
            <a:off x="9083454" y="1889434"/>
            <a:ext cx="4870296" cy="854112"/>
            <a:chOff x="6001204" y="2567081"/>
            <a:chExt cx="4427542" cy="1136822"/>
          </a:xfrm>
        </p:grpSpPr>
        <p:grpSp>
          <p:nvGrpSpPr>
            <p:cNvPr id="3225" name="Google Shape;3225;p400"/>
            <p:cNvGrpSpPr/>
            <p:nvPr/>
          </p:nvGrpSpPr>
          <p:grpSpPr>
            <a:xfrm>
              <a:off x="6001204" y="2567081"/>
              <a:ext cx="4427542" cy="1136822"/>
              <a:chOff x="1591293" y="2718487"/>
              <a:chExt cx="4427542" cy="1136822"/>
            </a:xfrm>
          </p:grpSpPr>
          <p:sp>
            <p:nvSpPr>
              <p:cNvPr id="3226" name="Google Shape;3226;p400"/>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227" name="Google Shape;3227;p400"/>
              <p:cNvSpPr/>
              <p:nvPr/>
            </p:nvSpPr>
            <p:spPr>
              <a:xfrm>
                <a:off x="1741828" y="2718487"/>
                <a:ext cx="4131774" cy="1136822"/>
              </a:xfrm>
              <a:prstGeom prst="round2SameRect">
                <a:avLst>
                  <a:gd name="adj1" fmla="val 16993"/>
                  <a:gd name="adj2" fmla="val 0"/>
                </a:avLst>
              </a:prstGeom>
              <a:solidFill>
                <a:srgbClr val="EFC5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228" name="Google Shape;3228;p400"/>
            <p:cNvSpPr txBox="1"/>
            <p:nvPr/>
          </p:nvSpPr>
          <p:spPr>
            <a:xfrm>
              <a:off x="6134826" y="2660711"/>
              <a:ext cx="4131774" cy="102407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External compliance monitoring</a:t>
              </a:r>
              <a:endParaRPr sz="1400" b="0" i="0" u="none" strike="noStrike" cap="none">
                <a:solidFill>
                  <a:srgbClr val="000000"/>
                </a:solidFill>
                <a:latin typeface="Arial"/>
                <a:ea typeface="Arial"/>
                <a:cs typeface="Arial"/>
                <a:sym typeface="Arial"/>
              </a:endParaRPr>
            </a:p>
          </p:txBody>
        </p:sp>
      </p:grpSp>
      <p:sp>
        <p:nvSpPr>
          <p:cNvPr id="3229" name="Google Shape;3229;p400"/>
          <p:cNvSpPr txBox="1"/>
          <p:nvPr/>
        </p:nvSpPr>
        <p:spPr>
          <a:xfrm>
            <a:off x="1791737" y="3103287"/>
            <a:ext cx="5710502" cy="4127115"/>
          </a:xfrm>
          <a:prstGeom prst="rect">
            <a:avLst/>
          </a:prstGeom>
          <a:noFill/>
          <a:ln>
            <a:noFill/>
          </a:ln>
        </p:spPr>
        <p:txBody>
          <a:bodyPr spcFirstLastPara="1" wrap="square" lIns="91425" tIns="45700" rIns="91425" bIns="45700" anchor="t" anchorCtr="0">
            <a:spAutoFit/>
          </a:bodyPr>
          <a:lstStyle/>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Internal compliance monitoring ensures adherence to laws, regulations, and policies within an organization. It includes internal audits, routine checks, vulnerability scans, penetration tests, and reviews of access controls</a:t>
            </a:r>
            <a:endParaRPr/>
          </a:p>
          <a:p>
            <a:pPr marL="342900" marR="0" lvl="1" indent="-203200" algn="l" rtl="0">
              <a:lnSpc>
                <a:spcPct val="114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Compliance teams regularly audit server security configurations using specialized software and manual log reviews.</a:t>
            </a:r>
            <a:endParaRPr sz="2200" b="0" i="0" u="none" strike="noStrike" cap="none">
              <a:solidFill>
                <a:srgbClr val="3F3F3F"/>
              </a:solidFill>
              <a:latin typeface="Open Sans"/>
              <a:ea typeface="Open Sans"/>
              <a:cs typeface="Open Sans"/>
              <a:sym typeface="Open Sans"/>
            </a:endParaRPr>
          </a:p>
        </p:txBody>
      </p:sp>
      <p:sp>
        <p:nvSpPr>
          <p:cNvPr id="3230" name="Google Shape;3230;p400"/>
          <p:cNvSpPr/>
          <p:nvPr/>
        </p:nvSpPr>
        <p:spPr>
          <a:xfrm>
            <a:off x="4635500" y="901668"/>
            <a:ext cx="698706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3234"/>
        <p:cNvGrpSpPr/>
        <p:nvPr/>
      </p:nvGrpSpPr>
      <p:grpSpPr>
        <a:xfrm>
          <a:off x="0" y="0"/>
          <a:ext cx="0" cy="0"/>
          <a:chOff x="0" y="0"/>
          <a:chExt cx="0" cy="0"/>
        </a:xfrm>
      </p:grpSpPr>
      <p:sp>
        <p:nvSpPr>
          <p:cNvPr id="3235" name="Google Shape;3235;p401"/>
          <p:cNvSpPr txBox="1">
            <a:spLocks noGrp="1"/>
          </p:cNvSpPr>
          <p:nvPr>
            <p:ph type="title"/>
          </p:nvPr>
        </p:nvSpPr>
        <p:spPr>
          <a:xfrm>
            <a:off x="-10160" y="31522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Compliance Monitoring Process</a:t>
            </a:r>
            <a:endParaRPr>
              <a:solidFill>
                <a:srgbClr val="3F3F3F"/>
              </a:solidFill>
            </a:endParaRPr>
          </a:p>
        </p:txBody>
      </p:sp>
      <p:sp>
        <p:nvSpPr>
          <p:cNvPr id="3236" name="Google Shape;3236;p401"/>
          <p:cNvSpPr/>
          <p:nvPr/>
        </p:nvSpPr>
        <p:spPr>
          <a:xfrm>
            <a:off x="8410180" y="2544016"/>
            <a:ext cx="6258409" cy="4764834"/>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3237" name="Google Shape;3237;p401"/>
          <p:cNvSpPr txBox="1"/>
          <p:nvPr/>
        </p:nvSpPr>
        <p:spPr>
          <a:xfrm>
            <a:off x="8696100" y="2954651"/>
            <a:ext cx="5699894" cy="4302548"/>
          </a:xfrm>
          <a:prstGeom prst="rect">
            <a:avLst/>
          </a:prstGeom>
          <a:noFill/>
          <a:ln>
            <a:noFill/>
          </a:ln>
        </p:spPr>
        <p:txBody>
          <a:bodyPr spcFirstLastPara="1" wrap="square" lIns="91425" tIns="45700" rIns="91425" bIns="45700" anchor="ctr" anchorCtr="0">
            <a:spAutoFit/>
          </a:bodyPr>
          <a:lstStyle/>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Is the act of formally accepting or recognizing specific conditions, often documented through signatures or formal agreements</a:t>
            </a:r>
            <a:endParaRPr/>
          </a:p>
          <a:p>
            <a:pPr marL="0" marR="0" lvl="1" indent="0" algn="l" rtl="0">
              <a:lnSpc>
                <a:spcPct val="114000"/>
              </a:lnSpc>
              <a:spcBef>
                <a:spcPts val="0"/>
              </a:spcBef>
              <a:spcAft>
                <a:spcPts val="0"/>
              </a:spcAft>
              <a:buNone/>
            </a:pPr>
            <a:r>
              <a:rPr lang="en-US" sz="1000" b="0" i="0" u="none" strike="noStrike" cap="none">
                <a:solidFill>
                  <a:srgbClr val="3F3F3F"/>
                </a:solidFill>
                <a:latin typeface="Open Sans"/>
                <a:ea typeface="Open Sans"/>
                <a:cs typeface="Open Sans"/>
                <a:sym typeface="Open Sans"/>
              </a:rPr>
              <a:t> </a:t>
            </a:r>
            <a:endParaRPr/>
          </a:p>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Is important to stress that acknowledging training is a legally binding activity</a:t>
            </a:r>
            <a:endParaRPr/>
          </a:p>
          <a:p>
            <a:pPr marL="342900" marR="0" lvl="1" indent="-203200" algn="l" rtl="0">
              <a:lnSpc>
                <a:spcPct val="114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Serves as a formal record that the employee is aware of the policy and will comply with it</a:t>
            </a:r>
            <a:endParaRPr sz="2200" b="0" i="0" u="none" strike="noStrike" cap="none">
              <a:solidFill>
                <a:srgbClr val="3F3F3F"/>
              </a:solidFill>
              <a:latin typeface="Open Sans"/>
              <a:ea typeface="Open Sans"/>
              <a:cs typeface="Open Sans"/>
              <a:sym typeface="Open Sans"/>
            </a:endParaRPr>
          </a:p>
        </p:txBody>
      </p:sp>
      <p:sp>
        <p:nvSpPr>
          <p:cNvPr id="3238" name="Google Shape;3238;p401"/>
          <p:cNvSpPr/>
          <p:nvPr/>
        </p:nvSpPr>
        <p:spPr>
          <a:xfrm>
            <a:off x="1587412" y="2619319"/>
            <a:ext cx="6258409" cy="4755509"/>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3239" name="Google Shape;3239;p401"/>
          <p:cNvGrpSpPr/>
          <p:nvPr/>
        </p:nvGrpSpPr>
        <p:grpSpPr>
          <a:xfrm>
            <a:off x="2146498" y="1899664"/>
            <a:ext cx="4870296" cy="854112"/>
            <a:chOff x="991547" y="2567081"/>
            <a:chExt cx="4427542" cy="1136822"/>
          </a:xfrm>
        </p:grpSpPr>
        <p:grpSp>
          <p:nvGrpSpPr>
            <p:cNvPr id="3240" name="Google Shape;3240;p401"/>
            <p:cNvGrpSpPr/>
            <p:nvPr/>
          </p:nvGrpSpPr>
          <p:grpSpPr>
            <a:xfrm>
              <a:off x="991547" y="2567081"/>
              <a:ext cx="4427542" cy="1136822"/>
              <a:chOff x="1591293" y="2718487"/>
              <a:chExt cx="4427542" cy="1136822"/>
            </a:xfrm>
          </p:grpSpPr>
          <p:sp>
            <p:nvSpPr>
              <p:cNvPr id="3241" name="Google Shape;3241;p401"/>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242" name="Google Shape;3242;p401"/>
              <p:cNvSpPr/>
              <p:nvPr/>
            </p:nvSpPr>
            <p:spPr>
              <a:xfrm>
                <a:off x="1741828" y="2718487"/>
                <a:ext cx="4131774" cy="1136822"/>
              </a:xfrm>
              <a:prstGeom prst="round2SameRect">
                <a:avLst>
                  <a:gd name="adj1" fmla="val 16993"/>
                  <a:gd name="adj2" fmla="val 0"/>
                </a:avLst>
              </a:prstGeom>
              <a:solidFill>
                <a:srgbClr val="E9CB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243" name="Google Shape;3243;p401"/>
            <p:cNvSpPr txBox="1"/>
            <p:nvPr/>
          </p:nvSpPr>
          <p:spPr>
            <a:xfrm>
              <a:off x="1142082" y="2834187"/>
              <a:ext cx="4131774" cy="5734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Attestation</a:t>
              </a:r>
              <a:endParaRPr sz="1400" b="0" i="0" u="none" strike="noStrike" cap="none">
                <a:solidFill>
                  <a:srgbClr val="000000"/>
                </a:solidFill>
                <a:latin typeface="Arial"/>
                <a:ea typeface="Arial"/>
                <a:cs typeface="Arial"/>
                <a:sym typeface="Arial"/>
              </a:endParaRPr>
            </a:p>
          </p:txBody>
        </p:sp>
      </p:grpSp>
      <p:grpSp>
        <p:nvGrpSpPr>
          <p:cNvPr id="3244" name="Google Shape;3244;p401"/>
          <p:cNvGrpSpPr/>
          <p:nvPr/>
        </p:nvGrpSpPr>
        <p:grpSpPr>
          <a:xfrm>
            <a:off x="9104236" y="1889437"/>
            <a:ext cx="4870296" cy="854112"/>
            <a:chOff x="6001204" y="2567081"/>
            <a:chExt cx="4427542" cy="1136822"/>
          </a:xfrm>
        </p:grpSpPr>
        <p:grpSp>
          <p:nvGrpSpPr>
            <p:cNvPr id="3245" name="Google Shape;3245;p401"/>
            <p:cNvGrpSpPr/>
            <p:nvPr/>
          </p:nvGrpSpPr>
          <p:grpSpPr>
            <a:xfrm>
              <a:off x="6001204" y="2567081"/>
              <a:ext cx="4427542" cy="1136822"/>
              <a:chOff x="1591293" y="2718487"/>
              <a:chExt cx="4427542" cy="1136822"/>
            </a:xfrm>
          </p:grpSpPr>
          <p:sp>
            <p:nvSpPr>
              <p:cNvPr id="3246" name="Google Shape;3246;p401"/>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247" name="Google Shape;3247;p401"/>
              <p:cNvSpPr/>
              <p:nvPr/>
            </p:nvSpPr>
            <p:spPr>
              <a:xfrm>
                <a:off x="1741828" y="2718487"/>
                <a:ext cx="4131774" cy="1136822"/>
              </a:xfrm>
              <a:prstGeom prst="round2SameRect">
                <a:avLst>
                  <a:gd name="adj1" fmla="val 16993"/>
                  <a:gd name="adj2" fmla="val 0"/>
                </a:avLst>
              </a:prstGeom>
              <a:solidFill>
                <a:srgbClr val="EFC5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248" name="Google Shape;3248;p401"/>
            <p:cNvSpPr txBox="1"/>
            <p:nvPr/>
          </p:nvSpPr>
          <p:spPr>
            <a:xfrm>
              <a:off x="6134826" y="2826676"/>
              <a:ext cx="4131774" cy="5734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Acknowledgement</a:t>
              </a:r>
              <a:endParaRPr sz="1400" b="0" i="0" u="none" strike="noStrike" cap="none">
                <a:solidFill>
                  <a:srgbClr val="000000"/>
                </a:solidFill>
                <a:latin typeface="Arial"/>
                <a:ea typeface="Arial"/>
                <a:cs typeface="Arial"/>
                <a:sym typeface="Arial"/>
              </a:endParaRPr>
            </a:p>
          </p:txBody>
        </p:sp>
      </p:grpSp>
      <p:sp>
        <p:nvSpPr>
          <p:cNvPr id="3249" name="Google Shape;3249;p401"/>
          <p:cNvSpPr txBox="1"/>
          <p:nvPr/>
        </p:nvSpPr>
        <p:spPr>
          <a:xfrm>
            <a:off x="1895646" y="2957812"/>
            <a:ext cx="5606593" cy="3741177"/>
          </a:xfrm>
          <a:prstGeom prst="rect">
            <a:avLst/>
          </a:prstGeom>
          <a:noFill/>
          <a:ln>
            <a:noFill/>
          </a:ln>
        </p:spPr>
        <p:txBody>
          <a:bodyPr spcFirstLastPara="1" wrap="square" lIns="91425" tIns="45700" rIns="91425" bIns="45700" anchor="t" anchorCtr="0">
            <a:spAutoFit/>
          </a:bodyPr>
          <a:lstStyle/>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Confirms that specific criteria, processes, or systems meet security standards through a formal declaration</a:t>
            </a:r>
            <a:endParaRPr/>
          </a:p>
          <a:p>
            <a:pPr marL="342900" marR="0" lvl="1" indent="-203200" algn="l" rtl="0">
              <a:lnSpc>
                <a:spcPct val="114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Provides evidence or assurance that an organization adheres to standards, often requiring a third-party auditor to assess security controls and provide a formal report</a:t>
            </a:r>
            <a:endParaRPr sz="2200" b="0" i="0" u="none" strike="noStrike" cap="none">
              <a:solidFill>
                <a:srgbClr val="3F3F3F"/>
              </a:solidFill>
              <a:latin typeface="Open Sans"/>
              <a:ea typeface="Open Sans"/>
              <a:cs typeface="Open Sans"/>
              <a:sym typeface="Open Sans"/>
            </a:endParaRPr>
          </a:p>
        </p:txBody>
      </p:sp>
      <p:sp>
        <p:nvSpPr>
          <p:cNvPr id="3250" name="Google Shape;3250;p401"/>
          <p:cNvSpPr/>
          <p:nvPr/>
        </p:nvSpPr>
        <p:spPr>
          <a:xfrm>
            <a:off x="4635500" y="901668"/>
            <a:ext cx="698706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02"/>
          <p:cNvSpPr txBox="1">
            <a:spLocks noGrp="1"/>
          </p:cNvSpPr>
          <p:nvPr>
            <p:ph type="title"/>
          </p:nvPr>
        </p:nvSpPr>
        <p:spPr>
          <a:xfrm>
            <a:off x="-10160" y="31522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Compliance Monitoring Process</a:t>
            </a:r>
            <a:endParaRPr>
              <a:solidFill>
                <a:srgbClr val="3F3F3F"/>
              </a:solidFill>
            </a:endParaRPr>
          </a:p>
        </p:txBody>
      </p:sp>
      <p:sp>
        <p:nvSpPr>
          <p:cNvPr id="3256" name="Google Shape;3256;p402"/>
          <p:cNvSpPr/>
          <p:nvPr/>
        </p:nvSpPr>
        <p:spPr>
          <a:xfrm>
            <a:off x="8389398" y="2544011"/>
            <a:ext cx="6258409" cy="4801283"/>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3257" name="Google Shape;3257;p402"/>
          <p:cNvSpPr txBox="1"/>
          <p:nvPr/>
        </p:nvSpPr>
        <p:spPr>
          <a:xfrm>
            <a:off x="8472525" y="2978327"/>
            <a:ext cx="6006597" cy="3631723"/>
          </a:xfrm>
          <a:prstGeom prst="rect">
            <a:avLst/>
          </a:prstGeom>
          <a:noFill/>
          <a:ln>
            <a:noFill/>
          </a:ln>
        </p:spPr>
        <p:txBody>
          <a:bodyPr spcFirstLastPara="1" wrap="square" lIns="91425" tIns="45700" rIns="91425" bIns="45700" anchor="ctr" anchorCtr="0">
            <a:spAutoFit/>
          </a:bodyPr>
          <a:lstStyle/>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 data breach is a critical moment where legal regulations and ethical responsibilities intersect, underlining the need to protect personal information in our data-driven world. Organizations must act quickly to address breaches.</a:t>
            </a:r>
            <a:endParaRPr/>
          </a:p>
          <a:p>
            <a:pPr marL="342900" marR="0" lvl="1" indent="-203200" algn="l" rtl="0">
              <a:lnSpc>
                <a:spcPct val="100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Under GDPR, data controllers must report breaches to the relevant authority within 72 hours, while HIPAA requires notifications within 60 days.</a:t>
            </a:r>
            <a:endParaRPr sz="2200" b="0" i="0" u="none" strike="noStrike" cap="none">
              <a:solidFill>
                <a:srgbClr val="3F3F3F"/>
              </a:solidFill>
              <a:latin typeface="Open Sans"/>
              <a:ea typeface="Open Sans"/>
              <a:cs typeface="Open Sans"/>
              <a:sym typeface="Open Sans"/>
            </a:endParaRPr>
          </a:p>
        </p:txBody>
      </p:sp>
      <p:sp>
        <p:nvSpPr>
          <p:cNvPr id="3258" name="Google Shape;3258;p402"/>
          <p:cNvSpPr/>
          <p:nvPr/>
        </p:nvSpPr>
        <p:spPr>
          <a:xfrm>
            <a:off x="1620207" y="2532564"/>
            <a:ext cx="6258409" cy="4801283"/>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3259" name="Google Shape;3259;p402"/>
          <p:cNvGrpSpPr/>
          <p:nvPr/>
        </p:nvGrpSpPr>
        <p:grpSpPr>
          <a:xfrm>
            <a:off x="2167280" y="1878887"/>
            <a:ext cx="4870296" cy="854112"/>
            <a:chOff x="991547" y="2567081"/>
            <a:chExt cx="4427542" cy="1136822"/>
          </a:xfrm>
        </p:grpSpPr>
        <p:grpSp>
          <p:nvGrpSpPr>
            <p:cNvPr id="3260" name="Google Shape;3260;p402"/>
            <p:cNvGrpSpPr/>
            <p:nvPr/>
          </p:nvGrpSpPr>
          <p:grpSpPr>
            <a:xfrm>
              <a:off x="991547" y="2567081"/>
              <a:ext cx="4427542" cy="1136822"/>
              <a:chOff x="1591293" y="2718487"/>
              <a:chExt cx="4427542" cy="1136822"/>
            </a:xfrm>
          </p:grpSpPr>
          <p:sp>
            <p:nvSpPr>
              <p:cNvPr id="3261" name="Google Shape;3261;p402"/>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262" name="Google Shape;3262;p402"/>
              <p:cNvSpPr/>
              <p:nvPr/>
            </p:nvSpPr>
            <p:spPr>
              <a:xfrm>
                <a:off x="1741828" y="2718487"/>
                <a:ext cx="4131774" cy="1136822"/>
              </a:xfrm>
              <a:prstGeom prst="round2SameRect">
                <a:avLst>
                  <a:gd name="adj1" fmla="val 16993"/>
                  <a:gd name="adj2" fmla="val 0"/>
                </a:avLst>
              </a:prstGeom>
              <a:solidFill>
                <a:srgbClr val="E9CB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263" name="Google Shape;3263;p402"/>
            <p:cNvSpPr txBox="1"/>
            <p:nvPr/>
          </p:nvSpPr>
          <p:spPr>
            <a:xfrm>
              <a:off x="1142082" y="2834187"/>
              <a:ext cx="4131774" cy="5734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Automation</a:t>
              </a:r>
              <a:endParaRPr sz="1400" b="0" i="0" u="none" strike="noStrike" cap="none">
                <a:solidFill>
                  <a:srgbClr val="000000"/>
                </a:solidFill>
                <a:latin typeface="Arial"/>
                <a:ea typeface="Arial"/>
                <a:cs typeface="Arial"/>
                <a:sym typeface="Arial"/>
              </a:endParaRPr>
            </a:p>
          </p:txBody>
        </p:sp>
      </p:grpSp>
      <p:grpSp>
        <p:nvGrpSpPr>
          <p:cNvPr id="3264" name="Google Shape;3264;p402"/>
          <p:cNvGrpSpPr/>
          <p:nvPr/>
        </p:nvGrpSpPr>
        <p:grpSpPr>
          <a:xfrm>
            <a:off x="9083454" y="1889432"/>
            <a:ext cx="4870296" cy="854112"/>
            <a:chOff x="6001204" y="2567081"/>
            <a:chExt cx="4427542" cy="1136822"/>
          </a:xfrm>
        </p:grpSpPr>
        <p:grpSp>
          <p:nvGrpSpPr>
            <p:cNvPr id="3265" name="Google Shape;3265;p402"/>
            <p:cNvGrpSpPr/>
            <p:nvPr/>
          </p:nvGrpSpPr>
          <p:grpSpPr>
            <a:xfrm>
              <a:off x="6001204" y="2567081"/>
              <a:ext cx="4427542" cy="1136822"/>
              <a:chOff x="1591293" y="2718487"/>
              <a:chExt cx="4427542" cy="1136822"/>
            </a:xfrm>
          </p:grpSpPr>
          <p:sp>
            <p:nvSpPr>
              <p:cNvPr id="3266" name="Google Shape;3266;p402"/>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267" name="Google Shape;3267;p402"/>
              <p:cNvSpPr/>
              <p:nvPr/>
            </p:nvSpPr>
            <p:spPr>
              <a:xfrm>
                <a:off x="1741828" y="2718487"/>
                <a:ext cx="4131774" cy="1136822"/>
              </a:xfrm>
              <a:prstGeom prst="round2SameRect">
                <a:avLst>
                  <a:gd name="adj1" fmla="val 16993"/>
                  <a:gd name="adj2" fmla="val 0"/>
                </a:avLst>
              </a:prstGeom>
              <a:solidFill>
                <a:srgbClr val="EFC5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268" name="Google Shape;3268;p402"/>
            <p:cNvSpPr txBox="1"/>
            <p:nvPr/>
          </p:nvSpPr>
          <p:spPr>
            <a:xfrm>
              <a:off x="6134826" y="2799016"/>
              <a:ext cx="4131774" cy="5734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Data breach </a:t>
              </a:r>
              <a:endParaRPr sz="1400" b="0" i="0" u="none" strike="noStrike" cap="none">
                <a:solidFill>
                  <a:srgbClr val="000000"/>
                </a:solidFill>
                <a:latin typeface="Arial"/>
                <a:ea typeface="Arial"/>
                <a:cs typeface="Arial"/>
                <a:sym typeface="Arial"/>
              </a:endParaRPr>
            </a:p>
          </p:txBody>
        </p:sp>
      </p:grpSp>
      <p:sp>
        <p:nvSpPr>
          <p:cNvPr id="3269" name="Google Shape;3269;p402"/>
          <p:cNvSpPr txBox="1"/>
          <p:nvPr/>
        </p:nvSpPr>
        <p:spPr>
          <a:xfrm>
            <a:off x="1574801" y="2694876"/>
            <a:ext cx="6303816" cy="4647386"/>
          </a:xfrm>
          <a:prstGeom prst="rect">
            <a:avLst/>
          </a:prstGeom>
          <a:noFill/>
          <a:ln>
            <a:noFill/>
          </a:ln>
        </p:spPr>
        <p:txBody>
          <a:bodyPr spcFirstLastPara="1" wrap="square" lIns="91425" tIns="45700" rIns="91425" bIns="45700" anchor="t" anchorCtr="0">
            <a:spAutoFit/>
          </a:bodyPr>
          <a:lstStyle/>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 compliance monitoring, automation uses software to perform tasks that would otherwise require manual effort. It can monitor network traffic, detect vulnerabilities, and respond to security incidents without human intervention.</a:t>
            </a:r>
            <a:endParaRPr/>
          </a:p>
          <a:p>
            <a:pPr marL="342900" marR="0" lvl="1" indent="-203200" algn="l" rtl="0">
              <a:lnSpc>
                <a:spcPct val="100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Automation options include using Security Information and Event Management (SIEM) systems to collect and analyze logs, automated vulnerability scanners to scan for weaknesses, and configuration management tools to ensure system settings comply with security policies.</a:t>
            </a:r>
            <a:endParaRPr sz="2200" b="0" i="0" u="none" strike="noStrike" cap="none">
              <a:solidFill>
                <a:srgbClr val="3F3F3F"/>
              </a:solidFill>
              <a:latin typeface="Open Sans"/>
              <a:ea typeface="Open Sans"/>
              <a:cs typeface="Open Sans"/>
              <a:sym typeface="Open Sans"/>
            </a:endParaRPr>
          </a:p>
        </p:txBody>
      </p:sp>
      <p:sp>
        <p:nvSpPr>
          <p:cNvPr id="3270" name="Google Shape;3270;p402"/>
          <p:cNvSpPr/>
          <p:nvPr/>
        </p:nvSpPr>
        <p:spPr>
          <a:xfrm>
            <a:off x="4635500" y="901668"/>
            <a:ext cx="698706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3274"/>
        <p:cNvGrpSpPr/>
        <p:nvPr/>
      </p:nvGrpSpPr>
      <p:grpSpPr>
        <a:xfrm>
          <a:off x="0" y="0"/>
          <a:ext cx="0" cy="0"/>
          <a:chOff x="0" y="0"/>
          <a:chExt cx="0" cy="0"/>
        </a:xfrm>
      </p:grpSpPr>
      <p:sp>
        <p:nvSpPr>
          <p:cNvPr id="3275" name="Google Shape;3275;p403"/>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Privacy</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3280"/>
        <p:cNvGrpSpPr/>
        <p:nvPr/>
      </p:nvGrpSpPr>
      <p:grpSpPr>
        <a:xfrm>
          <a:off x="0" y="0"/>
          <a:ext cx="0" cy="0"/>
          <a:chOff x="0" y="0"/>
          <a:chExt cx="0" cy="0"/>
        </a:xfrm>
      </p:grpSpPr>
      <p:sp>
        <p:nvSpPr>
          <p:cNvPr id="3281" name="Google Shape;3281;p404"/>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Privacy</a:t>
            </a:r>
            <a:endParaRPr/>
          </a:p>
        </p:txBody>
      </p:sp>
      <p:grpSp>
        <p:nvGrpSpPr>
          <p:cNvPr id="3282" name="Google Shape;3282;p404"/>
          <p:cNvGrpSpPr/>
          <p:nvPr/>
        </p:nvGrpSpPr>
        <p:grpSpPr>
          <a:xfrm>
            <a:off x="1969655" y="2802389"/>
            <a:ext cx="12316690" cy="3539223"/>
            <a:chOff x="2364510" y="3005587"/>
            <a:chExt cx="12316690" cy="3539223"/>
          </a:xfrm>
        </p:grpSpPr>
        <p:sp>
          <p:nvSpPr>
            <p:cNvPr id="3283" name="Google Shape;3283;p404"/>
            <p:cNvSpPr/>
            <p:nvPr/>
          </p:nvSpPr>
          <p:spPr>
            <a:xfrm>
              <a:off x="5777345" y="3005587"/>
              <a:ext cx="8903855" cy="3539223"/>
            </a:xfrm>
            <a:prstGeom prst="roundRect">
              <a:avLst>
                <a:gd name="adj" fmla="val 8161"/>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Data privacy is crucial because it allows individuals to control their personal information and keep it safe from misuse. By handling data securely, privacy measures protect against cybercrime and identity theft.</a:t>
              </a:r>
              <a:endParaRPr/>
            </a:p>
            <a:p>
              <a:pPr marL="431800" marR="0" lvl="0" indent="-203200" algn="l" rtl="0">
                <a:lnSpc>
                  <a:spcPct val="115000"/>
                </a:lnSpc>
                <a:spcBef>
                  <a:spcPts val="0"/>
                </a:spcBef>
                <a:spcAft>
                  <a:spcPts val="0"/>
                </a:spcAft>
                <a:buClr>
                  <a:srgbClr val="3F3F3F"/>
                </a:buClr>
                <a:buSzPts val="2200"/>
                <a:buFont typeface="Arial"/>
                <a:buNone/>
              </a:pPr>
              <a:endParaRPr sz="10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Various laws and regulations, such as the EU's GDPR, dictate how personal data should be handled and processed, with ISO 27701 providing guidance for organizations to comply with these laws.</a:t>
              </a:r>
              <a:endParaRPr sz="2200" b="0" i="0" u="none" strike="noStrike" cap="none">
                <a:solidFill>
                  <a:srgbClr val="3F3F3F"/>
                </a:solidFill>
                <a:latin typeface="Open Sans"/>
                <a:ea typeface="Open Sans"/>
                <a:cs typeface="Open Sans"/>
                <a:sym typeface="Open Sans"/>
              </a:endParaRPr>
            </a:p>
          </p:txBody>
        </p:sp>
        <p:pic>
          <p:nvPicPr>
            <p:cNvPr id="3284" name="Google Shape;3284;p404"/>
            <p:cNvPicPr preferRelativeResize="0"/>
            <p:nvPr/>
          </p:nvPicPr>
          <p:blipFill rotWithShape="1">
            <a:blip r:embed="rId3">
              <a:alphaModFix/>
            </a:blip>
            <a:srcRect/>
            <a:stretch/>
          </p:blipFill>
          <p:spPr>
            <a:xfrm>
              <a:off x="2364510" y="3359726"/>
              <a:ext cx="2830945" cy="2830945"/>
            </a:xfrm>
            <a:prstGeom prst="rect">
              <a:avLst/>
            </a:prstGeom>
            <a:noFill/>
            <a:ln>
              <a:noFill/>
            </a:ln>
          </p:spPr>
        </p:pic>
      </p:grpSp>
      <p:sp>
        <p:nvSpPr>
          <p:cNvPr id="3285" name="Google Shape;3285;p404"/>
          <p:cNvSpPr/>
          <p:nvPr/>
        </p:nvSpPr>
        <p:spPr>
          <a:xfrm>
            <a:off x="7327900" y="845607"/>
            <a:ext cx="16173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7"/>
          <p:cNvSpPr txBox="1">
            <a:spLocks noGrp="1"/>
          </p:cNvSpPr>
          <p:nvPr>
            <p:ph type="body" idx="1"/>
          </p:nvPr>
        </p:nvSpPr>
        <p:spPr>
          <a:xfrm>
            <a:off x="2246244" y="4114800"/>
            <a:ext cx="7788854"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Domain 05: Security Program Management and oversight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Disaster Recovery Policy (DRP)</a:t>
            </a:r>
            <a:endParaRPr>
              <a:latin typeface="Open Sans"/>
              <a:ea typeface="Open Sans"/>
              <a:cs typeface="Open Sans"/>
              <a:sym typeface="Open Sans"/>
            </a:endParaRPr>
          </a:p>
        </p:txBody>
      </p:sp>
      <p:pic>
        <p:nvPicPr>
          <p:cNvPr id="295" name="Google Shape;295;p262"/>
          <p:cNvPicPr preferRelativeResize="0"/>
          <p:nvPr/>
        </p:nvPicPr>
        <p:blipFill rotWithShape="1">
          <a:blip r:embed="rId3">
            <a:alphaModFix/>
          </a:blip>
          <a:srcRect/>
          <a:stretch/>
        </p:blipFill>
        <p:spPr>
          <a:xfrm>
            <a:off x="6689463" y="3002571"/>
            <a:ext cx="3092973" cy="3613618"/>
          </a:xfrm>
          <a:prstGeom prst="rect">
            <a:avLst/>
          </a:prstGeom>
          <a:noFill/>
          <a:ln>
            <a:noFill/>
          </a:ln>
        </p:spPr>
      </p:pic>
      <p:sp>
        <p:nvSpPr>
          <p:cNvPr id="296" name="Google Shape;296;p262"/>
          <p:cNvSpPr txBox="1"/>
          <p:nvPr/>
        </p:nvSpPr>
        <p:spPr>
          <a:xfrm>
            <a:off x="2382981" y="1447950"/>
            <a:ext cx="11055927"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is a subset of a business continuity plan focusing on restoring IT infrastructure and operations after a crisis. </a:t>
            </a:r>
            <a:endParaRPr/>
          </a:p>
        </p:txBody>
      </p:sp>
      <p:sp>
        <p:nvSpPr>
          <p:cNvPr id="297" name="Google Shape;297;p262"/>
          <p:cNvSpPr txBox="1"/>
          <p:nvPr/>
        </p:nvSpPr>
        <p:spPr>
          <a:xfrm>
            <a:off x="2128982" y="7324296"/>
            <a:ext cx="11637818"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details procedures for data recovery, system restoration, and other necessary technical steps to resume normal operations.</a:t>
            </a:r>
            <a:endParaRPr/>
          </a:p>
        </p:txBody>
      </p:sp>
      <p:sp>
        <p:nvSpPr>
          <p:cNvPr id="298" name="Google Shape;298;p262"/>
          <p:cNvSpPr/>
          <p:nvPr/>
        </p:nvSpPr>
        <p:spPr>
          <a:xfrm>
            <a:off x="4775200" y="816352"/>
            <a:ext cx="6713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3289"/>
        <p:cNvGrpSpPr/>
        <p:nvPr/>
      </p:nvGrpSpPr>
      <p:grpSpPr>
        <a:xfrm>
          <a:off x="0" y="0"/>
          <a:ext cx="0" cy="0"/>
          <a:chOff x="0" y="0"/>
          <a:chExt cx="0" cy="0"/>
        </a:xfrm>
      </p:grpSpPr>
      <p:sp>
        <p:nvSpPr>
          <p:cNvPr id="3290" name="Google Shape;3290;p40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marR="0" lvl="0" indent="0" algn="ctr" rtl="0">
              <a:lnSpc>
                <a:spcPct val="115000"/>
              </a:lnSpc>
              <a:spcBef>
                <a:spcPts val="0"/>
              </a:spcBef>
              <a:spcAft>
                <a:spcPts val="0"/>
              </a:spcAft>
              <a:buClr>
                <a:schemeClr val="dk1"/>
              </a:buClr>
              <a:buSzPts val="1100"/>
              <a:buFont typeface="Arial"/>
              <a:buNone/>
            </a:pPr>
            <a:r>
              <a:rPr lang="en-US" sz="2800" b="1" i="0" u="none" strike="noStrike" cap="none">
                <a:solidFill>
                  <a:srgbClr val="3F3F3F"/>
                </a:solidFill>
                <a:latin typeface="Open Sans"/>
                <a:ea typeface="Open Sans"/>
                <a:cs typeface="Open Sans"/>
                <a:sym typeface="Open Sans"/>
              </a:rPr>
              <a:t>Types of Regulations</a:t>
            </a:r>
            <a:endParaRPr sz="2800" b="1" i="0" u="none" strike="noStrike" cap="none">
              <a:solidFill>
                <a:srgbClr val="3F3F3F"/>
              </a:solidFill>
              <a:latin typeface="Open Sans"/>
              <a:ea typeface="Open Sans"/>
              <a:cs typeface="Open Sans"/>
              <a:sym typeface="Open Sans"/>
            </a:endParaRPr>
          </a:p>
        </p:txBody>
      </p:sp>
      <p:grpSp>
        <p:nvGrpSpPr>
          <p:cNvPr id="3291" name="Google Shape;3291;p405"/>
          <p:cNvGrpSpPr/>
          <p:nvPr/>
        </p:nvGrpSpPr>
        <p:grpSpPr>
          <a:xfrm>
            <a:off x="572262" y="1871662"/>
            <a:ext cx="15341158" cy="7117195"/>
            <a:chOff x="572262" y="1871662"/>
            <a:chExt cx="15341158" cy="7117195"/>
          </a:xfrm>
        </p:grpSpPr>
        <p:grpSp>
          <p:nvGrpSpPr>
            <p:cNvPr id="3292" name="Google Shape;3292;p405"/>
            <p:cNvGrpSpPr/>
            <p:nvPr/>
          </p:nvGrpSpPr>
          <p:grpSpPr>
            <a:xfrm>
              <a:off x="572262" y="1871662"/>
              <a:ext cx="5164212" cy="6326583"/>
              <a:chOff x="572262" y="1871662"/>
              <a:chExt cx="5164212" cy="6326583"/>
            </a:xfrm>
          </p:grpSpPr>
          <p:pic>
            <p:nvPicPr>
              <p:cNvPr id="3293" name="Google Shape;3293;p405"/>
              <p:cNvPicPr preferRelativeResize="0"/>
              <p:nvPr/>
            </p:nvPicPr>
            <p:blipFill rotWithShape="1">
              <a:blip r:embed="rId3">
                <a:alphaModFix/>
              </a:blip>
              <a:srcRect/>
              <a:stretch/>
            </p:blipFill>
            <p:spPr>
              <a:xfrm>
                <a:off x="572262" y="1871662"/>
                <a:ext cx="5164212" cy="6326583"/>
              </a:xfrm>
              <a:prstGeom prst="rect">
                <a:avLst/>
              </a:prstGeom>
              <a:noFill/>
              <a:ln>
                <a:noFill/>
              </a:ln>
            </p:spPr>
          </p:pic>
          <p:sp>
            <p:nvSpPr>
              <p:cNvPr id="3294" name="Google Shape;3294;p405"/>
              <p:cNvSpPr txBox="1"/>
              <p:nvPr/>
            </p:nvSpPr>
            <p:spPr>
              <a:xfrm>
                <a:off x="1491608" y="2247755"/>
                <a:ext cx="3340951" cy="5694285"/>
              </a:xfrm>
              <a:prstGeom prst="rect">
                <a:avLst/>
              </a:prstGeom>
              <a:noFill/>
              <a:ln>
                <a:noFill/>
              </a:ln>
            </p:spPr>
            <p:txBody>
              <a:bodyPr spcFirstLastPara="1" wrap="square" lIns="91425" tIns="91425" rIns="91425" bIns="91425" anchor="t" anchorCtr="0">
                <a:spAutoFit/>
              </a:bodyPr>
              <a:lstStyle/>
              <a:p>
                <a:pPr marL="0" marR="0" lvl="1"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Local or regional</a:t>
                </a:r>
                <a:endParaRPr/>
              </a:p>
              <a:p>
                <a:pPr marL="285750" marR="0" lvl="1" indent="-222250"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Open Sans"/>
                  <a:ea typeface="Open Sans"/>
                  <a:cs typeface="Open Sans"/>
                  <a:sym typeface="Open Sans"/>
                </a:endParaRPr>
              </a:p>
              <a:p>
                <a:pPr marL="0" marR="0" lvl="1"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At local and regional levels, privacy regulations vary widely to address unique cultural, social, and legal considerations. For example, the California Consumer Privacy Act (CCPA) gives Californians greater control over their personal information and data privacy.</a:t>
                </a:r>
                <a:endParaRPr/>
              </a:p>
            </p:txBody>
          </p:sp>
        </p:grpSp>
        <p:grpSp>
          <p:nvGrpSpPr>
            <p:cNvPr id="3295" name="Google Shape;3295;p405"/>
            <p:cNvGrpSpPr/>
            <p:nvPr/>
          </p:nvGrpSpPr>
          <p:grpSpPr>
            <a:xfrm>
              <a:off x="5660736" y="2341435"/>
              <a:ext cx="5164212" cy="6647422"/>
              <a:chOff x="5491608" y="2341435"/>
              <a:chExt cx="5164212" cy="6647422"/>
            </a:xfrm>
          </p:grpSpPr>
          <p:pic>
            <p:nvPicPr>
              <p:cNvPr id="3296" name="Google Shape;3296;p405"/>
              <p:cNvPicPr preferRelativeResize="0"/>
              <p:nvPr/>
            </p:nvPicPr>
            <p:blipFill rotWithShape="1">
              <a:blip r:embed="rId4">
                <a:alphaModFix/>
              </a:blip>
              <a:srcRect t="-8059" b="-8256"/>
              <a:stretch/>
            </p:blipFill>
            <p:spPr>
              <a:xfrm>
                <a:off x="5491608" y="2341435"/>
                <a:ext cx="5164212" cy="6647422"/>
              </a:xfrm>
              <a:prstGeom prst="ellipse">
                <a:avLst/>
              </a:prstGeom>
              <a:noFill/>
              <a:ln>
                <a:noFill/>
              </a:ln>
            </p:spPr>
          </p:pic>
          <p:sp>
            <p:nvSpPr>
              <p:cNvPr id="3297" name="Google Shape;3297;p405"/>
              <p:cNvSpPr txBox="1"/>
              <p:nvPr/>
            </p:nvSpPr>
            <p:spPr>
              <a:xfrm>
                <a:off x="6353958" y="3319084"/>
                <a:ext cx="3405889" cy="4922407"/>
              </a:xfrm>
              <a:prstGeom prst="rect">
                <a:avLst/>
              </a:prstGeom>
              <a:noFill/>
              <a:ln>
                <a:noFill/>
              </a:ln>
            </p:spPr>
            <p:txBody>
              <a:bodyPr spcFirstLastPara="1" wrap="square" lIns="91425" tIns="91425" rIns="91425" bIns="91425" anchor="t" anchorCtr="0">
                <a:spAutoFit/>
              </a:bodyPr>
              <a:lstStyle/>
              <a:p>
                <a:pPr marL="0" marR="0" lvl="1"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National</a:t>
                </a:r>
                <a:endParaRPr/>
              </a:p>
              <a:p>
                <a:pPr marL="285750" marR="0" lvl="1" indent="-222250"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Open Sans"/>
                  <a:ea typeface="Open Sans"/>
                  <a:cs typeface="Open Sans"/>
                  <a:sym typeface="Open Sans"/>
                </a:endParaRPr>
              </a:p>
              <a:p>
                <a:pPr marL="0" marR="0" lvl="1"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National privacy regulations apply to entire countries, defining citizens' privacy rights and placing obligations on organizations. For example, in the United States, HIPAA safeguards healthcare data privacy.</a:t>
                </a:r>
                <a:endParaRPr sz="2200" b="0" i="0" u="none" strike="noStrike" cap="none">
                  <a:solidFill>
                    <a:srgbClr val="3F3F3F"/>
                  </a:solidFill>
                  <a:latin typeface="Open Sans"/>
                  <a:ea typeface="Open Sans"/>
                  <a:cs typeface="Open Sans"/>
                  <a:sym typeface="Open Sans"/>
                </a:endParaRPr>
              </a:p>
            </p:txBody>
          </p:sp>
        </p:grpSp>
        <p:grpSp>
          <p:nvGrpSpPr>
            <p:cNvPr id="3298" name="Google Shape;3298;p405"/>
            <p:cNvGrpSpPr/>
            <p:nvPr/>
          </p:nvGrpSpPr>
          <p:grpSpPr>
            <a:xfrm>
              <a:off x="10749209" y="1871664"/>
              <a:ext cx="5164211" cy="6326582"/>
              <a:chOff x="10749209" y="1871664"/>
              <a:chExt cx="5164211" cy="6326582"/>
            </a:xfrm>
          </p:grpSpPr>
          <p:pic>
            <p:nvPicPr>
              <p:cNvPr id="3299" name="Google Shape;3299;p405"/>
              <p:cNvPicPr preferRelativeResize="0"/>
              <p:nvPr/>
            </p:nvPicPr>
            <p:blipFill rotWithShape="1">
              <a:blip r:embed="rId5">
                <a:alphaModFix/>
              </a:blip>
              <a:srcRect/>
              <a:stretch/>
            </p:blipFill>
            <p:spPr>
              <a:xfrm>
                <a:off x="10749209" y="1871664"/>
                <a:ext cx="5164211" cy="6326582"/>
              </a:xfrm>
              <a:prstGeom prst="rect">
                <a:avLst/>
              </a:prstGeom>
              <a:noFill/>
              <a:ln>
                <a:noFill/>
              </a:ln>
            </p:spPr>
          </p:pic>
          <p:sp>
            <p:nvSpPr>
              <p:cNvPr id="3300" name="Google Shape;3300;p405"/>
              <p:cNvSpPr txBox="1"/>
              <p:nvPr/>
            </p:nvSpPr>
            <p:spPr>
              <a:xfrm>
                <a:off x="11726947" y="2221507"/>
                <a:ext cx="3208735" cy="5694285"/>
              </a:xfrm>
              <a:prstGeom prst="rect">
                <a:avLst/>
              </a:prstGeom>
              <a:noFill/>
              <a:ln>
                <a:noFill/>
              </a:ln>
            </p:spPr>
            <p:txBody>
              <a:bodyPr spcFirstLastPara="1" wrap="square" lIns="91425" tIns="91425" rIns="91425" bIns="91425" anchor="t" anchorCtr="0">
                <a:spAutoFit/>
              </a:bodyPr>
              <a:lstStyle/>
              <a:p>
                <a:pPr marL="0" marR="0" lvl="1"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Global</a:t>
                </a:r>
                <a:endParaRPr/>
              </a:p>
              <a:p>
                <a:pPr marL="285750" marR="0" lvl="1" indent="-222250"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Open Sans"/>
                  <a:ea typeface="Open Sans"/>
                  <a:cs typeface="Open Sans"/>
                  <a:sym typeface="Open Sans"/>
                </a:endParaRPr>
              </a:p>
              <a:p>
                <a:pPr marL="0" marR="0" lvl="1"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Global privacy regulations, like GDPR, apply to any organization processing EU citizens' data, setting a global standard for data protection. ISO 27701 provides a framework for privacy information management systems to help protect personal data.</a:t>
                </a:r>
                <a:endParaRPr sz="2200" b="0" i="0" u="none" strike="noStrike" cap="none">
                  <a:solidFill>
                    <a:srgbClr val="3F3F3F"/>
                  </a:solidFill>
                  <a:latin typeface="Open Sans"/>
                  <a:ea typeface="Open Sans"/>
                  <a:cs typeface="Open Sans"/>
                  <a:sym typeface="Open Sans"/>
                </a:endParaRPr>
              </a:p>
            </p:txBody>
          </p:sp>
        </p:grpSp>
      </p:grpSp>
      <p:sp>
        <p:nvSpPr>
          <p:cNvPr id="3301" name="Google Shape;3301;p405"/>
          <p:cNvSpPr/>
          <p:nvPr/>
        </p:nvSpPr>
        <p:spPr>
          <a:xfrm>
            <a:off x="5842000" y="869692"/>
            <a:ext cx="4570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3305"/>
        <p:cNvGrpSpPr/>
        <p:nvPr/>
      </p:nvGrpSpPr>
      <p:grpSpPr>
        <a:xfrm>
          <a:off x="0" y="0"/>
          <a:ext cx="0" cy="0"/>
          <a:chOff x="0" y="0"/>
          <a:chExt cx="0" cy="0"/>
        </a:xfrm>
      </p:grpSpPr>
      <p:sp>
        <p:nvSpPr>
          <p:cNvPr id="3306" name="Google Shape;3306;p40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Types and Purposes of Audits and Assessments</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3311"/>
        <p:cNvGrpSpPr/>
        <p:nvPr/>
      </p:nvGrpSpPr>
      <p:grpSpPr>
        <a:xfrm>
          <a:off x="0" y="0"/>
          <a:ext cx="0" cy="0"/>
          <a:chOff x="0" y="0"/>
          <a:chExt cx="0" cy="0"/>
        </a:xfrm>
      </p:grpSpPr>
      <p:sp>
        <p:nvSpPr>
          <p:cNvPr id="3312" name="Google Shape;3312;p407"/>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Attestation</a:t>
            </a:r>
            <a:endParaRPr>
              <a:solidFill>
                <a:srgbClr val="3F3F3F"/>
              </a:solidFill>
              <a:latin typeface="Open Sans"/>
              <a:ea typeface="Open Sans"/>
              <a:cs typeface="Open Sans"/>
              <a:sym typeface="Open Sans"/>
            </a:endParaRPr>
          </a:p>
        </p:txBody>
      </p:sp>
      <p:pic>
        <p:nvPicPr>
          <p:cNvPr id="3313" name="Google Shape;3313;p407"/>
          <p:cNvPicPr preferRelativeResize="0"/>
          <p:nvPr/>
        </p:nvPicPr>
        <p:blipFill rotWithShape="1">
          <a:blip r:embed="rId3">
            <a:alphaModFix/>
          </a:blip>
          <a:srcRect/>
          <a:stretch/>
        </p:blipFill>
        <p:spPr>
          <a:xfrm>
            <a:off x="6318521" y="3107100"/>
            <a:ext cx="3044284" cy="2929799"/>
          </a:xfrm>
          <a:prstGeom prst="rect">
            <a:avLst/>
          </a:prstGeom>
          <a:noFill/>
          <a:ln>
            <a:noFill/>
          </a:ln>
        </p:spPr>
      </p:pic>
      <p:sp>
        <p:nvSpPr>
          <p:cNvPr id="3314" name="Google Shape;3314;p407"/>
          <p:cNvSpPr txBox="1"/>
          <p:nvPr/>
        </p:nvSpPr>
        <p:spPr>
          <a:xfrm>
            <a:off x="2114511" y="1693493"/>
            <a:ext cx="11452303"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Attestation is a crucial process that involves thoroughly examining and validating information to ensure its accuracy and compliance with standards. </a:t>
            </a:r>
            <a:endParaRPr/>
          </a:p>
        </p:txBody>
      </p:sp>
      <p:sp>
        <p:nvSpPr>
          <p:cNvPr id="3315" name="Google Shape;3315;p407"/>
          <p:cNvSpPr txBox="1"/>
          <p:nvPr/>
        </p:nvSpPr>
        <p:spPr>
          <a:xfrm>
            <a:off x="2605630" y="6920518"/>
            <a:ext cx="11117766" cy="846514"/>
          </a:xfrm>
          <a:prstGeom prst="rect">
            <a:avLst/>
          </a:prstGeom>
          <a:noFill/>
          <a:ln>
            <a:noFill/>
          </a:ln>
        </p:spPr>
        <p:txBody>
          <a:bodyPr spcFirstLastPara="1" wrap="square" lIns="91425" tIns="45700" rIns="91425" bIns="45700" anchor="t" anchorCtr="0">
            <a:spAutoFit/>
          </a:bodyPr>
          <a:lstStyle/>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involves formally affirming the validity of a process, system, or data set, adding trust and integrity to an organization’s cybersecurity </a:t>
            </a:r>
            <a:endParaRPr/>
          </a:p>
        </p:txBody>
      </p:sp>
      <p:sp>
        <p:nvSpPr>
          <p:cNvPr id="3316" name="Google Shape;3316;p407"/>
          <p:cNvSpPr/>
          <p:nvPr/>
        </p:nvSpPr>
        <p:spPr>
          <a:xfrm>
            <a:off x="6870700" y="1011863"/>
            <a:ext cx="25301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320"/>
        <p:cNvGrpSpPr/>
        <p:nvPr/>
      </p:nvGrpSpPr>
      <p:grpSpPr>
        <a:xfrm>
          <a:off x="0" y="0"/>
          <a:ext cx="0" cy="0"/>
          <a:chOff x="0" y="0"/>
          <a:chExt cx="0" cy="0"/>
        </a:xfrm>
      </p:grpSpPr>
      <p:sp>
        <p:nvSpPr>
          <p:cNvPr id="3321" name="Google Shape;3321;p3"/>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Audits and Types of Audits</a:t>
            </a:r>
            <a:endParaRPr/>
          </a:p>
        </p:txBody>
      </p:sp>
      <p:sp>
        <p:nvSpPr>
          <p:cNvPr id="3322" name="Google Shape;3322;p3"/>
          <p:cNvSpPr/>
          <p:nvPr/>
        </p:nvSpPr>
        <p:spPr>
          <a:xfrm>
            <a:off x="2238159" y="4615195"/>
            <a:ext cx="431973" cy="335065"/>
          </a:xfrm>
          <a:prstGeom prst="down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323" name="Google Shape;3323;p3"/>
          <p:cNvGrpSpPr/>
          <p:nvPr/>
        </p:nvGrpSpPr>
        <p:grpSpPr>
          <a:xfrm>
            <a:off x="1411384" y="2359458"/>
            <a:ext cx="7769192" cy="4272990"/>
            <a:chOff x="1082200" y="2542338"/>
            <a:chExt cx="7769192" cy="4272990"/>
          </a:xfrm>
        </p:grpSpPr>
        <p:sp>
          <p:nvSpPr>
            <p:cNvPr id="3324" name="Google Shape;3324;p3"/>
            <p:cNvSpPr/>
            <p:nvPr/>
          </p:nvSpPr>
          <p:spPr>
            <a:xfrm>
              <a:off x="1082200" y="2542338"/>
              <a:ext cx="7769192" cy="4272990"/>
            </a:xfrm>
            <a:prstGeom prst="roundRect">
              <a:avLst>
                <a:gd name="adj" fmla="val 3147"/>
              </a:avLst>
            </a:prstGeom>
            <a:solidFill>
              <a:srgbClr val="F2F2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25" name="Google Shape;3325;p3"/>
            <p:cNvGrpSpPr/>
            <p:nvPr/>
          </p:nvGrpSpPr>
          <p:grpSpPr>
            <a:xfrm>
              <a:off x="3216934" y="2542345"/>
              <a:ext cx="2776333" cy="505154"/>
              <a:chOff x="7098653" y="1456309"/>
              <a:chExt cx="2085900" cy="247043"/>
            </a:xfrm>
          </p:grpSpPr>
          <p:sp>
            <p:nvSpPr>
              <p:cNvPr id="3326" name="Google Shape;3326;p3"/>
              <p:cNvSpPr/>
              <p:nvPr/>
            </p:nvSpPr>
            <p:spPr>
              <a:xfrm rot="10800000">
                <a:off x="7165006" y="1456309"/>
                <a:ext cx="1953192" cy="247043"/>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3327" name="Google Shape;3327;p3"/>
              <p:cNvSpPr txBox="1"/>
              <p:nvPr/>
            </p:nvSpPr>
            <p:spPr>
              <a:xfrm>
                <a:off x="7098653" y="1479245"/>
                <a:ext cx="2085900" cy="19414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Audit </a:t>
                </a:r>
                <a:endParaRPr sz="1400" b="0" i="0" u="none" strike="noStrike" cap="none">
                  <a:solidFill>
                    <a:schemeClr val="lt1"/>
                  </a:solidFill>
                  <a:latin typeface="Open Sans SemiBold"/>
                  <a:ea typeface="Open Sans SemiBold"/>
                  <a:cs typeface="Open Sans SemiBold"/>
                  <a:sym typeface="Open Sans SemiBold"/>
                </a:endParaRPr>
              </a:p>
            </p:txBody>
          </p:sp>
        </p:grpSp>
      </p:grpSp>
      <p:sp>
        <p:nvSpPr>
          <p:cNvPr id="3328" name="Google Shape;3328;p3"/>
          <p:cNvSpPr/>
          <p:nvPr/>
        </p:nvSpPr>
        <p:spPr>
          <a:xfrm>
            <a:off x="1411383" y="3045136"/>
            <a:ext cx="7769193" cy="3587312"/>
          </a:xfrm>
          <a:prstGeom prst="rect">
            <a:avLst/>
          </a:prstGeom>
          <a:noFill/>
          <a:ln>
            <a:noFill/>
          </a:ln>
        </p:spPr>
        <p:txBody>
          <a:bodyPr spcFirstLastPara="1" wrap="square" lIns="91425" tIns="0" rIns="91425" bIns="0" anchor="t" anchorCtr="0">
            <a:noAutofit/>
          </a:bodyPr>
          <a:lstStyle/>
          <a:p>
            <a:pPr marL="342900" marR="0" lvl="4" indent="-342900" algn="l" rtl="0">
              <a:lnSpc>
                <a:spcPct val="114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An audit is a systematic, repeatable process, where a competent, independent professional evaluates one  or more controls, interviews personnel, obtains and analyzes evidence, and develops a written opinion on the effectiveness of the control(s).</a:t>
            </a:r>
            <a:endParaRPr/>
          </a:p>
          <a:p>
            <a:pPr marL="342900" marR="0" lvl="4" indent="-190500" algn="l" rtl="0">
              <a:lnSpc>
                <a:spcPct val="114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a:p>
            <a:pPr marL="342900" marR="0" lvl="1" indent="-342900" algn="l" rtl="0">
              <a:lnSpc>
                <a:spcPct val="114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The purpose of a risk audit is to provide reasonable assurance that adequate risk controls exist and are operationally effective.</a:t>
            </a:r>
            <a:endParaRPr sz="1400" b="0" i="0" u="none" strike="noStrike" cap="none">
              <a:solidFill>
                <a:srgbClr val="000000"/>
              </a:solidFill>
              <a:latin typeface="Arial"/>
              <a:ea typeface="Arial"/>
              <a:cs typeface="Arial"/>
              <a:sym typeface="Arial"/>
            </a:endParaRPr>
          </a:p>
        </p:txBody>
      </p:sp>
      <p:pic>
        <p:nvPicPr>
          <p:cNvPr id="3329" name="Google Shape;3329;p3"/>
          <p:cNvPicPr preferRelativeResize="0"/>
          <p:nvPr/>
        </p:nvPicPr>
        <p:blipFill rotWithShape="1">
          <a:blip r:embed="rId3">
            <a:alphaModFix/>
          </a:blip>
          <a:srcRect/>
          <a:stretch/>
        </p:blipFill>
        <p:spPr>
          <a:xfrm>
            <a:off x="10864304" y="2705821"/>
            <a:ext cx="2287500" cy="3398472"/>
          </a:xfrm>
          <a:prstGeom prst="rect">
            <a:avLst/>
          </a:prstGeom>
          <a:noFill/>
          <a:ln>
            <a:noFill/>
          </a:ln>
        </p:spPr>
      </p:pic>
      <p:pic>
        <p:nvPicPr>
          <p:cNvPr id="3330" name="Google Shape;3330;p3"/>
          <p:cNvPicPr preferRelativeResize="0"/>
          <p:nvPr/>
        </p:nvPicPr>
        <p:blipFill rotWithShape="1">
          <a:blip r:embed="rId4">
            <a:alphaModFix/>
          </a:blip>
          <a:srcRect/>
          <a:stretch/>
        </p:blipFill>
        <p:spPr>
          <a:xfrm>
            <a:off x="12275876" y="3773190"/>
            <a:ext cx="1320448" cy="2538234"/>
          </a:xfrm>
          <a:prstGeom prst="rect">
            <a:avLst/>
          </a:prstGeom>
          <a:noFill/>
          <a:ln>
            <a:noFill/>
          </a:ln>
        </p:spPr>
      </p:pic>
      <p:sp>
        <p:nvSpPr>
          <p:cNvPr id="3331" name="Google Shape;3331;p3"/>
          <p:cNvSpPr/>
          <p:nvPr/>
        </p:nvSpPr>
        <p:spPr>
          <a:xfrm>
            <a:off x="5194300" y="903408"/>
            <a:ext cx="5881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149"/>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Audits and Types of Audits</a:t>
            </a:r>
            <a:endParaRPr/>
          </a:p>
        </p:txBody>
      </p:sp>
      <p:sp>
        <p:nvSpPr>
          <p:cNvPr id="3337" name="Google Shape;3337;p149"/>
          <p:cNvSpPr/>
          <p:nvPr/>
        </p:nvSpPr>
        <p:spPr>
          <a:xfrm>
            <a:off x="1543014" y="3229291"/>
            <a:ext cx="5981535" cy="4023799"/>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3338" name="Google Shape;3338;p149"/>
          <p:cNvGrpSpPr/>
          <p:nvPr/>
        </p:nvGrpSpPr>
        <p:grpSpPr>
          <a:xfrm>
            <a:off x="1356658" y="2475027"/>
            <a:ext cx="6338914" cy="788655"/>
            <a:chOff x="4414848" y="2365412"/>
            <a:chExt cx="3347791" cy="720756"/>
          </a:xfrm>
        </p:grpSpPr>
        <p:sp>
          <p:nvSpPr>
            <p:cNvPr id="3339" name="Google Shape;3339;p149"/>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SemiBold"/>
                <a:ea typeface="Open Sans SemiBold"/>
                <a:cs typeface="Open Sans SemiBold"/>
                <a:sym typeface="Open Sans SemiBold"/>
              </a:endParaRPr>
            </a:p>
          </p:txBody>
        </p:sp>
        <p:sp>
          <p:nvSpPr>
            <p:cNvPr id="3340" name="Google Shape;3340;p149"/>
            <p:cNvSpPr/>
            <p:nvPr/>
          </p:nvSpPr>
          <p:spPr>
            <a:xfrm>
              <a:off x="4637338" y="2984836"/>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SemiBold"/>
                <a:ea typeface="Open Sans SemiBold"/>
                <a:cs typeface="Open Sans SemiBold"/>
                <a:sym typeface="Open Sans SemiBold"/>
              </a:endParaRPr>
            </a:p>
          </p:txBody>
        </p:sp>
        <p:sp>
          <p:nvSpPr>
            <p:cNvPr id="3341" name="Google Shape;3341;p149"/>
            <p:cNvSpPr/>
            <p:nvPr/>
          </p:nvSpPr>
          <p:spPr>
            <a:xfrm>
              <a:off x="4414848" y="2365412"/>
              <a:ext cx="3347791" cy="628076"/>
            </a:xfrm>
            <a:prstGeom prst="roundRect">
              <a:avLst>
                <a:gd name="adj" fmla="val 12439"/>
              </a:avLst>
            </a:prstGeom>
            <a:solidFill>
              <a:srgbClr val="798AA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chemeClr val="lt1"/>
                  </a:solidFill>
                  <a:latin typeface="Open Sans SemiBold"/>
                  <a:ea typeface="Open Sans SemiBold"/>
                  <a:cs typeface="Open Sans SemiBold"/>
                  <a:sym typeface="Open Sans SemiBold"/>
                </a:rPr>
                <a:t>Internal Audit</a:t>
              </a:r>
              <a:endParaRPr/>
            </a:p>
          </p:txBody>
        </p:sp>
      </p:grpSp>
      <p:sp>
        <p:nvSpPr>
          <p:cNvPr id="3342" name="Google Shape;3342;p149"/>
          <p:cNvSpPr/>
          <p:nvPr/>
        </p:nvSpPr>
        <p:spPr>
          <a:xfrm>
            <a:off x="8921313" y="3237721"/>
            <a:ext cx="5981535" cy="4016109"/>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3343" name="Google Shape;3343;p149"/>
          <p:cNvGrpSpPr/>
          <p:nvPr/>
        </p:nvGrpSpPr>
        <p:grpSpPr>
          <a:xfrm>
            <a:off x="8734957" y="2475023"/>
            <a:ext cx="6338914" cy="788657"/>
            <a:chOff x="4414848" y="2365410"/>
            <a:chExt cx="3347791" cy="720758"/>
          </a:xfrm>
        </p:grpSpPr>
        <p:sp>
          <p:nvSpPr>
            <p:cNvPr id="3344" name="Google Shape;3344;p149"/>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SemiBold"/>
                <a:ea typeface="Open Sans SemiBold"/>
                <a:cs typeface="Open Sans SemiBold"/>
                <a:sym typeface="Open Sans SemiBold"/>
              </a:endParaRPr>
            </a:p>
          </p:txBody>
        </p:sp>
        <p:sp>
          <p:nvSpPr>
            <p:cNvPr id="3345" name="Google Shape;3345;p149"/>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SemiBold"/>
                <a:ea typeface="Open Sans SemiBold"/>
                <a:cs typeface="Open Sans SemiBold"/>
                <a:sym typeface="Open Sans SemiBold"/>
              </a:endParaRPr>
            </a:p>
          </p:txBody>
        </p:sp>
        <p:sp>
          <p:nvSpPr>
            <p:cNvPr id="3346" name="Google Shape;3346;p149"/>
            <p:cNvSpPr/>
            <p:nvPr/>
          </p:nvSpPr>
          <p:spPr>
            <a:xfrm>
              <a:off x="4414848" y="2365410"/>
              <a:ext cx="3347791" cy="628076"/>
            </a:xfrm>
            <a:prstGeom prst="roundRect">
              <a:avLst>
                <a:gd name="adj" fmla="val 12439"/>
              </a:avLst>
            </a:prstGeom>
            <a:solidFill>
              <a:srgbClr val="CC846E"/>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chemeClr val="lt1"/>
                  </a:solidFill>
                  <a:latin typeface="Open Sans SemiBold"/>
                  <a:ea typeface="Open Sans SemiBold"/>
                  <a:cs typeface="Open Sans SemiBold"/>
                  <a:sym typeface="Open Sans SemiBold"/>
                </a:rPr>
                <a:t>External Audit</a:t>
              </a:r>
              <a:endParaRPr/>
            </a:p>
          </p:txBody>
        </p:sp>
      </p:grpSp>
      <p:sp>
        <p:nvSpPr>
          <p:cNvPr id="3347" name="Google Shape;3347;p149"/>
          <p:cNvSpPr txBox="1"/>
          <p:nvPr/>
        </p:nvSpPr>
        <p:spPr>
          <a:xfrm>
            <a:off x="1544406" y="3333407"/>
            <a:ext cx="5693248" cy="3385502"/>
          </a:xfrm>
          <a:prstGeom prst="rect">
            <a:avLst/>
          </a:prstGeom>
          <a:noFill/>
          <a:ln>
            <a:noFill/>
          </a:ln>
        </p:spPr>
        <p:txBody>
          <a:bodyPr spcFirstLastPara="1" wrap="square" lIns="91425" tIns="45700" rIns="91425" bIns="45700" anchor="ctr" anchorCtr="0">
            <a:spAutoFit/>
          </a:bodyPr>
          <a:lstStyle/>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Performed by an organization’s internal staff</a:t>
            </a:r>
            <a:endParaRPr/>
          </a:p>
          <a:p>
            <a:pPr marL="342900" marR="0" lvl="1" indent="-203200" algn="l" rtl="0">
              <a:lnSpc>
                <a:spcPct val="100000"/>
              </a:lnSpc>
              <a:spcBef>
                <a:spcPts val="0"/>
              </a:spcBef>
              <a:spcAft>
                <a:spcPts val="0"/>
              </a:spcAft>
              <a:buClr>
                <a:srgbClr val="000000"/>
              </a:buClr>
              <a:buSzPts val="2200"/>
              <a:buFont typeface="Arial"/>
              <a:buNone/>
            </a:pPr>
            <a:endParaRPr sz="15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Reports are typically intended for an internal audience</a:t>
            </a:r>
            <a:endParaRPr/>
          </a:p>
          <a:p>
            <a:pPr marL="342900" marR="0" lvl="1" indent="-203200" algn="l" rtl="0">
              <a:lnSpc>
                <a:spcPct val="100000"/>
              </a:lnSpc>
              <a:spcBef>
                <a:spcPts val="0"/>
              </a:spcBef>
              <a:spcAft>
                <a:spcPts val="0"/>
              </a:spcAft>
              <a:buClr>
                <a:srgbClr val="000000"/>
              </a:buClr>
              <a:buSzPts val="2200"/>
              <a:buFont typeface="Arial"/>
              <a:buNone/>
            </a:pPr>
            <a:endParaRPr sz="15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disadvantage are:</a:t>
            </a:r>
            <a:endParaRPr/>
          </a:p>
          <a:p>
            <a:pPr marL="342900" marR="0" lvl="1" indent="-203200" algn="l" rtl="0">
              <a:lnSpc>
                <a:spcPct val="100000"/>
              </a:lnSpc>
              <a:spcBef>
                <a:spcPts val="0"/>
              </a:spcBef>
              <a:spcAft>
                <a:spcPts val="0"/>
              </a:spcAft>
              <a:buClr>
                <a:srgbClr val="000000"/>
              </a:buClr>
              <a:buSzPts val="2200"/>
              <a:buFont typeface="Arial"/>
              <a:buNone/>
            </a:pPr>
            <a:endParaRPr sz="1500" b="0" i="0" u="none" strike="noStrike" cap="none">
              <a:solidFill>
                <a:srgbClr val="3F3F3F"/>
              </a:solidFill>
              <a:latin typeface="Open Sans"/>
              <a:ea typeface="Open Sans"/>
              <a:cs typeface="Open Sans"/>
              <a:sym typeface="Open Sans"/>
            </a:endParaRPr>
          </a:p>
          <a:p>
            <a:pPr marL="742950" marR="0" lvl="1" indent="-403225" algn="l" rtl="0">
              <a:lnSpc>
                <a:spcPct val="100000"/>
              </a:lnSpc>
              <a:spcBef>
                <a:spcPts val="0"/>
              </a:spcBef>
              <a:spcAft>
                <a:spcPts val="0"/>
              </a:spcAft>
              <a:buClr>
                <a:srgbClr val="000000"/>
              </a:buClr>
              <a:buSzPts val="1650"/>
              <a:buFont typeface="Courier New"/>
              <a:buChar char="o"/>
            </a:pPr>
            <a:r>
              <a:rPr lang="en-US" sz="2200" b="0" i="0" u="none" strike="noStrike" cap="none">
                <a:solidFill>
                  <a:srgbClr val="3F3F3F"/>
                </a:solidFill>
                <a:latin typeface="Open Sans"/>
                <a:ea typeface="Open Sans"/>
                <a:cs typeface="Open Sans"/>
                <a:sym typeface="Open Sans"/>
              </a:rPr>
              <a:t>Conflict of interest </a:t>
            </a:r>
            <a:endParaRPr/>
          </a:p>
          <a:p>
            <a:pPr marL="742950" marR="0" lvl="1" indent="-331787" algn="l" rtl="0">
              <a:lnSpc>
                <a:spcPct val="100000"/>
              </a:lnSpc>
              <a:spcBef>
                <a:spcPts val="0"/>
              </a:spcBef>
              <a:spcAft>
                <a:spcPts val="0"/>
              </a:spcAft>
              <a:buClr>
                <a:srgbClr val="000000"/>
              </a:buClr>
              <a:buSzPts val="1125"/>
              <a:buFont typeface="Courier New"/>
              <a:buNone/>
            </a:pPr>
            <a:endParaRPr sz="1500" b="0" i="0" u="none" strike="noStrike" cap="none">
              <a:solidFill>
                <a:srgbClr val="3F3F3F"/>
              </a:solidFill>
              <a:latin typeface="Open Sans"/>
              <a:ea typeface="Open Sans"/>
              <a:cs typeface="Open Sans"/>
              <a:sym typeface="Open Sans"/>
            </a:endParaRPr>
          </a:p>
          <a:p>
            <a:pPr marL="742950" marR="0" lvl="1" indent="-403225" algn="l" rtl="0">
              <a:lnSpc>
                <a:spcPct val="100000"/>
              </a:lnSpc>
              <a:spcBef>
                <a:spcPts val="0"/>
              </a:spcBef>
              <a:spcAft>
                <a:spcPts val="0"/>
              </a:spcAft>
              <a:buClr>
                <a:srgbClr val="000000"/>
              </a:buClr>
              <a:buSzPts val="1650"/>
              <a:buFont typeface="Courier New"/>
              <a:buChar char="o"/>
            </a:pPr>
            <a:r>
              <a:rPr lang="en-US" sz="2200" b="0" i="0" u="none" strike="noStrike" cap="none">
                <a:solidFill>
                  <a:srgbClr val="3F3F3F"/>
                </a:solidFill>
                <a:latin typeface="Open Sans"/>
                <a:ea typeface="Open Sans"/>
                <a:cs typeface="Open Sans"/>
                <a:sym typeface="Open Sans"/>
              </a:rPr>
              <a:t>Hidden agenda</a:t>
            </a:r>
            <a:endParaRPr/>
          </a:p>
        </p:txBody>
      </p:sp>
      <p:sp>
        <p:nvSpPr>
          <p:cNvPr id="3348" name="Google Shape;3348;p149"/>
          <p:cNvSpPr txBox="1"/>
          <p:nvPr/>
        </p:nvSpPr>
        <p:spPr>
          <a:xfrm>
            <a:off x="9057790" y="3333407"/>
            <a:ext cx="5693248" cy="3724056"/>
          </a:xfrm>
          <a:prstGeom prst="rect">
            <a:avLst/>
          </a:prstGeom>
          <a:noFill/>
          <a:ln>
            <a:noFill/>
          </a:ln>
        </p:spPr>
        <p:txBody>
          <a:bodyPr spcFirstLastPara="1" wrap="square" lIns="91425" tIns="45700" rIns="91425" bIns="45700" anchor="ctr" anchorCtr="0">
            <a:spAutoFit/>
          </a:bodyPr>
          <a:lstStyle/>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Performed by third-party auditors</a:t>
            </a:r>
            <a:endParaRPr/>
          </a:p>
          <a:p>
            <a:pPr marL="342900" marR="0" lvl="1" indent="-203200" algn="l" rtl="0">
              <a:lnSpc>
                <a:spcPct val="100000"/>
              </a:lnSpc>
              <a:spcBef>
                <a:spcPts val="0"/>
              </a:spcBef>
              <a:spcAft>
                <a:spcPts val="0"/>
              </a:spcAft>
              <a:buClr>
                <a:srgbClr val="000000"/>
              </a:buClr>
              <a:buSzPts val="2200"/>
              <a:buFont typeface="Arial"/>
              <a:buNone/>
            </a:pPr>
            <a:endParaRPr sz="15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Reports are intended for third-party stakeholders</a:t>
            </a:r>
            <a:endParaRPr/>
          </a:p>
          <a:p>
            <a:pPr marL="342900" marR="0" lvl="1" indent="-203200" algn="l" rtl="0">
              <a:lnSpc>
                <a:spcPct val="100000"/>
              </a:lnSpc>
              <a:spcBef>
                <a:spcPts val="0"/>
              </a:spcBef>
              <a:spcAft>
                <a:spcPts val="0"/>
              </a:spcAft>
              <a:buClr>
                <a:srgbClr val="000000"/>
              </a:buClr>
              <a:buSzPts val="2200"/>
              <a:buFont typeface="Arial"/>
              <a:buNone/>
            </a:pPr>
            <a:endParaRPr sz="15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They are unaware of the internal dynamic and politics, hence they may not have any hidden agendas</a:t>
            </a:r>
            <a:endParaRPr/>
          </a:p>
          <a:p>
            <a:pPr marL="342900" marR="0" lvl="1" indent="-203200" algn="l" rtl="0">
              <a:lnSpc>
                <a:spcPct val="100000"/>
              </a:lnSpc>
              <a:spcBef>
                <a:spcPts val="0"/>
              </a:spcBef>
              <a:spcAft>
                <a:spcPts val="0"/>
              </a:spcAft>
              <a:buClr>
                <a:srgbClr val="000000"/>
              </a:buClr>
              <a:buSzPts val="2200"/>
              <a:buFont typeface="Arial"/>
              <a:buNone/>
            </a:pPr>
            <a:endParaRPr sz="15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Major disadvantage is the cost</a:t>
            </a:r>
            <a:endParaRPr/>
          </a:p>
          <a:p>
            <a:pPr marL="342900" marR="0" lvl="1" indent="-203200" algn="l" rtl="0">
              <a:lnSpc>
                <a:spcPct val="100000"/>
              </a:lnSpc>
              <a:spcBef>
                <a:spcPts val="0"/>
              </a:spcBef>
              <a:spcAft>
                <a:spcPts val="0"/>
              </a:spcAft>
              <a:buClr>
                <a:srgbClr val="000000"/>
              </a:buClr>
              <a:buSzPts val="2200"/>
              <a:buFont typeface="Arial"/>
              <a:buNone/>
            </a:pPr>
            <a:endParaRPr sz="15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Signing an NDA is a prerequisite </a:t>
            </a:r>
            <a:endParaRPr sz="2200" b="0" i="0" u="none" strike="noStrike" cap="none">
              <a:solidFill>
                <a:srgbClr val="3F3F3F"/>
              </a:solidFill>
              <a:latin typeface="Open Sans"/>
              <a:ea typeface="Open Sans"/>
              <a:cs typeface="Open Sans"/>
              <a:sym typeface="Open Sans"/>
            </a:endParaRPr>
          </a:p>
        </p:txBody>
      </p:sp>
      <p:sp>
        <p:nvSpPr>
          <p:cNvPr id="3349" name="Google Shape;3349;p149"/>
          <p:cNvSpPr/>
          <p:nvPr/>
        </p:nvSpPr>
        <p:spPr>
          <a:xfrm>
            <a:off x="5194300" y="903408"/>
            <a:ext cx="5881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gdcab15b6c4_0_0"/>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Internal and Third-Party Audits</a:t>
            </a:r>
            <a:endParaRPr/>
          </a:p>
        </p:txBody>
      </p:sp>
      <p:sp>
        <p:nvSpPr>
          <p:cNvPr id="3355" name="Google Shape;3355;gdcab15b6c4_0_0"/>
          <p:cNvSpPr txBox="1"/>
          <p:nvPr/>
        </p:nvSpPr>
        <p:spPr>
          <a:xfrm>
            <a:off x="1039812" y="1230229"/>
            <a:ext cx="14249401" cy="956463"/>
          </a:xfrm>
          <a:prstGeom prst="rect">
            <a:avLst/>
          </a:prstGeom>
          <a:noFill/>
          <a:ln>
            <a:noFill/>
          </a:ln>
        </p:spPr>
        <p:txBody>
          <a:bodyPr spcFirstLastPara="1" wrap="square" lIns="91400" tIns="91400" rIns="91400" bIns="914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Most regulations mandate an audit, which is an evidence gathering process. </a:t>
            </a:r>
            <a:endParaRPr/>
          </a:p>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There are three types of audits: </a:t>
            </a:r>
            <a:endParaRPr sz="1400" b="0" i="0" u="none" strike="noStrike" cap="none">
              <a:solidFill>
                <a:srgbClr val="3F3F3F"/>
              </a:solidFill>
              <a:latin typeface="Arial"/>
              <a:ea typeface="Arial"/>
              <a:cs typeface="Arial"/>
              <a:sym typeface="Arial"/>
            </a:endParaRPr>
          </a:p>
        </p:txBody>
      </p:sp>
      <p:sp>
        <p:nvSpPr>
          <p:cNvPr id="3356" name="Google Shape;3356;gdcab15b6c4_0_0"/>
          <p:cNvSpPr/>
          <p:nvPr/>
        </p:nvSpPr>
        <p:spPr>
          <a:xfrm>
            <a:off x="2010775" y="2463549"/>
            <a:ext cx="4342500" cy="2355000"/>
          </a:xfrm>
          <a:prstGeom prst="roundRect">
            <a:avLst>
              <a:gd name="adj" fmla="val 7827"/>
            </a:avLst>
          </a:prstGeom>
          <a:solidFill>
            <a:srgbClr val="FFAFAF">
              <a:alpha val="23529"/>
            </a:srgbClr>
          </a:solidFill>
          <a:ln w="25400" cap="flat" cmpd="sng">
            <a:solidFill>
              <a:srgbClr val="FF5B5B"/>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2457"/>
              <a:buFont typeface="Arial"/>
              <a:buNone/>
            </a:pPr>
            <a:endParaRPr sz="2457" b="0" i="0" u="none" strike="noStrike" cap="none">
              <a:solidFill>
                <a:schemeClr val="dk1"/>
              </a:solidFill>
              <a:latin typeface="Open Sans Light"/>
              <a:ea typeface="Open Sans Light"/>
              <a:cs typeface="Open Sans Light"/>
              <a:sym typeface="Open Sans Light"/>
            </a:endParaRPr>
          </a:p>
        </p:txBody>
      </p:sp>
      <p:sp>
        <p:nvSpPr>
          <p:cNvPr id="3357" name="Google Shape;3357;gdcab15b6c4_0_0"/>
          <p:cNvSpPr txBox="1"/>
          <p:nvPr/>
        </p:nvSpPr>
        <p:spPr>
          <a:xfrm>
            <a:off x="2505961" y="2530580"/>
            <a:ext cx="3352129" cy="396991"/>
          </a:xfrm>
          <a:prstGeom prst="rect">
            <a:avLst/>
          </a:prstGeom>
          <a:noFill/>
          <a:ln>
            <a:noFill/>
          </a:ln>
        </p:spPr>
        <p:txBody>
          <a:bodyPr spcFirstLastPara="1" wrap="square" lIns="91425" tIns="45700" rIns="0"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First-party</a:t>
            </a:r>
            <a:endParaRPr sz="2200" b="0" i="0" u="none" strike="noStrike" cap="none">
              <a:solidFill>
                <a:srgbClr val="3F3F3F"/>
              </a:solidFill>
              <a:latin typeface="Open Sans"/>
              <a:ea typeface="Open Sans"/>
              <a:cs typeface="Open Sans"/>
              <a:sym typeface="Open Sans"/>
            </a:endParaRPr>
          </a:p>
        </p:txBody>
      </p:sp>
      <p:sp>
        <p:nvSpPr>
          <p:cNvPr id="3358" name="Google Shape;3358;gdcab15b6c4_0_0"/>
          <p:cNvSpPr/>
          <p:nvPr/>
        </p:nvSpPr>
        <p:spPr>
          <a:xfrm>
            <a:off x="2195013" y="2914110"/>
            <a:ext cx="3820623" cy="1856858"/>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marL="342900" marR="0" lvl="0" indent="-342900" algn="l" rtl="0">
              <a:lnSpc>
                <a:spcPct val="100000"/>
              </a:lnSpc>
              <a:spcBef>
                <a:spcPts val="0"/>
              </a:spcBef>
              <a:spcAft>
                <a:spcPts val="0"/>
              </a:spcAft>
              <a:buClr>
                <a:srgbClr val="000000"/>
              </a:buClr>
              <a:buSzPts val="1760"/>
              <a:buFont typeface="Arial"/>
              <a:buChar char="•"/>
            </a:pPr>
            <a:r>
              <a:rPr lang="en-US" sz="2200" b="0" i="0" u="none" strike="noStrike" cap="none">
                <a:solidFill>
                  <a:srgbClr val="3F3F3F"/>
                </a:solidFill>
                <a:latin typeface="Open Sans"/>
                <a:ea typeface="Open Sans"/>
                <a:cs typeface="Open Sans"/>
                <a:sym typeface="Open Sans"/>
              </a:rPr>
              <a:t>Internal audit for and by the organization itself</a:t>
            </a:r>
            <a:endParaRPr/>
          </a:p>
          <a:p>
            <a:pPr marL="342900" marR="0" lvl="0" indent="-342900" algn="l" rtl="0">
              <a:lnSpc>
                <a:spcPct val="100000"/>
              </a:lnSpc>
              <a:spcBef>
                <a:spcPts val="600"/>
              </a:spcBef>
              <a:spcAft>
                <a:spcPts val="0"/>
              </a:spcAft>
              <a:buClr>
                <a:srgbClr val="000000"/>
              </a:buClr>
              <a:buSzPts val="1760"/>
              <a:buFont typeface="Arial"/>
              <a:buChar char="•"/>
            </a:pPr>
            <a:r>
              <a:rPr lang="en-US" sz="2200" b="0" i="0" u="none" strike="noStrike" cap="none">
                <a:solidFill>
                  <a:srgbClr val="3F3F3F"/>
                </a:solidFill>
                <a:latin typeface="Open Sans"/>
                <a:ea typeface="Open Sans"/>
                <a:cs typeface="Open Sans"/>
                <a:sym typeface="Open Sans"/>
              </a:rPr>
              <a:t>Used to confirm or improve the effectiveness of management systems</a:t>
            </a:r>
            <a:endParaRPr/>
          </a:p>
        </p:txBody>
      </p:sp>
      <p:sp>
        <p:nvSpPr>
          <p:cNvPr id="3359" name="Google Shape;3359;gdcab15b6c4_0_0"/>
          <p:cNvSpPr/>
          <p:nvPr/>
        </p:nvSpPr>
        <p:spPr>
          <a:xfrm>
            <a:off x="9813425" y="2463549"/>
            <a:ext cx="4571100" cy="2355000"/>
          </a:xfrm>
          <a:prstGeom prst="roundRect">
            <a:avLst>
              <a:gd name="adj" fmla="val 6564"/>
            </a:avLst>
          </a:prstGeom>
          <a:solidFill>
            <a:srgbClr val="DDEAF6">
              <a:alpha val="73333"/>
            </a:srgbClr>
          </a:solidFill>
          <a:ln w="25400" cap="flat" cmpd="sng">
            <a:solidFill>
              <a:srgbClr val="41A0CB"/>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2457"/>
              <a:buFont typeface="Arial"/>
              <a:buNone/>
            </a:pPr>
            <a:endParaRPr sz="2457" b="0" i="0" u="none" strike="noStrike" cap="none">
              <a:solidFill>
                <a:schemeClr val="dk1"/>
              </a:solidFill>
              <a:latin typeface="Open Sans Light"/>
              <a:ea typeface="Open Sans Light"/>
              <a:cs typeface="Open Sans Light"/>
              <a:sym typeface="Open Sans Light"/>
            </a:endParaRPr>
          </a:p>
        </p:txBody>
      </p:sp>
      <p:sp>
        <p:nvSpPr>
          <p:cNvPr id="3360" name="Google Shape;3360;gdcab15b6c4_0_0"/>
          <p:cNvSpPr txBox="1"/>
          <p:nvPr/>
        </p:nvSpPr>
        <p:spPr>
          <a:xfrm>
            <a:off x="10221801" y="2530580"/>
            <a:ext cx="3754349" cy="396991"/>
          </a:xfrm>
          <a:prstGeom prst="rect">
            <a:avLst/>
          </a:prstGeom>
          <a:noFill/>
          <a:ln>
            <a:noFill/>
          </a:ln>
        </p:spPr>
        <p:txBody>
          <a:bodyPr spcFirstLastPara="1" wrap="square" lIns="0"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Second-party</a:t>
            </a:r>
            <a:endParaRPr/>
          </a:p>
        </p:txBody>
      </p:sp>
      <p:sp>
        <p:nvSpPr>
          <p:cNvPr id="3361" name="Google Shape;3361;gdcab15b6c4_0_0"/>
          <p:cNvSpPr/>
          <p:nvPr/>
        </p:nvSpPr>
        <p:spPr>
          <a:xfrm>
            <a:off x="10156113" y="3133565"/>
            <a:ext cx="3999843" cy="1441360"/>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External audit done by customers, regulators, or any external party with a formal interest in an organization</a:t>
            </a:r>
            <a:endParaRPr/>
          </a:p>
        </p:txBody>
      </p:sp>
      <p:sp>
        <p:nvSpPr>
          <p:cNvPr id="3362" name="Google Shape;3362;gdcab15b6c4_0_0"/>
          <p:cNvSpPr/>
          <p:nvPr/>
        </p:nvSpPr>
        <p:spPr>
          <a:xfrm>
            <a:off x="5815971" y="6529855"/>
            <a:ext cx="4342500" cy="2388900"/>
          </a:xfrm>
          <a:prstGeom prst="roundRect">
            <a:avLst>
              <a:gd name="adj" fmla="val 9572"/>
            </a:avLst>
          </a:prstGeom>
          <a:solidFill>
            <a:srgbClr val="ADF5EC">
              <a:alpha val="48235"/>
            </a:srgbClr>
          </a:solidFill>
          <a:ln w="25400" cap="flat" cmpd="sng">
            <a:solidFill>
              <a:srgbClr val="17BFAB"/>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2457"/>
              <a:buFont typeface="Arial"/>
              <a:buNone/>
            </a:pPr>
            <a:endParaRPr sz="2457" b="0" i="0" u="none" strike="noStrike" cap="none">
              <a:solidFill>
                <a:schemeClr val="dk1"/>
              </a:solidFill>
              <a:latin typeface="Open Sans Light"/>
              <a:ea typeface="Open Sans Light"/>
              <a:cs typeface="Open Sans Light"/>
              <a:sym typeface="Open Sans Light"/>
            </a:endParaRPr>
          </a:p>
        </p:txBody>
      </p:sp>
      <p:sp>
        <p:nvSpPr>
          <p:cNvPr id="3363" name="Google Shape;3363;gdcab15b6c4_0_0"/>
          <p:cNvSpPr txBox="1"/>
          <p:nvPr/>
        </p:nvSpPr>
        <p:spPr>
          <a:xfrm>
            <a:off x="6396268" y="6625653"/>
            <a:ext cx="3507412" cy="396991"/>
          </a:xfrm>
          <a:prstGeom prst="rect">
            <a:avLst/>
          </a:prstGeom>
          <a:noFill/>
          <a:ln>
            <a:noFill/>
          </a:ln>
        </p:spPr>
        <p:txBody>
          <a:bodyPr spcFirstLastPara="1" wrap="square" lIns="0"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Third-party</a:t>
            </a:r>
            <a:endParaRPr/>
          </a:p>
        </p:txBody>
      </p:sp>
      <p:sp>
        <p:nvSpPr>
          <p:cNvPr id="3364" name="Google Shape;3364;gdcab15b6c4_0_0"/>
          <p:cNvSpPr/>
          <p:nvPr/>
        </p:nvSpPr>
        <p:spPr>
          <a:xfrm>
            <a:off x="5960015" y="7098593"/>
            <a:ext cx="4171537" cy="1441360"/>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External audit performed by independent organizations such as registrars (certification bodies) or regulators</a:t>
            </a:r>
            <a:endParaRPr/>
          </a:p>
        </p:txBody>
      </p:sp>
      <p:grpSp>
        <p:nvGrpSpPr>
          <p:cNvPr id="3365" name="Google Shape;3365;gdcab15b6c4_0_0"/>
          <p:cNvGrpSpPr/>
          <p:nvPr/>
        </p:nvGrpSpPr>
        <p:grpSpPr>
          <a:xfrm>
            <a:off x="6386670" y="3642084"/>
            <a:ext cx="1679280" cy="1379918"/>
            <a:chOff x="6390640" y="2221883"/>
            <a:chExt cx="1679616" cy="1380194"/>
          </a:xfrm>
        </p:grpSpPr>
        <p:sp>
          <p:nvSpPr>
            <p:cNvPr id="3366" name="Google Shape;3366;gdcab15b6c4_0_0"/>
            <p:cNvSpPr/>
            <p:nvPr/>
          </p:nvSpPr>
          <p:spPr>
            <a:xfrm>
              <a:off x="689944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FF858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3367" name="Google Shape;3367;gdcab15b6c4_0_0"/>
            <p:cNvCxnSpPr/>
            <p:nvPr/>
          </p:nvCxnSpPr>
          <p:spPr>
            <a:xfrm rot="10800000">
              <a:off x="6390640" y="2221883"/>
              <a:ext cx="524042" cy="327921"/>
            </a:xfrm>
            <a:prstGeom prst="straightConnector1">
              <a:avLst/>
            </a:prstGeom>
            <a:noFill/>
            <a:ln w="9525" cap="flat" cmpd="sng">
              <a:solidFill>
                <a:srgbClr val="FF8585"/>
              </a:solidFill>
              <a:prstDash val="solid"/>
              <a:round/>
              <a:headEnd type="none" w="sm" len="sm"/>
              <a:tailEnd type="oval" w="med" len="med"/>
            </a:ln>
          </p:spPr>
        </p:cxnSp>
      </p:grpSp>
      <p:grpSp>
        <p:nvGrpSpPr>
          <p:cNvPr id="3368" name="Google Shape;3368;gdcab15b6c4_0_0"/>
          <p:cNvGrpSpPr/>
          <p:nvPr/>
        </p:nvGrpSpPr>
        <p:grpSpPr>
          <a:xfrm>
            <a:off x="8159595" y="3657320"/>
            <a:ext cx="1665112" cy="1364681"/>
            <a:chOff x="8163922" y="2237123"/>
            <a:chExt cx="1665445" cy="1364954"/>
          </a:xfrm>
        </p:grpSpPr>
        <p:sp>
          <p:nvSpPr>
            <p:cNvPr id="3369" name="Google Shape;3369;gdcab15b6c4_0_0"/>
            <p:cNvSpPr/>
            <p:nvPr/>
          </p:nvSpPr>
          <p:spPr>
            <a:xfrm>
              <a:off x="816392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3370" name="Google Shape;3370;gdcab15b6c4_0_0"/>
            <p:cNvCxnSpPr/>
            <p:nvPr/>
          </p:nvCxnSpPr>
          <p:spPr>
            <a:xfrm flipH="1">
              <a:off x="9323948" y="2237123"/>
              <a:ext cx="505419" cy="316653"/>
            </a:xfrm>
            <a:prstGeom prst="straightConnector1">
              <a:avLst/>
            </a:prstGeom>
            <a:noFill/>
            <a:ln w="9525" cap="flat" cmpd="sng">
              <a:solidFill>
                <a:srgbClr val="41A0CB"/>
              </a:solidFill>
              <a:prstDash val="solid"/>
              <a:round/>
              <a:headEnd type="oval" w="med" len="med"/>
              <a:tailEnd type="none" w="sm" len="sm"/>
            </a:ln>
          </p:spPr>
        </p:cxnSp>
      </p:grpSp>
      <p:grpSp>
        <p:nvGrpSpPr>
          <p:cNvPr id="3371" name="Google Shape;3371;gdcab15b6c4_0_0"/>
          <p:cNvGrpSpPr/>
          <p:nvPr/>
        </p:nvGrpSpPr>
        <p:grpSpPr>
          <a:xfrm>
            <a:off x="7525058" y="4818569"/>
            <a:ext cx="1170580" cy="1657369"/>
            <a:chOff x="7529259" y="3398598"/>
            <a:chExt cx="1170814" cy="1657699"/>
          </a:xfrm>
        </p:grpSpPr>
        <p:sp>
          <p:nvSpPr>
            <p:cNvPr id="3372" name="Google Shape;3372;gdcab15b6c4_0_0"/>
            <p:cNvSpPr/>
            <p:nvPr/>
          </p:nvSpPr>
          <p:spPr>
            <a:xfrm>
              <a:off x="7529259" y="3398598"/>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3373" name="Google Shape;3373;gdcab15b6c4_0_0"/>
            <p:cNvCxnSpPr/>
            <p:nvPr/>
          </p:nvCxnSpPr>
          <p:spPr>
            <a:xfrm>
              <a:off x="8114939" y="4505245"/>
              <a:ext cx="0" cy="551052"/>
            </a:xfrm>
            <a:prstGeom prst="straightConnector1">
              <a:avLst/>
            </a:prstGeom>
            <a:noFill/>
            <a:ln w="9525" cap="flat" cmpd="sng">
              <a:solidFill>
                <a:srgbClr val="17BFAB"/>
              </a:solidFill>
              <a:prstDash val="solid"/>
              <a:round/>
              <a:headEnd type="none" w="sm" len="sm"/>
              <a:tailEnd type="oval" w="med" len="med"/>
            </a:ln>
          </p:spPr>
        </p:cxnSp>
      </p:grpSp>
      <p:sp>
        <p:nvSpPr>
          <p:cNvPr id="3374" name="Google Shape;3374;gdcab15b6c4_0_0"/>
          <p:cNvSpPr/>
          <p:nvPr/>
        </p:nvSpPr>
        <p:spPr>
          <a:xfrm>
            <a:off x="4673600" y="903408"/>
            <a:ext cx="691165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sp>
        <p:nvSpPr>
          <p:cNvPr id="3379" name="Google Shape;3379;p408"/>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Why System and Process Audit Matters?</a:t>
            </a:r>
            <a:endParaRPr/>
          </a:p>
        </p:txBody>
      </p:sp>
      <p:grpSp>
        <p:nvGrpSpPr>
          <p:cNvPr id="3380" name="Google Shape;3380;p408"/>
          <p:cNvGrpSpPr/>
          <p:nvPr/>
        </p:nvGrpSpPr>
        <p:grpSpPr>
          <a:xfrm>
            <a:off x="1977638" y="1786426"/>
            <a:ext cx="12373750" cy="6492550"/>
            <a:chOff x="2010775" y="2463549"/>
            <a:chExt cx="12373750" cy="6492550"/>
          </a:xfrm>
        </p:grpSpPr>
        <p:sp>
          <p:nvSpPr>
            <p:cNvPr id="3381" name="Google Shape;3381;p408"/>
            <p:cNvSpPr/>
            <p:nvPr/>
          </p:nvSpPr>
          <p:spPr>
            <a:xfrm>
              <a:off x="2010775" y="2463549"/>
              <a:ext cx="4342500" cy="2558452"/>
            </a:xfrm>
            <a:prstGeom prst="roundRect">
              <a:avLst>
                <a:gd name="adj" fmla="val 7827"/>
              </a:avLst>
            </a:prstGeom>
            <a:solidFill>
              <a:srgbClr val="FFAFAF">
                <a:alpha val="23529"/>
              </a:srgbClr>
            </a:solidFill>
            <a:ln w="25400" cap="flat" cmpd="sng">
              <a:solidFill>
                <a:srgbClr val="FF5B5B"/>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2457"/>
                <a:buFont typeface="Arial"/>
                <a:buNone/>
              </a:pPr>
              <a:endParaRPr sz="2457" b="0" i="0" u="none" strike="noStrike" cap="none">
                <a:solidFill>
                  <a:schemeClr val="dk1"/>
                </a:solidFill>
                <a:latin typeface="Open Sans Light"/>
                <a:ea typeface="Open Sans Light"/>
                <a:cs typeface="Open Sans Light"/>
                <a:sym typeface="Open Sans Light"/>
              </a:endParaRPr>
            </a:p>
          </p:txBody>
        </p:sp>
        <p:sp>
          <p:nvSpPr>
            <p:cNvPr id="3382" name="Google Shape;3382;p408"/>
            <p:cNvSpPr txBox="1"/>
            <p:nvPr/>
          </p:nvSpPr>
          <p:spPr>
            <a:xfrm>
              <a:off x="2161494" y="2557926"/>
              <a:ext cx="4041061" cy="396991"/>
            </a:xfrm>
            <a:prstGeom prst="rect">
              <a:avLst/>
            </a:prstGeom>
            <a:noFill/>
            <a:ln>
              <a:noFill/>
            </a:ln>
          </p:spPr>
          <p:txBody>
            <a:bodyPr spcFirstLastPara="1" wrap="square" lIns="91425" tIns="45700" rIns="0"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Identifying inefficiencies</a:t>
              </a:r>
              <a:endParaRPr sz="2200" b="0" i="0" u="none" strike="noStrike" cap="none">
                <a:solidFill>
                  <a:srgbClr val="3F3F3F"/>
                </a:solidFill>
                <a:latin typeface="Open Sans"/>
                <a:ea typeface="Open Sans"/>
                <a:cs typeface="Open Sans"/>
                <a:sym typeface="Open Sans"/>
              </a:endParaRPr>
            </a:p>
          </p:txBody>
        </p:sp>
        <p:sp>
          <p:nvSpPr>
            <p:cNvPr id="3383" name="Google Shape;3383;p408"/>
            <p:cNvSpPr/>
            <p:nvPr/>
          </p:nvSpPr>
          <p:spPr>
            <a:xfrm>
              <a:off x="2195013" y="2914110"/>
              <a:ext cx="3900987" cy="2118468"/>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marL="0" marR="0" lvl="0" indent="0" algn="ctr" rtl="0">
                <a:lnSpc>
                  <a:spcPct val="100000"/>
                </a:lnSpc>
                <a:spcBef>
                  <a:spcPts val="600"/>
                </a:spcBef>
                <a:spcAft>
                  <a:spcPts val="0"/>
                </a:spcAft>
                <a:buNone/>
              </a:pPr>
              <a:r>
                <a:rPr lang="en-US" sz="2000" b="0" i="0" u="none" strike="noStrike" cap="none">
                  <a:solidFill>
                    <a:srgbClr val="3F3F3F"/>
                  </a:solidFill>
                  <a:latin typeface="Open Sans"/>
                  <a:ea typeface="Open Sans"/>
                  <a:cs typeface="Open Sans"/>
                  <a:sym typeface="Open Sans"/>
                </a:rPr>
                <a:t>Audits uncover bottlenecks, redundancies, and inefficiencies within processes, allowing organizations to streamline operations.</a:t>
              </a:r>
              <a:endParaRPr/>
            </a:p>
            <a:p>
              <a:pPr marL="342900" marR="0" lvl="0" indent="-231140" algn="l" rtl="0">
                <a:lnSpc>
                  <a:spcPct val="100000"/>
                </a:lnSpc>
                <a:spcBef>
                  <a:spcPts val="600"/>
                </a:spcBef>
                <a:spcAft>
                  <a:spcPts val="0"/>
                </a:spcAft>
                <a:buClr>
                  <a:srgbClr val="000000"/>
                </a:buClr>
                <a:buSzPts val="1760"/>
                <a:buFont typeface="Arial"/>
                <a:buNone/>
              </a:pPr>
              <a:endParaRPr sz="2200" b="0" i="0" u="none" strike="noStrike" cap="none">
                <a:solidFill>
                  <a:srgbClr val="3F3F3F"/>
                </a:solidFill>
                <a:latin typeface="Open Sans"/>
                <a:ea typeface="Open Sans"/>
                <a:cs typeface="Open Sans"/>
                <a:sym typeface="Open Sans"/>
              </a:endParaRPr>
            </a:p>
          </p:txBody>
        </p:sp>
        <p:sp>
          <p:nvSpPr>
            <p:cNvPr id="3384" name="Google Shape;3384;p408"/>
            <p:cNvSpPr/>
            <p:nvPr/>
          </p:nvSpPr>
          <p:spPr>
            <a:xfrm>
              <a:off x="9813425" y="2463549"/>
              <a:ext cx="4571100" cy="2558452"/>
            </a:xfrm>
            <a:prstGeom prst="roundRect">
              <a:avLst>
                <a:gd name="adj" fmla="val 6564"/>
              </a:avLst>
            </a:prstGeom>
            <a:solidFill>
              <a:srgbClr val="DDEAF6">
                <a:alpha val="73333"/>
              </a:srgbClr>
            </a:solidFill>
            <a:ln w="25400" cap="flat" cmpd="sng">
              <a:solidFill>
                <a:srgbClr val="41A0CB"/>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2457"/>
                <a:buFont typeface="Arial"/>
                <a:buNone/>
              </a:pPr>
              <a:endParaRPr sz="2457" b="0" i="0" u="none" strike="noStrike" cap="none">
                <a:solidFill>
                  <a:schemeClr val="dk1"/>
                </a:solidFill>
                <a:latin typeface="Open Sans Light"/>
                <a:ea typeface="Open Sans Light"/>
                <a:cs typeface="Open Sans Light"/>
                <a:sym typeface="Open Sans Light"/>
              </a:endParaRPr>
            </a:p>
          </p:txBody>
        </p:sp>
        <p:sp>
          <p:nvSpPr>
            <p:cNvPr id="3385" name="Google Shape;3385;p408"/>
            <p:cNvSpPr txBox="1"/>
            <p:nvPr/>
          </p:nvSpPr>
          <p:spPr>
            <a:xfrm>
              <a:off x="10221801" y="2530580"/>
              <a:ext cx="3754349" cy="396991"/>
            </a:xfrm>
            <a:prstGeom prst="rect">
              <a:avLst/>
            </a:prstGeom>
            <a:noFill/>
            <a:ln>
              <a:noFill/>
            </a:ln>
          </p:spPr>
          <p:txBody>
            <a:bodyPr spcFirstLastPara="1" wrap="square" lIns="0"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Ensuring compliances</a:t>
              </a:r>
              <a:endParaRPr/>
            </a:p>
          </p:txBody>
        </p:sp>
        <p:sp>
          <p:nvSpPr>
            <p:cNvPr id="3386" name="Google Shape;3386;p408"/>
            <p:cNvSpPr/>
            <p:nvPr/>
          </p:nvSpPr>
          <p:spPr>
            <a:xfrm>
              <a:off x="10156113" y="3133565"/>
              <a:ext cx="3999843" cy="1964580"/>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Organizations must adhere to various regulations and industry standards. Audits help verify compliance and avoid legal consequences.</a:t>
              </a:r>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387" name="Google Shape;3387;p408"/>
            <p:cNvSpPr/>
            <p:nvPr/>
          </p:nvSpPr>
          <p:spPr>
            <a:xfrm>
              <a:off x="5815971" y="6529855"/>
              <a:ext cx="4405830" cy="2426244"/>
            </a:xfrm>
            <a:prstGeom prst="roundRect">
              <a:avLst>
                <a:gd name="adj" fmla="val 9572"/>
              </a:avLst>
            </a:prstGeom>
            <a:solidFill>
              <a:srgbClr val="ADF5EC">
                <a:alpha val="48235"/>
              </a:srgbClr>
            </a:solidFill>
            <a:ln w="25400" cap="flat" cmpd="sng">
              <a:solidFill>
                <a:srgbClr val="17BFAB"/>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2457"/>
                <a:buFont typeface="Arial"/>
                <a:buNone/>
              </a:pPr>
              <a:endParaRPr sz="2457" b="0" i="0" u="none" strike="noStrike" cap="none">
                <a:solidFill>
                  <a:schemeClr val="dk1"/>
                </a:solidFill>
                <a:latin typeface="Open Sans Light"/>
                <a:ea typeface="Open Sans Light"/>
                <a:cs typeface="Open Sans Light"/>
                <a:sym typeface="Open Sans Light"/>
              </a:endParaRPr>
            </a:p>
          </p:txBody>
        </p:sp>
        <p:sp>
          <p:nvSpPr>
            <p:cNvPr id="3388" name="Google Shape;3388;p408"/>
            <p:cNvSpPr txBox="1"/>
            <p:nvPr/>
          </p:nvSpPr>
          <p:spPr>
            <a:xfrm>
              <a:off x="6396268" y="6625653"/>
              <a:ext cx="3507412" cy="396991"/>
            </a:xfrm>
            <a:prstGeom prst="rect">
              <a:avLst/>
            </a:prstGeom>
            <a:noFill/>
            <a:ln>
              <a:noFill/>
            </a:ln>
          </p:spPr>
          <p:txBody>
            <a:bodyPr spcFirstLastPara="1" wrap="square" lIns="0"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Enhancing quality</a:t>
              </a:r>
              <a:endParaRPr/>
            </a:p>
          </p:txBody>
        </p:sp>
        <p:sp>
          <p:nvSpPr>
            <p:cNvPr id="3389" name="Google Shape;3389;p408"/>
            <p:cNvSpPr/>
            <p:nvPr/>
          </p:nvSpPr>
          <p:spPr>
            <a:xfrm>
              <a:off x="6050264" y="7298701"/>
              <a:ext cx="4171537" cy="1349027"/>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marL="0" marR="0" lvl="0" indent="0" algn="l"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By evaluating processes and systems, audits lead to improved product and service quality.</a:t>
              </a:r>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3390" name="Google Shape;3390;p408"/>
            <p:cNvGrpSpPr/>
            <p:nvPr/>
          </p:nvGrpSpPr>
          <p:grpSpPr>
            <a:xfrm>
              <a:off x="6386670" y="3642084"/>
              <a:ext cx="1679280" cy="1379918"/>
              <a:chOff x="6390640" y="2221883"/>
              <a:chExt cx="1679616" cy="1380194"/>
            </a:xfrm>
          </p:grpSpPr>
          <p:sp>
            <p:nvSpPr>
              <p:cNvPr id="3391" name="Google Shape;3391;p408"/>
              <p:cNvSpPr/>
              <p:nvPr/>
            </p:nvSpPr>
            <p:spPr>
              <a:xfrm>
                <a:off x="689944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FF858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3392" name="Google Shape;3392;p408"/>
              <p:cNvCxnSpPr/>
              <p:nvPr/>
            </p:nvCxnSpPr>
            <p:spPr>
              <a:xfrm rot="10800000">
                <a:off x="6390640" y="2221883"/>
                <a:ext cx="524042" cy="327921"/>
              </a:xfrm>
              <a:prstGeom prst="straightConnector1">
                <a:avLst/>
              </a:prstGeom>
              <a:noFill/>
              <a:ln w="9525" cap="flat" cmpd="sng">
                <a:solidFill>
                  <a:srgbClr val="FF8585"/>
                </a:solidFill>
                <a:prstDash val="solid"/>
                <a:round/>
                <a:headEnd type="none" w="sm" len="sm"/>
                <a:tailEnd type="oval" w="med" len="med"/>
              </a:ln>
            </p:spPr>
          </p:cxnSp>
        </p:grpSp>
        <p:grpSp>
          <p:nvGrpSpPr>
            <p:cNvPr id="3393" name="Google Shape;3393;p408"/>
            <p:cNvGrpSpPr/>
            <p:nvPr/>
          </p:nvGrpSpPr>
          <p:grpSpPr>
            <a:xfrm>
              <a:off x="8159595" y="3657320"/>
              <a:ext cx="1665112" cy="1364681"/>
              <a:chOff x="8163922" y="2237123"/>
              <a:chExt cx="1665445" cy="1364954"/>
            </a:xfrm>
          </p:grpSpPr>
          <p:sp>
            <p:nvSpPr>
              <p:cNvPr id="3394" name="Google Shape;3394;p408"/>
              <p:cNvSpPr/>
              <p:nvPr/>
            </p:nvSpPr>
            <p:spPr>
              <a:xfrm>
                <a:off x="816392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3395" name="Google Shape;3395;p408"/>
              <p:cNvCxnSpPr/>
              <p:nvPr/>
            </p:nvCxnSpPr>
            <p:spPr>
              <a:xfrm flipH="1">
                <a:off x="9323948" y="2237123"/>
                <a:ext cx="505419" cy="316653"/>
              </a:xfrm>
              <a:prstGeom prst="straightConnector1">
                <a:avLst/>
              </a:prstGeom>
              <a:noFill/>
              <a:ln w="9525" cap="flat" cmpd="sng">
                <a:solidFill>
                  <a:srgbClr val="41A0CB"/>
                </a:solidFill>
                <a:prstDash val="solid"/>
                <a:round/>
                <a:headEnd type="oval" w="med" len="med"/>
                <a:tailEnd type="none" w="sm" len="sm"/>
              </a:ln>
            </p:spPr>
          </p:cxnSp>
        </p:grpSp>
        <p:grpSp>
          <p:nvGrpSpPr>
            <p:cNvPr id="3396" name="Google Shape;3396;p408"/>
            <p:cNvGrpSpPr/>
            <p:nvPr/>
          </p:nvGrpSpPr>
          <p:grpSpPr>
            <a:xfrm>
              <a:off x="7525058" y="4818569"/>
              <a:ext cx="1170580" cy="1657369"/>
              <a:chOff x="7529259" y="3398598"/>
              <a:chExt cx="1170814" cy="1657699"/>
            </a:xfrm>
          </p:grpSpPr>
          <p:sp>
            <p:nvSpPr>
              <p:cNvPr id="3397" name="Google Shape;3397;p408"/>
              <p:cNvSpPr/>
              <p:nvPr/>
            </p:nvSpPr>
            <p:spPr>
              <a:xfrm>
                <a:off x="7529259" y="3398598"/>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3398" name="Google Shape;3398;p408"/>
              <p:cNvCxnSpPr/>
              <p:nvPr/>
            </p:nvCxnSpPr>
            <p:spPr>
              <a:xfrm>
                <a:off x="8114939" y="4505245"/>
                <a:ext cx="0" cy="551052"/>
              </a:xfrm>
              <a:prstGeom prst="straightConnector1">
                <a:avLst/>
              </a:prstGeom>
              <a:noFill/>
              <a:ln w="9525" cap="flat" cmpd="sng">
                <a:solidFill>
                  <a:srgbClr val="17BFAB"/>
                </a:solidFill>
                <a:prstDash val="solid"/>
                <a:round/>
                <a:headEnd type="none" w="sm" len="sm"/>
                <a:tailEnd type="oval" w="med" len="med"/>
              </a:ln>
            </p:spPr>
          </p:cxnSp>
        </p:gr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3402"/>
        <p:cNvGrpSpPr/>
        <p:nvPr/>
      </p:nvGrpSpPr>
      <p:grpSpPr>
        <a:xfrm>
          <a:off x="0" y="0"/>
          <a:ext cx="0" cy="0"/>
          <a:chOff x="0" y="0"/>
          <a:chExt cx="0" cy="0"/>
        </a:xfrm>
      </p:grpSpPr>
      <p:sp>
        <p:nvSpPr>
          <p:cNvPr id="3403" name="Google Shape;3403;p60"/>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Charter</a:t>
            </a:r>
            <a:endParaRPr/>
          </a:p>
        </p:txBody>
      </p:sp>
      <p:grpSp>
        <p:nvGrpSpPr>
          <p:cNvPr id="3404" name="Google Shape;3404;p60"/>
          <p:cNvGrpSpPr/>
          <p:nvPr/>
        </p:nvGrpSpPr>
        <p:grpSpPr>
          <a:xfrm>
            <a:off x="9162789" y="2467948"/>
            <a:ext cx="5080001" cy="4241577"/>
            <a:chOff x="10700014" y="3805981"/>
            <a:chExt cx="5080001" cy="4241577"/>
          </a:xfrm>
        </p:grpSpPr>
        <p:sp>
          <p:nvSpPr>
            <p:cNvPr id="3405" name="Google Shape;3405;p60"/>
            <p:cNvSpPr/>
            <p:nvPr/>
          </p:nvSpPr>
          <p:spPr>
            <a:xfrm>
              <a:off x="10700014" y="3805981"/>
              <a:ext cx="5080001" cy="4233334"/>
            </a:xfrm>
            <a:custGeom>
              <a:avLst/>
              <a:gdLst/>
              <a:ahLst/>
              <a:cxnLst/>
              <a:rect l="l" t="t" r="r" b="b"/>
              <a:pathLst>
                <a:path w="21600" h="21600" extrusionOk="0">
                  <a:moveTo>
                    <a:pt x="10800" y="0"/>
                  </a:moveTo>
                  <a:lnTo>
                    <a:pt x="21600" y="21600"/>
                  </a:lnTo>
                  <a:lnTo>
                    <a:pt x="0" y="21600"/>
                  </a:lnTo>
                  <a:close/>
                </a:path>
              </a:pathLst>
            </a:custGeom>
            <a:solidFill>
              <a:srgbClr val="6D757B"/>
            </a:solidFill>
            <a:ln w="12700" cap="flat" cmpd="sng">
              <a:solidFill>
                <a:srgbClr val="FFFFFF"/>
              </a:solidFill>
              <a:prstDash val="solid"/>
              <a:miter lim="8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60"/>
            <p:cNvSpPr/>
            <p:nvPr/>
          </p:nvSpPr>
          <p:spPr>
            <a:xfrm rot="10800000">
              <a:off x="11969082" y="5929337"/>
              <a:ext cx="2541865" cy="211822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60"/>
            <p:cNvSpPr txBox="1"/>
            <p:nvPr/>
          </p:nvSpPr>
          <p:spPr>
            <a:xfrm>
              <a:off x="12507318" y="6306541"/>
              <a:ext cx="1530163" cy="481630"/>
            </a:xfrm>
            <a:prstGeom prst="rect">
              <a:avLst/>
            </a:prstGeom>
            <a:noFill/>
            <a:ln>
              <a:noFill/>
            </a:ln>
          </p:spPr>
          <p:txBody>
            <a:bodyPr spcFirstLastPara="1" wrap="square" lIns="45700" tIns="45700" rIns="45700"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Charter</a:t>
              </a:r>
              <a:endParaRPr sz="2200" b="0" i="0" u="none" strike="noStrike" cap="none">
                <a:solidFill>
                  <a:srgbClr val="404040"/>
                </a:solidFill>
                <a:latin typeface="Open Sans"/>
                <a:ea typeface="Open Sans"/>
                <a:cs typeface="Open Sans"/>
                <a:sym typeface="Open Sans"/>
              </a:endParaRPr>
            </a:p>
          </p:txBody>
        </p:sp>
        <p:sp>
          <p:nvSpPr>
            <p:cNvPr id="3408" name="Google Shape;3408;p60"/>
            <p:cNvSpPr/>
            <p:nvPr/>
          </p:nvSpPr>
          <p:spPr>
            <a:xfrm>
              <a:off x="10705344" y="5928860"/>
              <a:ext cx="2537357" cy="2114465"/>
            </a:xfrm>
            <a:custGeom>
              <a:avLst/>
              <a:gdLst/>
              <a:ahLst/>
              <a:cxnLst/>
              <a:rect l="l" t="t" r="r" b="b"/>
              <a:pathLst>
                <a:path w="21600" h="21600" extrusionOk="0">
                  <a:moveTo>
                    <a:pt x="10800" y="0"/>
                  </a:moveTo>
                  <a:lnTo>
                    <a:pt x="21600" y="21600"/>
                  </a:lnTo>
                  <a:lnTo>
                    <a:pt x="0" y="21600"/>
                  </a:lnTo>
                  <a:close/>
                </a:path>
              </a:pathLst>
            </a:custGeom>
            <a:solidFill>
              <a:srgbClr val="74B05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60"/>
            <p:cNvSpPr/>
            <p:nvPr/>
          </p:nvSpPr>
          <p:spPr>
            <a:xfrm>
              <a:off x="13242467" y="5928860"/>
              <a:ext cx="2537357" cy="2114465"/>
            </a:xfrm>
            <a:custGeom>
              <a:avLst/>
              <a:gdLst/>
              <a:ahLst/>
              <a:cxnLst/>
              <a:rect l="l" t="t" r="r" b="b"/>
              <a:pathLst>
                <a:path w="21600" h="21600" extrusionOk="0">
                  <a:moveTo>
                    <a:pt x="10800" y="0"/>
                  </a:moveTo>
                  <a:lnTo>
                    <a:pt x="21600" y="21600"/>
                  </a:lnTo>
                  <a:lnTo>
                    <a:pt x="0" y="21600"/>
                  </a:lnTo>
                  <a:close/>
                </a:path>
              </a:pathLst>
            </a:custGeom>
            <a:solidFill>
              <a:srgbClr val="34495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60"/>
            <p:cNvSpPr txBox="1"/>
            <p:nvPr/>
          </p:nvSpPr>
          <p:spPr>
            <a:xfrm>
              <a:off x="12564469" y="5208230"/>
              <a:ext cx="1386746" cy="481630"/>
            </a:xfrm>
            <a:prstGeom prst="rect">
              <a:avLst/>
            </a:prstGeom>
            <a:noFill/>
            <a:ln>
              <a:noFill/>
            </a:ln>
          </p:spPr>
          <p:txBody>
            <a:bodyPr spcFirstLastPara="1" wrap="square" lIns="45700" tIns="45700" rIns="45700"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Authority</a:t>
              </a:r>
              <a:endParaRPr sz="2200" b="0" i="0" u="none" strike="noStrike" cap="none">
                <a:solidFill>
                  <a:schemeClr val="lt1"/>
                </a:solidFill>
                <a:latin typeface="Open Sans"/>
                <a:ea typeface="Open Sans"/>
                <a:cs typeface="Open Sans"/>
                <a:sym typeface="Open Sans"/>
              </a:endParaRPr>
            </a:p>
          </p:txBody>
        </p:sp>
        <p:sp>
          <p:nvSpPr>
            <p:cNvPr id="3411" name="Google Shape;3411;p60"/>
            <p:cNvSpPr txBox="1"/>
            <p:nvPr/>
          </p:nvSpPr>
          <p:spPr>
            <a:xfrm>
              <a:off x="13582902" y="7339987"/>
              <a:ext cx="1993819" cy="481630"/>
            </a:xfrm>
            <a:prstGeom prst="rect">
              <a:avLst/>
            </a:prstGeom>
            <a:noFill/>
            <a:ln>
              <a:noFill/>
            </a:ln>
          </p:spPr>
          <p:txBody>
            <a:bodyPr spcFirstLastPara="1" wrap="square" lIns="45700" tIns="45700" rIns="45700"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Responsibility</a:t>
              </a:r>
              <a:endParaRPr sz="2200" b="0" i="0" u="none" strike="noStrike" cap="none">
                <a:solidFill>
                  <a:schemeClr val="lt1"/>
                </a:solidFill>
                <a:latin typeface="Open Sans"/>
                <a:ea typeface="Open Sans"/>
                <a:cs typeface="Open Sans"/>
                <a:sym typeface="Open Sans"/>
              </a:endParaRPr>
            </a:p>
          </p:txBody>
        </p:sp>
        <p:sp>
          <p:nvSpPr>
            <p:cNvPr id="3412" name="Google Shape;3412;p60"/>
            <p:cNvSpPr txBox="1"/>
            <p:nvPr/>
          </p:nvSpPr>
          <p:spPr>
            <a:xfrm>
              <a:off x="11512814" y="7310966"/>
              <a:ext cx="1149251" cy="481630"/>
            </a:xfrm>
            <a:prstGeom prst="rect">
              <a:avLst/>
            </a:prstGeom>
            <a:noFill/>
            <a:ln>
              <a:noFill/>
            </a:ln>
          </p:spPr>
          <p:txBody>
            <a:bodyPr spcFirstLastPara="1" wrap="square" lIns="45700" tIns="45700" rIns="45700"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Scope</a:t>
              </a:r>
              <a:endParaRPr sz="2200" b="0" i="0" u="none" strike="noStrike" cap="none">
                <a:solidFill>
                  <a:schemeClr val="lt1"/>
                </a:solidFill>
                <a:latin typeface="Open Sans"/>
                <a:ea typeface="Open Sans"/>
                <a:cs typeface="Open Sans"/>
                <a:sym typeface="Open Sans"/>
              </a:endParaRPr>
            </a:p>
          </p:txBody>
        </p:sp>
      </p:grpSp>
      <p:pic>
        <p:nvPicPr>
          <p:cNvPr id="3413" name="Google Shape;3413;p60"/>
          <p:cNvPicPr preferRelativeResize="0"/>
          <p:nvPr/>
        </p:nvPicPr>
        <p:blipFill rotWithShape="1">
          <a:blip r:embed="rId3">
            <a:alphaModFix/>
          </a:blip>
          <a:srcRect/>
          <a:stretch/>
        </p:blipFill>
        <p:spPr>
          <a:xfrm>
            <a:off x="7131309" y="865024"/>
            <a:ext cx="2031480" cy="365760"/>
          </a:xfrm>
          <a:prstGeom prst="rect">
            <a:avLst/>
          </a:prstGeom>
          <a:noFill/>
          <a:ln>
            <a:noFill/>
          </a:ln>
        </p:spPr>
      </p:pic>
      <p:sp>
        <p:nvSpPr>
          <p:cNvPr id="3414" name="Google Shape;3414;p60"/>
          <p:cNvSpPr/>
          <p:nvPr/>
        </p:nvSpPr>
        <p:spPr>
          <a:xfrm>
            <a:off x="1326889" y="2686058"/>
            <a:ext cx="6819900" cy="3816203"/>
          </a:xfrm>
          <a:prstGeom prst="roundRect">
            <a:avLst>
              <a:gd name="adj" fmla="val 3147"/>
            </a:avLst>
          </a:prstGeom>
          <a:solidFill>
            <a:srgbClr val="F2F2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It is a formal document that defines the purpose, authority, scope, responsibility, and position of the people performing the assessment.</a:t>
            </a: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The charter must be approved by the senior management.</a:t>
            </a: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Scoping the assessment is also the responsibility of management.</a:t>
            </a:r>
            <a:endParaRPr sz="2200" b="0" i="0" u="none" strike="noStrike" cap="none">
              <a:solidFill>
                <a:srgbClr val="404040"/>
              </a:solidFill>
              <a:latin typeface="Open Sans"/>
              <a:ea typeface="Open Sans"/>
              <a:cs typeface="Open Sans"/>
              <a:sym typeface="Open Sans"/>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3419"/>
        <p:cNvGrpSpPr/>
        <p:nvPr/>
      </p:nvGrpSpPr>
      <p:grpSpPr>
        <a:xfrm>
          <a:off x="0" y="0"/>
          <a:ext cx="0" cy="0"/>
          <a:chOff x="0" y="0"/>
          <a:chExt cx="0" cy="0"/>
        </a:xfrm>
      </p:grpSpPr>
      <p:sp>
        <p:nvSpPr>
          <p:cNvPr id="3420" name="Google Shape;3420;p409"/>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Audit Committee</a:t>
            </a:r>
            <a:endParaRPr>
              <a:solidFill>
                <a:srgbClr val="3F3F3F"/>
              </a:solidFill>
              <a:latin typeface="Open Sans"/>
              <a:ea typeface="Open Sans"/>
              <a:cs typeface="Open Sans"/>
              <a:sym typeface="Open Sans"/>
            </a:endParaRPr>
          </a:p>
        </p:txBody>
      </p:sp>
      <p:sp>
        <p:nvSpPr>
          <p:cNvPr id="3421" name="Google Shape;3421;p409"/>
          <p:cNvSpPr/>
          <p:nvPr/>
        </p:nvSpPr>
        <p:spPr>
          <a:xfrm>
            <a:off x="4238113" y="2298733"/>
            <a:ext cx="7852800" cy="5045042"/>
          </a:xfrm>
          <a:prstGeom prst="roundRect">
            <a:avLst>
              <a:gd name="adj" fmla="val 11868"/>
            </a:avLst>
          </a:prstGeom>
          <a:solidFill>
            <a:srgbClr val="DDEAF6"/>
          </a:solid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It oversees the audit process, consisting of senior management and experts to ensure effective and transparent audits aligned with organizational goals. </a:t>
            </a:r>
            <a:endParaRPr/>
          </a:p>
          <a:p>
            <a:pPr marL="431800" marR="0" lvl="0" indent="-203200" algn="l" rtl="0">
              <a:lnSpc>
                <a:spcPct val="115000"/>
              </a:lnSpc>
              <a:spcBef>
                <a:spcPts val="0"/>
              </a:spcBef>
              <a:spcAft>
                <a:spcPts val="0"/>
              </a:spcAft>
              <a:buClr>
                <a:srgbClr val="3F3F3F"/>
              </a:buClr>
              <a:buSzPts val="2200"/>
              <a:buFont typeface="Arial"/>
              <a:buNone/>
            </a:pPr>
            <a:endParaRPr sz="2200" b="0" i="0" u="none" strike="noStrike" cap="none">
              <a:solidFill>
                <a:srgbClr val="404040"/>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They review plans, evaluate findings, and have authority in implementing changes.</a:t>
            </a:r>
            <a:endParaRPr/>
          </a:p>
          <a:p>
            <a:pPr marL="431800" marR="0" lvl="0" indent="-203200" algn="l" rtl="0">
              <a:lnSpc>
                <a:spcPct val="115000"/>
              </a:lnSpc>
              <a:spcBef>
                <a:spcPts val="0"/>
              </a:spcBef>
              <a:spcAft>
                <a:spcPts val="0"/>
              </a:spcAft>
              <a:buClr>
                <a:srgbClr val="3F3F3F"/>
              </a:buClr>
              <a:buSzPts val="2200"/>
              <a:buFont typeface="Arial"/>
              <a:buNone/>
            </a:pPr>
            <a:endParaRPr sz="2200" b="0" i="0" u="none" strike="noStrike" cap="none">
              <a:solidFill>
                <a:srgbClr val="404040"/>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Audit committees must have broad authority to hold others accountable for addressing findings from vulnerability scans or other audits for which each respective department is responsible.</a:t>
            </a:r>
            <a:endParaRPr sz="2200" b="0" i="0" u="none" strike="noStrike" cap="none">
              <a:solidFill>
                <a:srgbClr val="404040"/>
              </a:solidFill>
              <a:latin typeface="Open Sans"/>
              <a:ea typeface="Open Sans"/>
              <a:cs typeface="Open Sans"/>
              <a:sym typeface="Open Sans"/>
            </a:endParaRPr>
          </a:p>
        </p:txBody>
      </p:sp>
      <p:pic>
        <p:nvPicPr>
          <p:cNvPr id="3422" name="Google Shape;3422;p409"/>
          <p:cNvPicPr preferRelativeResize="0"/>
          <p:nvPr/>
        </p:nvPicPr>
        <p:blipFill rotWithShape="1">
          <a:blip r:embed="rId3">
            <a:alphaModFix/>
          </a:blip>
          <a:srcRect/>
          <a:stretch/>
        </p:blipFill>
        <p:spPr>
          <a:xfrm>
            <a:off x="4975325" y="760650"/>
            <a:ext cx="6305349" cy="3657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pic>
        <p:nvPicPr>
          <p:cNvPr id="3427" name="Google Shape;3427;p410"/>
          <p:cNvPicPr preferRelativeResize="0"/>
          <p:nvPr/>
        </p:nvPicPr>
        <p:blipFill rotWithShape="1">
          <a:blip r:embed="rId3">
            <a:alphaModFix/>
          </a:blip>
          <a:srcRect/>
          <a:stretch/>
        </p:blipFill>
        <p:spPr>
          <a:xfrm>
            <a:off x="1574800" y="1892585"/>
            <a:ext cx="13044325" cy="6125622"/>
          </a:xfrm>
          <a:prstGeom prst="rect">
            <a:avLst/>
          </a:prstGeom>
          <a:noFill/>
          <a:ln>
            <a:noFill/>
          </a:ln>
        </p:spPr>
      </p:pic>
      <p:sp>
        <p:nvSpPr>
          <p:cNvPr id="3428" name="Google Shape;3428;p41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Audit Committee Responsibilities</a:t>
            </a:r>
            <a:endParaRPr>
              <a:latin typeface="Open Sans"/>
              <a:ea typeface="Open Sans"/>
              <a:cs typeface="Open Sans"/>
              <a:sym typeface="Open Sans"/>
            </a:endParaRPr>
          </a:p>
        </p:txBody>
      </p:sp>
      <p:sp>
        <p:nvSpPr>
          <p:cNvPr id="3429" name="Google Shape;3429;p410"/>
          <p:cNvSpPr/>
          <p:nvPr/>
        </p:nvSpPr>
        <p:spPr>
          <a:xfrm>
            <a:off x="6673755" y="2467513"/>
            <a:ext cx="2906973" cy="2886978"/>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3430" name="Google Shape;3430;p410"/>
          <p:cNvPicPr preferRelativeResize="0"/>
          <p:nvPr/>
        </p:nvPicPr>
        <p:blipFill rotWithShape="1">
          <a:blip r:embed="rId4">
            <a:alphaModFix/>
          </a:blip>
          <a:srcRect/>
          <a:stretch/>
        </p:blipFill>
        <p:spPr>
          <a:xfrm>
            <a:off x="7194097" y="2790248"/>
            <a:ext cx="1880186" cy="1892490"/>
          </a:xfrm>
          <a:prstGeom prst="rect">
            <a:avLst/>
          </a:prstGeom>
          <a:noFill/>
          <a:ln>
            <a:noFill/>
          </a:ln>
        </p:spPr>
      </p:pic>
      <p:sp>
        <p:nvSpPr>
          <p:cNvPr id="3431" name="Google Shape;3431;p410"/>
          <p:cNvSpPr txBox="1"/>
          <p:nvPr/>
        </p:nvSpPr>
        <p:spPr>
          <a:xfrm>
            <a:off x="1347152" y="2041556"/>
            <a:ext cx="4242900" cy="174198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Audit planning</a:t>
            </a:r>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Approving the scope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and methodology of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upcoming audits</a:t>
            </a:r>
            <a:endParaRPr sz="2200" b="0" i="0" u="none" strike="noStrike" cap="none">
              <a:solidFill>
                <a:srgbClr val="3F3F3F"/>
              </a:solidFill>
              <a:latin typeface="Open Sans"/>
              <a:ea typeface="Open Sans"/>
              <a:cs typeface="Open Sans"/>
              <a:sym typeface="Open Sans"/>
            </a:endParaRPr>
          </a:p>
        </p:txBody>
      </p:sp>
      <p:sp>
        <p:nvSpPr>
          <p:cNvPr id="3432" name="Google Shape;3432;p410"/>
          <p:cNvSpPr txBox="1"/>
          <p:nvPr/>
        </p:nvSpPr>
        <p:spPr>
          <a:xfrm>
            <a:off x="10629448" y="2041556"/>
            <a:ext cx="4242900" cy="174198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Review</a:t>
            </a:r>
            <a:endParaRPr/>
          </a:p>
          <a:p>
            <a:pPr marL="0" marR="0" lvl="0" indent="0" algn="ctr" rtl="0">
              <a:lnSpc>
                <a:spcPct val="115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Periodically reviewing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audit reports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and findings</a:t>
            </a:r>
            <a:endParaRPr sz="2200" b="0" i="0" u="none" strike="noStrike" cap="none">
              <a:solidFill>
                <a:srgbClr val="3F3F3F"/>
              </a:solidFill>
              <a:latin typeface="Open Sans"/>
              <a:ea typeface="Open Sans"/>
              <a:cs typeface="Open Sans"/>
              <a:sym typeface="Open Sans"/>
            </a:endParaRPr>
          </a:p>
        </p:txBody>
      </p:sp>
      <p:sp>
        <p:nvSpPr>
          <p:cNvPr id="3433" name="Google Shape;3433;p410"/>
          <p:cNvSpPr txBox="1"/>
          <p:nvPr/>
        </p:nvSpPr>
        <p:spPr>
          <a:xfrm>
            <a:off x="2666600" y="6011136"/>
            <a:ext cx="4242900" cy="135264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Oversight</a:t>
            </a:r>
            <a:endParaRPr/>
          </a:p>
          <a:p>
            <a:pPr marL="0" marR="0" lvl="0" indent="0" algn="ctr" rtl="0">
              <a:lnSpc>
                <a:spcPct val="115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Ensuring that corrective actions are implemented</a:t>
            </a:r>
            <a:endParaRPr sz="2200" b="0" i="0" u="none" strike="noStrike" cap="none">
              <a:solidFill>
                <a:srgbClr val="3F3F3F"/>
              </a:solidFill>
              <a:latin typeface="Open Sans"/>
              <a:ea typeface="Open Sans"/>
              <a:cs typeface="Open Sans"/>
              <a:sym typeface="Open Sans"/>
            </a:endParaRPr>
          </a:p>
        </p:txBody>
      </p:sp>
      <p:sp>
        <p:nvSpPr>
          <p:cNvPr id="3434" name="Google Shape;3434;p410"/>
          <p:cNvSpPr txBox="1"/>
          <p:nvPr/>
        </p:nvSpPr>
        <p:spPr>
          <a:xfrm>
            <a:off x="9453088" y="5768102"/>
            <a:ext cx="3858092" cy="21313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04040"/>
                </a:solidFill>
                <a:latin typeface="Open Sans"/>
                <a:ea typeface="Open Sans"/>
                <a:cs typeface="Open Sans"/>
                <a:sym typeface="Open Sans"/>
              </a:rPr>
              <a:t>Accountability</a:t>
            </a:r>
            <a:br>
              <a:rPr lang="en-US" sz="2200" b="1"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Holds departments or individuals responsible for compliance or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security issues.</a:t>
            </a:r>
            <a:endParaRPr sz="2200" b="1" i="0" u="none" strike="noStrike" cap="none">
              <a:solidFill>
                <a:srgbClr val="404040"/>
              </a:solidFill>
              <a:latin typeface="Open Sans"/>
              <a:ea typeface="Open Sans"/>
              <a:cs typeface="Open Sans"/>
              <a:sym typeface="Open Sans"/>
            </a:endParaRPr>
          </a:p>
        </p:txBody>
      </p:sp>
      <p:sp>
        <p:nvSpPr>
          <p:cNvPr id="3435" name="Google Shape;3435;p410"/>
          <p:cNvSpPr/>
          <p:nvPr/>
        </p:nvSpPr>
        <p:spPr>
          <a:xfrm>
            <a:off x="4432300" y="816352"/>
            <a:ext cx="739187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6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Incident Response Policy (IRP)</a:t>
            </a:r>
            <a:endParaRPr>
              <a:latin typeface="Open Sans"/>
              <a:ea typeface="Open Sans"/>
              <a:cs typeface="Open Sans"/>
              <a:sym typeface="Open Sans"/>
            </a:endParaRPr>
          </a:p>
        </p:txBody>
      </p:sp>
      <p:pic>
        <p:nvPicPr>
          <p:cNvPr id="305" name="Google Shape;305;p263"/>
          <p:cNvPicPr preferRelativeResize="0"/>
          <p:nvPr/>
        </p:nvPicPr>
        <p:blipFill rotWithShape="1">
          <a:blip r:embed="rId3">
            <a:alphaModFix/>
          </a:blip>
          <a:srcRect/>
          <a:stretch/>
        </p:blipFill>
        <p:spPr>
          <a:xfrm>
            <a:off x="6537706" y="3352800"/>
            <a:ext cx="3273188" cy="3084044"/>
          </a:xfrm>
          <a:prstGeom prst="rect">
            <a:avLst/>
          </a:prstGeom>
          <a:noFill/>
          <a:ln>
            <a:noFill/>
          </a:ln>
        </p:spPr>
      </p:pic>
      <p:sp>
        <p:nvSpPr>
          <p:cNvPr id="306" name="Google Shape;306;p263"/>
          <p:cNvSpPr txBox="1"/>
          <p:nvPr/>
        </p:nvSpPr>
        <p:spPr>
          <a:xfrm>
            <a:off x="2908300" y="1447950"/>
            <a:ext cx="11412415"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This specifies the procedures to follow in the event of a cybersecurity incident and include steps for eradication and containment.</a:t>
            </a:r>
            <a:endParaRPr/>
          </a:p>
        </p:txBody>
      </p:sp>
      <p:sp>
        <p:nvSpPr>
          <p:cNvPr id="307" name="Google Shape;307;p263"/>
          <p:cNvSpPr txBox="1"/>
          <p:nvPr/>
        </p:nvSpPr>
        <p:spPr>
          <a:xfrm>
            <a:off x="2565400" y="7495180"/>
            <a:ext cx="11201400" cy="457176"/>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 It outlines steps for identifying, reporting, and mitigating security breaches. </a:t>
            </a:r>
            <a:endParaRPr/>
          </a:p>
        </p:txBody>
      </p:sp>
      <p:sp>
        <p:nvSpPr>
          <p:cNvPr id="308" name="Google Shape;308;p263"/>
          <p:cNvSpPr/>
          <p:nvPr/>
        </p:nvSpPr>
        <p:spPr>
          <a:xfrm>
            <a:off x="4826000" y="816352"/>
            <a:ext cx="661003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4"/>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Audit Strategy</a:t>
            </a:r>
            <a:endParaRPr/>
          </a:p>
        </p:txBody>
      </p:sp>
      <p:grpSp>
        <p:nvGrpSpPr>
          <p:cNvPr id="3441" name="Google Shape;3441;p4"/>
          <p:cNvGrpSpPr/>
          <p:nvPr/>
        </p:nvGrpSpPr>
        <p:grpSpPr>
          <a:xfrm>
            <a:off x="1199476" y="1552268"/>
            <a:ext cx="14392174" cy="2710741"/>
            <a:chOff x="837526" y="2278252"/>
            <a:chExt cx="14392174" cy="5056411"/>
          </a:xfrm>
        </p:grpSpPr>
        <p:grpSp>
          <p:nvGrpSpPr>
            <p:cNvPr id="3442" name="Google Shape;3442;p4"/>
            <p:cNvGrpSpPr/>
            <p:nvPr/>
          </p:nvGrpSpPr>
          <p:grpSpPr>
            <a:xfrm>
              <a:off x="837526" y="2278252"/>
              <a:ext cx="14392174" cy="5056411"/>
              <a:chOff x="-913401" y="1599944"/>
              <a:chExt cx="14392174" cy="3498470"/>
            </a:xfrm>
          </p:grpSpPr>
          <p:grpSp>
            <p:nvGrpSpPr>
              <p:cNvPr id="3443" name="Google Shape;3443;p4"/>
              <p:cNvGrpSpPr/>
              <p:nvPr/>
            </p:nvGrpSpPr>
            <p:grpSpPr>
              <a:xfrm>
                <a:off x="-913401" y="1599944"/>
                <a:ext cx="14392174" cy="3498470"/>
                <a:chOff x="-341364" y="4707253"/>
                <a:chExt cx="14392174" cy="3603470"/>
              </a:xfrm>
            </p:grpSpPr>
            <p:sp>
              <p:nvSpPr>
                <p:cNvPr id="3444" name="Google Shape;3444;p4"/>
                <p:cNvSpPr/>
                <p:nvPr/>
              </p:nvSpPr>
              <p:spPr>
                <a:xfrm>
                  <a:off x="-341364" y="4707253"/>
                  <a:ext cx="14392174" cy="3603470"/>
                </a:xfrm>
                <a:prstGeom prst="roundRect">
                  <a:avLst>
                    <a:gd name="adj" fmla="val 4437"/>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2200" b="0" i="0" u="none" strike="noStrike" cap="none">
                    <a:solidFill>
                      <a:srgbClr val="FFFFFF"/>
                    </a:solidFill>
                    <a:latin typeface="Open Sans"/>
                    <a:ea typeface="Open Sans"/>
                    <a:cs typeface="Open Sans"/>
                    <a:sym typeface="Open Sans"/>
                  </a:endParaRPr>
                </a:p>
              </p:txBody>
            </p:sp>
            <p:sp>
              <p:nvSpPr>
                <p:cNvPr id="3445" name="Google Shape;3445;p4"/>
                <p:cNvSpPr txBox="1"/>
                <p:nvPr/>
              </p:nvSpPr>
              <p:spPr>
                <a:xfrm>
                  <a:off x="-337853" y="5943362"/>
                  <a:ext cx="2128318" cy="1070017"/>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04040"/>
                      </a:solidFill>
                      <a:latin typeface="Open Sans"/>
                      <a:ea typeface="Open Sans"/>
                      <a:cs typeface="Open Sans"/>
                      <a:sym typeface="Open Sans"/>
                    </a:rPr>
                    <a:t>Audit strategies:</a:t>
                  </a:r>
                  <a:endParaRPr sz="2200" b="1" i="0" u="none" strike="noStrike" cap="none">
                    <a:solidFill>
                      <a:srgbClr val="404040"/>
                    </a:solidFill>
                    <a:latin typeface="Open Sans"/>
                    <a:ea typeface="Open Sans"/>
                    <a:cs typeface="Open Sans"/>
                    <a:sym typeface="Open Sans"/>
                  </a:endParaRPr>
                </a:p>
              </p:txBody>
            </p:sp>
          </p:grpSp>
          <p:sp>
            <p:nvSpPr>
              <p:cNvPr id="3446" name="Google Shape;3446;p4"/>
              <p:cNvSpPr/>
              <p:nvPr/>
            </p:nvSpPr>
            <p:spPr>
              <a:xfrm>
                <a:off x="1132364" y="1712806"/>
                <a:ext cx="12244452" cy="3210875"/>
              </a:xfrm>
              <a:prstGeom prst="roundRect">
                <a:avLst>
                  <a:gd name="adj" fmla="val 4909"/>
                </a:avLst>
              </a:prstGeom>
              <a:solidFill>
                <a:schemeClr val="lt1"/>
              </a:solidFill>
              <a:ln w="38100" cap="flat" cmpd="sng">
                <a:solidFill>
                  <a:srgbClr val="2992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2200" b="0" i="0" u="none" strike="noStrike" cap="none">
                  <a:solidFill>
                    <a:srgbClr val="FFFFFF"/>
                  </a:solidFill>
                  <a:latin typeface="Open Sans"/>
                  <a:ea typeface="Open Sans"/>
                  <a:cs typeface="Open Sans"/>
                  <a:sym typeface="Open Sans"/>
                </a:endParaRPr>
              </a:p>
            </p:txBody>
          </p:sp>
        </p:grpSp>
        <p:sp>
          <p:nvSpPr>
            <p:cNvPr id="3447" name="Google Shape;3447;p4"/>
            <p:cNvSpPr txBox="1"/>
            <p:nvPr/>
          </p:nvSpPr>
          <p:spPr>
            <a:xfrm>
              <a:off x="2969327" y="2795361"/>
              <a:ext cx="12158415" cy="3717349"/>
            </a:xfrm>
            <a:prstGeom prst="rect">
              <a:avLst/>
            </a:prstGeom>
            <a:noFill/>
            <a:ln>
              <a:noFill/>
            </a:ln>
          </p:spPr>
          <p:txBody>
            <a:bodyPr spcFirstLastPara="1" wrap="square" lIns="91425" tIns="45700" rIns="91425" bIns="45700" anchor="t" anchorCtr="0">
              <a:spAutoFit/>
            </a:bodyPr>
            <a:lstStyle/>
            <a:p>
              <a:pPr marL="342900" marR="0" lvl="1" indent="-342900" algn="l" rtl="0">
                <a:lnSpc>
                  <a:spcPct val="100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A clear set of goals should be established.</a:t>
              </a:r>
              <a:endParaRPr/>
            </a:p>
            <a:p>
              <a:pPr marL="342900" marR="0" lvl="1" indent="-190500" algn="l" rtl="0">
                <a:lnSpc>
                  <a:spcPct val="100000"/>
                </a:lnSpc>
                <a:spcBef>
                  <a:spcPts val="0"/>
                </a:spcBef>
                <a:spcAft>
                  <a:spcPts val="0"/>
                </a:spcAft>
                <a:buClr>
                  <a:srgbClr val="000000"/>
                </a:buClr>
                <a:buSzPts val="2400"/>
                <a:buFont typeface="Arial"/>
                <a:buNone/>
              </a:pPr>
              <a:endParaRPr sz="13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The scope of the audit should be determined in coordination with business unit managers.</a:t>
              </a:r>
              <a:endParaRPr/>
            </a:p>
            <a:p>
              <a:pPr marL="342900" marR="0" lvl="1" indent="-190500" algn="l" rtl="0">
                <a:lnSpc>
                  <a:spcPct val="100000"/>
                </a:lnSpc>
                <a:spcBef>
                  <a:spcPts val="0"/>
                </a:spcBef>
                <a:spcAft>
                  <a:spcPts val="0"/>
                </a:spcAft>
                <a:buClr>
                  <a:srgbClr val="000000"/>
                </a:buClr>
                <a:buSzPts val="2400"/>
                <a:buFont typeface="Arial"/>
                <a:buNone/>
              </a:pPr>
              <a:endParaRPr sz="13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The business unit managers should be included early in the audit planning process and should be engaged throughout the audit life cycle.</a:t>
              </a:r>
              <a:endParaRPr sz="2200" b="0" i="0" u="none" strike="noStrike" cap="none">
                <a:solidFill>
                  <a:srgbClr val="3F3F3F"/>
                </a:solidFill>
                <a:latin typeface="Open Sans"/>
                <a:ea typeface="Open Sans"/>
                <a:cs typeface="Open Sans"/>
                <a:sym typeface="Open Sans"/>
              </a:endParaRPr>
            </a:p>
          </p:txBody>
        </p:sp>
      </p:grpSp>
      <p:grpSp>
        <p:nvGrpSpPr>
          <p:cNvPr id="3448" name="Google Shape;3448;p4"/>
          <p:cNvGrpSpPr/>
          <p:nvPr/>
        </p:nvGrpSpPr>
        <p:grpSpPr>
          <a:xfrm>
            <a:off x="1199476" y="5092138"/>
            <a:ext cx="14392172" cy="2710742"/>
            <a:chOff x="833988" y="2278252"/>
            <a:chExt cx="14494911" cy="5056412"/>
          </a:xfrm>
        </p:grpSpPr>
        <p:grpSp>
          <p:nvGrpSpPr>
            <p:cNvPr id="3449" name="Google Shape;3449;p4"/>
            <p:cNvGrpSpPr/>
            <p:nvPr/>
          </p:nvGrpSpPr>
          <p:grpSpPr>
            <a:xfrm>
              <a:off x="833988" y="2278252"/>
              <a:ext cx="14494911" cy="5056412"/>
              <a:chOff x="-916939" y="1599944"/>
              <a:chExt cx="14494911" cy="3498471"/>
            </a:xfrm>
          </p:grpSpPr>
          <p:grpSp>
            <p:nvGrpSpPr>
              <p:cNvPr id="3450" name="Google Shape;3450;p4"/>
              <p:cNvGrpSpPr/>
              <p:nvPr/>
            </p:nvGrpSpPr>
            <p:grpSpPr>
              <a:xfrm>
                <a:off x="-916939" y="1599944"/>
                <a:ext cx="14494911" cy="3498471"/>
                <a:chOff x="-344902" y="4707253"/>
                <a:chExt cx="14494911" cy="3603471"/>
              </a:xfrm>
            </p:grpSpPr>
            <p:sp>
              <p:nvSpPr>
                <p:cNvPr id="3451" name="Google Shape;3451;p4"/>
                <p:cNvSpPr/>
                <p:nvPr/>
              </p:nvSpPr>
              <p:spPr>
                <a:xfrm>
                  <a:off x="-341365" y="4707253"/>
                  <a:ext cx="14491374" cy="3603471"/>
                </a:xfrm>
                <a:prstGeom prst="roundRect">
                  <a:avLst>
                    <a:gd name="adj" fmla="val 4437"/>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2200" b="0" i="0" u="none" strike="noStrike" cap="none">
                    <a:solidFill>
                      <a:srgbClr val="FFFFFF"/>
                    </a:solidFill>
                    <a:latin typeface="Open Sans"/>
                    <a:ea typeface="Open Sans"/>
                    <a:cs typeface="Open Sans"/>
                    <a:sym typeface="Open Sans"/>
                  </a:endParaRPr>
                </a:p>
              </p:txBody>
            </p:sp>
            <p:sp>
              <p:nvSpPr>
                <p:cNvPr id="3452" name="Google Shape;3452;p4"/>
                <p:cNvSpPr txBox="1"/>
                <p:nvPr/>
              </p:nvSpPr>
              <p:spPr>
                <a:xfrm>
                  <a:off x="-344902" y="5429962"/>
                  <a:ext cx="2128318" cy="1702158"/>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04040"/>
                      </a:solidFill>
                      <a:latin typeface="Open Sans"/>
                      <a:ea typeface="Open Sans"/>
                      <a:cs typeface="Open Sans"/>
                      <a:sym typeface="Open Sans"/>
                    </a:rPr>
                    <a:t>Audit can be driven by the following factors:</a:t>
                  </a:r>
                  <a:endParaRPr sz="2200" b="1" i="0" u="none" strike="noStrike" cap="none">
                    <a:solidFill>
                      <a:srgbClr val="404040"/>
                    </a:solidFill>
                    <a:latin typeface="Open Sans"/>
                    <a:ea typeface="Open Sans"/>
                    <a:cs typeface="Open Sans"/>
                    <a:sym typeface="Open Sans"/>
                  </a:endParaRPr>
                </a:p>
              </p:txBody>
            </p:sp>
          </p:grpSp>
          <p:sp>
            <p:nvSpPr>
              <p:cNvPr id="3453" name="Google Shape;3453;p4"/>
              <p:cNvSpPr/>
              <p:nvPr/>
            </p:nvSpPr>
            <p:spPr>
              <a:xfrm>
                <a:off x="1132364" y="1712806"/>
                <a:ext cx="12346408" cy="3210875"/>
              </a:xfrm>
              <a:prstGeom prst="roundRect">
                <a:avLst>
                  <a:gd name="adj" fmla="val 4909"/>
                </a:avLst>
              </a:prstGeom>
              <a:solidFill>
                <a:schemeClr val="lt1"/>
              </a:solidFill>
              <a:ln w="38100" cap="flat" cmpd="sng">
                <a:solidFill>
                  <a:srgbClr val="2992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2200" b="0" i="0" u="none" strike="noStrike" cap="none">
                  <a:solidFill>
                    <a:srgbClr val="FFFFFF"/>
                  </a:solidFill>
                  <a:latin typeface="Open Sans"/>
                  <a:ea typeface="Open Sans"/>
                  <a:cs typeface="Open Sans"/>
                  <a:sym typeface="Open Sans"/>
                </a:endParaRPr>
              </a:p>
            </p:txBody>
          </p:sp>
        </p:grpSp>
        <p:sp>
          <p:nvSpPr>
            <p:cNvPr id="3454" name="Google Shape;3454;p4"/>
            <p:cNvSpPr txBox="1"/>
            <p:nvPr/>
          </p:nvSpPr>
          <p:spPr>
            <a:xfrm>
              <a:off x="2965815" y="3292361"/>
              <a:ext cx="12260400" cy="2748726"/>
            </a:xfrm>
            <a:prstGeom prst="rect">
              <a:avLst/>
            </a:prstGeom>
            <a:noFill/>
            <a:ln>
              <a:noFill/>
            </a:ln>
          </p:spPr>
          <p:txBody>
            <a:bodyPr spcFirstLastPara="1" wrap="square" lIns="91425" tIns="45700" rIns="91425" bIns="45700" anchor="t" anchorCtr="0">
              <a:spAutoFit/>
            </a:bodyPr>
            <a:lstStyle/>
            <a:p>
              <a:pPr marL="342900" marR="0" lvl="1" indent="-342900" algn="l" rtl="0">
                <a:lnSpc>
                  <a:spcPct val="150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Compliance requirements</a:t>
              </a:r>
              <a:endParaRPr sz="2200" b="0" i="0" u="none" strike="noStrike" cap="none">
                <a:solidFill>
                  <a:srgbClr val="3F3F3F"/>
                </a:solidFill>
                <a:latin typeface="Open Sans"/>
                <a:ea typeface="Open Sans"/>
                <a:cs typeface="Open Sans"/>
                <a:sym typeface="Open Sans"/>
              </a:endParaRPr>
            </a:p>
            <a:p>
              <a:pPr marL="342900" marR="0" lvl="1" indent="-342900" algn="l" rtl="0">
                <a:lnSpc>
                  <a:spcPct val="150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Significant changes to the architecture</a:t>
              </a:r>
              <a:endParaRPr sz="2200" b="0" i="0" u="none" strike="noStrike" cap="none">
                <a:solidFill>
                  <a:srgbClr val="3F3F3F"/>
                </a:solidFill>
                <a:latin typeface="Open Sans"/>
                <a:ea typeface="Open Sans"/>
                <a:cs typeface="Open Sans"/>
                <a:sym typeface="Open Sans"/>
              </a:endParaRPr>
            </a:p>
            <a:p>
              <a:pPr marL="342900" marR="0" lvl="1" indent="-342900" algn="l" rtl="0">
                <a:lnSpc>
                  <a:spcPct val="150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New developments in the threat the organization is facing</a:t>
              </a:r>
              <a:endParaRPr sz="2200" b="0" i="0" u="none" strike="noStrike" cap="none">
                <a:solidFill>
                  <a:srgbClr val="3F3F3F"/>
                </a:solidFill>
                <a:latin typeface="Open Sans"/>
                <a:ea typeface="Open Sans"/>
                <a:cs typeface="Open Sans"/>
                <a:sym typeface="Open Sans"/>
              </a:endParaRPr>
            </a:p>
          </p:txBody>
        </p:sp>
      </p:grpSp>
      <p:sp>
        <p:nvSpPr>
          <p:cNvPr id="3455" name="Google Shape;3455;p4"/>
          <p:cNvSpPr/>
          <p:nvPr/>
        </p:nvSpPr>
        <p:spPr>
          <a:xfrm>
            <a:off x="6540500" y="903408"/>
            <a:ext cx="3188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459"/>
        <p:cNvGrpSpPr/>
        <p:nvPr/>
      </p:nvGrpSpPr>
      <p:grpSpPr>
        <a:xfrm>
          <a:off x="0" y="0"/>
          <a:ext cx="0" cy="0"/>
          <a:chOff x="0" y="0"/>
          <a:chExt cx="0" cy="0"/>
        </a:xfrm>
      </p:grpSpPr>
      <p:sp>
        <p:nvSpPr>
          <p:cNvPr id="3460" name="Google Shape;3460;p411"/>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Audit Planning</a:t>
            </a:r>
            <a:endParaRPr/>
          </a:p>
        </p:txBody>
      </p:sp>
      <p:sp>
        <p:nvSpPr>
          <p:cNvPr id="3461" name="Google Shape;3461;p411"/>
          <p:cNvSpPr txBox="1"/>
          <p:nvPr/>
        </p:nvSpPr>
        <p:spPr>
          <a:xfrm>
            <a:off x="1353825" y="1428750"/>
            <a:ext cx="13624500" cy="498507"/>
          </a:xfrm>
          <a:prstGeom prst="rect">
            <a:avLst/>
          </a:prstGeom>
          <a:noFill/>
          <a:ln>
            <a:noFill/>
          </a:ln>
        </p:spPr>
        <p:txBody>
          <a:bodyPr spcFirstLastPara="1" wrap="square" lIns="45675" tIns="45675" rIns="45675" bIns="45675" anchor="t" anchorCtr="0">
            <a:spAutoFit/>
          </a:bodyPr>
          <a:lstStyle/>
          <a:p>
            <a:pPr marL="0" marR="0" lvl="0" indent="0" algn="ctr"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an important activity for both internal and external audits. </a:t>
            </a:r>
            <a:endParaRPr sz="2200" b="0" i="0" u="none" strike="noStrike" cap="none">
              <a:solidFill>
                <a:srgbClr val="3F3F3F"/>
              </a:solidFill>
              <a:latin typeface="Open Sans"/>
              <a:ea typeface="Open Sans"/>
              <a:cs typeface="Open Sans"/>
              <a:sym typeface="Open Sans"/>
            </a:endParaRPr>
          </a:p>
        </p:txBody>
      </p:sp>
      <p:grpSp>
        <p:nvGrpSpPr>
          <p:cNvPr id="3462" name="Google Shape;3462;p411"/>
          <p:cNvGrpSpPr/>
          <p:nvPr/>
        </p:nvGrpSpPr>
        <p:grpSpPr>
          <a:xfrm>
            <a:off x="1353774" y="2849765"/>
            <a:ext cx="13428540" cy="4369991"/>
            <a:chOff x="990499" y="1599942"/>
            <a:chExt cx="10804200" cy="3005496"/>
          </a:xfrm>
        </p:grpSpPr>
        <p:grpSp>
          <p:nvGrpSpPr>
            <p:cNvPr id="3463" name="Google Shape;3463;p411"/>
            <p:cNvGrpSpPr/>
            <p:nvPr/>
          </p:nvGrpSpPr>
          <p:grpSpPr>
            <a:xfrm>
              <a:off x="990499" y="1599942"/>
              <a:ext cx="10804200" cy="3005496"/>
              <a:chOff x="1562536" y="4707251"/>
              <a:chExt cx="10804200" cy="3095700"/>
            </a:xfrm>
          </p:grpSpPr>
          <p:sp>
            <p:nvSpPr>
              <p:cNvPr id="3464" name="Google Shape;3464;p411"/>
              <p:cNvSpPr/>
              <p:nvPr/>
            </p:nvSpPr>
            <p:spPr>
              <a:xfrm>
                <a:off x="1562536" y="4707251"/>
                <a:ext cx="10804200" cy="3095700"/>
              </a:xfrm>
              <a:prstGeom prst="roundRect">
                <a:avLst>
                  <a:gd name="adj" fmla="val 4437"/>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65" name="Google Shape;3465;p411"/>
              <p:cNvSpPr txBox="1"/>
              <p:nvPr/>
            </p:nvSpPr>
            <p:spPr>
              <a:xfrm>
                <a:off x="1643252" y="5704654"/>
                <a:ext cx="2317058" cy="1284350"/>
              </a:xfrm>
              <a:prstGeom prst="rect">
                <a:avLst/>
              </a:prstGeom>
              <a:solidFill>
                <a:srgbClr val="DDEAF6"/>
              </a:solidFill>
              <a:ln>
                <a:noFill/>
              </a:ln>
            </p:spPr>
            <p:txBody>
              <a:bodyPr spcFirstLastPara="1" wrap="square" lIns="91425" tIns="45700" rIns="91425" bIns="45700" anchor="t" anchorCtr="0">
                <a:noAutofit/>
              </a:bodyPr>
              <a:lstStyle/>
              <a:p>
                <a:pPr marL="0" marR="0" lvl="0" indent="0" algn="ctr" rtl="0">
                  <a:lnSpc>
                    <a:spcPct val="115000"/>
                  </a:lnSpc>
                  <a:spcBef>
                    <a:spcPts val="1000"/>
                  </a:spcBef>
                  <a:spcAft>
                    <a:spcPts val="0"/>
                  </a:spcAft>
                  <a:buClr>
                    <a:srgbClr val="000000"/>
                  </a:buClr>
                  <a:buSzPts val="2200"/>
                  <a:buFont typeface="Arial"/>
                  <a:buNone/>
                </a:pPr>
                <a:r>
                  <a:rPr lang="en-US" sz="2200" b="1" i="0" u="none" strike="noStrike" cap="none">
                    <a:solidFill>
                      <a:srgbClr val="404040"/>
                    </a:solidFill>
                    <a:latin typeface="Open Sans"/>
                    <a:ea typeface="Open Sans"/>
                    <a:cs typeface="Open Sans"/>
                    <a:sym typeface="Open Sans"/>
                  </a:rPr>
                  <a:t>An audit plan is a project plan that will help the auditor to:</a:t>
                </a:r>
                <a:endParaRPr sz="2200" b="1" i="0" u="none" strike="noStrike" cap="none">
                  <a:solidFill>
                    <a:srgbClr val="404040"/>
                  </a:solidFill>
                  <a:latin typeface="Open Sans"/>
                  <a:ea typeface="Open Sans"/>
                  <a:cs typeface="Open Sans"/>
                  <a:sym typeface="Open Sans"/>
                </a:endParaRPr>
              </a:p>
            </p:txBody>
          </p:sp>
        </p:grpSp>
        <p:sp>
          <p:nvSpPr>
            <p:cNvPr id="3466" name="Google Shape;3466;p411"/>
            <p:cNvSpPr/>
            <p:nvPr/>
          </p:nvSpPr>
          <p:spPr>
            <a:xfrm>
              <a:off x="3403600" y="1712806"/>
              <a:ext cx="8290459" cy="2798064"/>
            </a:xfrm>
            <a:prstGeom prst="roundRect">
              <a:avLst>
                <a:gd name="adj" fmla="val 4909"/>
              </a:avLst>
            </a:prstGeom>
            <a:solidFill>
              <a:srgbClr val="DDEAF6"/>
            </a:solidFill>
            <a:ln w="38100" cap="flat" cmpd="sng">
              <a:solidFill>
                <a:srgbClr val="2992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467" name="Google Shape;3467;p411"/>
          <p:cNvSpPr txBox="1"/>
          <p:nvPr/>
        </p:nvSpPr>
        <p:spPr>
          <a:xfrm>
            <a:off x="4526374" y="3229127"/>
            <a:ext cx="9728100" cy="3705589"/>
          </a:xfrm>
          <a:prstGeom prst="rect">
            <a:avLst/>
          </a:prstGeom>
          <a:noFill/>
          <a:ln>
            <a:noFill/>
          </a:ln>
        </p:spPr>
        <p:txBody>
          <a:bodyPr spcFirstLastPara="1" wrap="square" lIns="91425" tIns="45700" rIns="91425" bIns="45700" anchor="t" anchorCtr="0">
            <a:spAutoFit/>
          </a:bodyPr>
          <a:lstStyle/>
          <a:p>
            <a:pPr marL="220578" marR="0" lvl="0" indent="-192638" algn="l" rtl="0">
              <a:lnSpc>
                <a:spcPct val="120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Gain an understanding of the clients and their business </a:t>
            </a:r>
            <a:endParaRPr sz="2200" b="0" i="0" u="none" strike="noStrike" cap="none">
              <a:solidFill>
                <a:srgbClr val="3F3F3F"/>
              </a:solidFill>
              <a:latin typeface="Open Sans"/>
              <a:ea typeface="Open Sans"/>
              <a:cs typeface="Open Sans"/>
              <a:sym typeface="Open Sans"/>
            </a:endParaRPr>
          </a:p>
          <a:p>
            <a:pPr marL="220578" marR="0" lvl="0" indent="-192638" algn="l" rtl="0">
              <a:lnSpc>
                <a:spcPct val="120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Establish priorities </a:t>
            </a:r>
            <a:endParaRPr sz="2200" b="0" i="0" u="none" strike="noStrike" cap="none">
              <a:solidFill>
                <a:srgbClr val="3F3F3F"/>
              </a:solidFill>
              <a:latin typeface="Open Sans"/>
              <a:ea typeface="Open Sans"/>
              <a:cs typeface="Open Sans"/>
              <a:sym typeface="Open Sans"/>
            </a:endParaRPr>
          </a:p>
          <a:p>
            <a:pPr marL="220578" marR="0" lvl="0" indent="-192638" algn="l" rtl="0">
              <a:lnSpc>
                <a:spcPct val="120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Determine an audit strategy </a:t>
            </a:r>
            <a:endParaRPr sz="2200" b="0" i="0" u="none" strike="noStrike" cap="none">
              <a:solidFill>
                <a:srgbClr val="3F3F3F"/>
              </a:solidFill>
              <a:latin typeface="Open Sans"/>
              <a:ea typeface="Open Sans"/>
              <a:cs typeface="Open Sans"/>
              <a:sym typeface="Open Sans"/>
            </a:endParaRPr>
          </a:p>
          <a:p>
            <a:pPr marL="220578" marR="0" lvl="0" indent="-192638" algn="l" rtl="0">
              <a:lnSpc>
                <a:spcPct val="120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Determine the type of evidence to collect based on the risk levels </a:t>
            </a:r>
            <a:endParaRPr sz="2200" b="0" i="0" u="none" strike="noStrike" cap="none">
              <a:solidFill>
                <a:srgbClr val="3F3F3F"/>
              </a:solidFill>
              <a:latin typeface="Open Sans"/>
              <a:ea typeface="Open Sans"/>
              <a:cs typeface="Open Sans"/>
              <a:sym typeface="Open Sans"/>
            </a:endParaRPr>
          </a:p>
          <a:p>
            <a:pPr marL="220578" marR="0" lvl="0" indent="-192638" algn="l" rtl="0">
              <a:lnSpc>
                <a:spcPct val="120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Determine the skills required to examine and evaluate processes and information systems</a:t>
            </a:r>
            <a:endParaRPr sz="2200" b="0" i="0" u="none" strike="noStrike" cap="none">
              <a:solidFill>
                <a:srgbClr val="3F3F3F"/>
              </a:solidFill>
              <a:latin typeface="Open Sans"/>
              <a:ea typeface="Open Sans"/>
              <a:cs typeface="Open Sans"/>
              <a:sym typeface="Open Sans"/>
            </a:endParaRPr>
          </a:p>
          <a:p>
            <a:pPr marL="220578" marR="0" lvl="0" indent="-192638" algn="l" rtl="0">
              <a:lnSpc>
                <a:spcPct val="120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Schedule with the client to coordinate activities</a:t>
            </a:r>
            <a:endParaRPr sz="2200" b="0" i="0" u="none" strike="noStrike" cap="none">
              <a:solidFill>
                <a:srgbClr val="3F3F3F"/>
              </a:solidFill>
              <a:latin typeface="Open Sans"/>
              <a:ea typeface="Open Sans"/>
              <a:cs typeface="Open Sans"/>
              <a:sym typeface="Open Sans"/>
            </a:endParaRPr>
          </a:p>
        </p:txBody>
      </p:sp>
      <p:sp>
        <p:nvSpPr>
          <p:cNvPr id="3468" name="Google Shape;3468;p411"/>
          <p:cNvSpPr/>
          <p:nvPr/>
        </p:nvSpPr>
        <p:spPr>
          <a:xfrm>
            <a:off x="1038225" y="8420100"/>
            <a:ext cx="14185900" cy="381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0" i="1" u="none" strike="noStrike" cap="none">
                <a:solidFill>
                  <a:srgbClr val="404040"/>
                </a:solidFill>
                <a:latin typeface="Open Sans"/>
                <a:ea typeface="Open Sans"/>
                <a:cs typeface="Open Sans"/>
                <a:sym typeface="Open Sans"/>
              </a:rPr>
              <a:t>Source: </a:t>
            </a:r>
            <a:r>
              <a:rPr lang="en-US" sz="1400" b="0" i="0" u="none" strike="noStrike" cap="none">
                <a:solidFill>
                  <a:srgbClr val="3F3F3F"/>
                </a:solidFill>
                <a:latin typeface="Open Sans"/>
                <a:ea typeface="Open Sans"/>
                <a:cs typeface="Open Sans"/>
                <a:sym typeface="Open Sans"/>
              </a:rPr>
              <a:t>https://www.schools.utah.gov/file/1e864d3a-9cd5-4933-a2f2-5d6e2a4e4535</a:t>
            </a:r>
            <a:endParaRPr sz="1400" b="0" i="1" u="none" strike="noStrike" cap="none">
              <a:solidFill>
                <a:srgbClr val="404040"/>
              </a:solidFill>
              <a:latin typeface="Open Sans"/>
              <a:ea typeface="Open Sans"/>
              <a:cs typeface="Open Sans"/>
              <a:sym typeface="Open Sans"/>
            </a:endParaRPr>
          </a:p>
        </p:txBody>
      </p:sp>
      <p:sp>
        <p:nvSpPr>
          <p:cNvPr id="3469" name="Google Shape;3469;p411"/>
          <p:cNvSpPr/>
          <p:nvPr/>
        </p:nvSpPr>
        <p:spPr>
          <a:xfrm>
            <a:off x="6502400" y="903408"/>
            <a:ext cx="3268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12"/>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Audit Process</a:t>
            </a:r>
            <a:endParaRPr/>
          </a:p>
        </p:txBody>
      </p:sp>
      <p:pic>
        <p:nvPicPr>
          <p:cNvPr id="3475" name="Google Shape;3475;p12"/>
          <p:cNvPicPr preferRelativeResize="0"/>
          <p:nvPr/>
        </p:nvPicPr>
        <p:blipFill rotWithShape="1">
          <a:blip r:embed="rId3">
            <a:alphaModFix/>
          </a:blip>
          <a:srcRect/>
          <a:stretch/>
        </p:blipFill>
        <p:spPr>
          <a:xfrm>
            <a:off x="6318784" y="865024"/>
            <a:ext cx="3656531" cy="365760"/>
          </a:xfrm>
          <a:prstGeom prst="rect">
            <a:avLst/>
          </a:prstGeom>
          <a:noFill/>
          <a:ln>
            <a:noFill/>
          </a:ln>
        </p:spPr>
      </p:pic>
      <p:cxnSp>
        <p:nvCxnSpPr>
          <p:cNvPr id="3476" name="Google Shape;3476;p12"/>
          <p:cNvCxnSpPr/>
          <p:nvPr/>
        </p:nvCxnSpPr>
        <p:spPr>
          <a:xfrm>
            <a:off x="1056640" y="4943627"/>
            <a:ext cx="14142720" cy="0"/>
          </a:xfrm>
          <a:prstGeom prst="straightConnector1">
            <a:avLst/>
          </a:prstGeom>
          <a:noFill/>
          <a:ln w="9525" cap="flat" cmpd="sng">
            <a:solidFill>
              <a:srgbClr val="323F4F"/>
            </a:solidFill>
            <a:prstDash val="solid"/>
            <a:round/>
            <a:headEnd type="none" w="sm" len="sm"/>
            <a:tailEnd type="none" w="sm" len="sm"/>
          </a:ln>
        </p:spPr>
      </p:cxnSp>
      <p:cxnSp>
        <p:nvCxnSpPr>
          <p:cNvPr id="3477" name="Google Shape;3477;p12"/>
          <p:cNvCxnSpPr/>
          <p:nvPr/>
        </p:nvCxnSpPr>
        <p:spPr>
          <a:xfrm rot="5400000">
            <a:off x="1862969" y="4372212"/>
            <a:ext cx="1129305" cy="0"/>
          </a:xfrm>
          <a:prstGeom prst="straightConnector1">
            <a:avLst/>
          </a:prstGeom>
          <a:noFill/>
          <a:ln w="19050" cap="flat" cmpd="sng">
            <a:solidFill>
              <a:schemeClr val="accent1"/>
            </a:solidFill>
            <a:prstDash val="solid"/>
            <a:round/>
            <a:headEnd type="none" w="sm" len="sm"/>
            <a:tailEnd type="oval" w="med" len="med"/>
          </a:ln>
        </p:spPr>
      </p:cxnSp>
      <p:sp>
        <p:nvSpPr>
          <p:cNvPr id="3478" name="Google Shape;3478;p12"/>
          <p:cNvSpPr/>
          <p:nvPr/>
        </p:nvSpPr>
        <p:spPr>
          <a:xfrm>
            <a:off x="1807150" y="2549144"/>
            <a:ext cx="1243243" cy="1243568"/>
          </a:xfrm>
          <a:prstGeom prst="arc">
            <a:avLst>
              <a:gd name="adj1" fmla="val 918567"/>
              <a:gd name="adj2" fmla="val 9672644"/>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889" b="0" i="0" u="none" strike="noStrike" cap="none">
              <a:solidFill>
                <a:srgbClr val="FFFFFF"/>
              </a:solidFill>
              <a:latin typeface="Arial"/>
              <a:ea typeface="Arial"/>
              <a:cs typeface="Arial"/>
              <a:sym typeface="Arial"/>
            </a:endParaRPr>
          </a:p>
        </p:txBody>
      </p:sp>
      <p:sp>
        <p:nvSpPr>
          <p:cNvPr id="3479" name="Google Shape;3479;p12"/>
          <p:cNvSpPr/>
          <p:nvPr/>
        </p:nvSpPr>
        <p:spPr>
          <a:xfrm>
            <a:off x="1942615" y="2684772"/>
            <a:ext cx="972309" cy="97230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3480" name="Google Shape;3480;p12"/>
          <p:cNvSpPr txBox="1"/>
          <p:nvPr/>
        </p:nvSpPr>
        <p:spPr>
          <a:xfrm>
            <a:off x="1807150" y="5266420"/>
            <a:ext cx="2909700" cy="10707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Goal</a:t>
            </a:r>
            <a:endParaRPr sz="2200" b="1" i="0" u="none" strike="noStrike" cap="none">
              <a:solidFill>
                <a:srgbClr val="3F3F3F"/>
              </a:solidFill>
              <a:latin typeface="Open Sans"/>
              <a:ea typeface="Open Sans"/>
              <a:cs typeface="Open Sans"/>
              <a:sym typeface="Open Sans"/>
            </a:endParaRPr>
          </a:p>
          <a:p>
            <a:pPr marL="0" marR="0" lvl="1" indent="0" algn="l" rtl="0">
              <a:lnSpc>
                <a:spcPct val="90000"/>
              </a:lnSpc>
              <a:spcBef>
                <a:spcPts val="5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Determine the goal of the audit</a:t>
            </a:r>
            <a:endParaRPr sz="2200" b="0" i="0" u="none" strike="noStrike" cap="none">
              <a:solidFill>
                <a:srgbClr val="3F3F3F"/>
              </a:solidFill>
              <a:latin typeface="Open Sans"/>
              <a:ea typeface="Open Sans"/>
              <a:cs typeface="Open Sans"/>
              <a:sym typeface="Open Sans"/>
            </a:endParaRPr>
          </a:p>
        </p:txBody>
      </p:sp>
      <p:cxnSp>
        <p:nvCxnSpPr>
          <p:cNvPr id="3481" name="Google Shape;3481;p12"/>
          <p:cNvCxnSpPr/>
          <p:nvPr/>
        </p:nvCxnSpPr>
        <p:spPr>
          <a:xfrm rot="-5400000">
            <a:off x="5627559" y="5527329"/>
            <a:ext cx="1129305" cy="0"/>
          </a:xfrm>
          <a:prstGeom prst="straightConnector1">
            <a:avLst/>
          </a:prstGeom>
          <a:noFill/>
          <a:ln w="19050" cap="flat" cmpd="sng">
            <a:solidFill>
              <a:schemeClr val="accent2"/>
            </a:solidFill>
            <a:prstDash val="solid"/>
            <a:round/>
            <a:headEnd type="none" w="sm" len="sm"/>
            <a:tailEnd type="oval" w="med" len="med"/>
          </a:ln>
        </p:spPr>
      </p:cxnSp>
      <p:sp>
        <p:nvSpPr>
          <p:cNvPr id="3482" name="Google Shape;3482;p12"/>
          <p:cNvSpPr/>
          <p:nvPr/>
        </p:nvSpPr>
        <p:spPr>
          <a:xfrm rot="10800000" flipH="1">
            <a:off x="5571742" y="6106829"/>
            <a:ext cx="1243243" cy="1243568"/>
          </a:xfrm>
          <a:prstGeom prst="arc">
            <a:avLst>
              <a:gd name="adj1" fmla="val 918567"/>
              <a:gd name="adj2" fmla="val 9672644"/>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889" b="0" i="0" u="none" strike="noStrike" cap="none">
              <a:solidFill>
                <a:srgbClr val="FFFFFF"/>
              </a:solidFill>
              <a:latin typeface="Arial"/>
              <a:ea typeface="Arial"/>
              <a:cs typeface="Arial"/>
              <a:sym typeface="Arial"/>
            </a:endParaRPr>
          </a:p>
        </p:txBody>
      </p:sp>
      <p:sp>
        <p:nvSpPr>
          <p:cNvPr id="3483" name="Google Shape;3483;p12"/>
          <p:cNvSpPr/>
          <p:nvPr/>
        </p:nvSpPr>
        <p:spPr>
          <a:xfrm rot="10800000" flipH="1">
            <a:off x="5707207" y="6242458"/>
            <a:ext cx="972309" cy="97230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3484" name="Google Shape;3484;p12"/>
          <p:cNvSpPr txBox="1"/>
          <p:nvPr/>
        </p:nvSpPr>
        <p:spPr>
          <a:xfrm>
            <a:off x="4682938" y="2202375"/>
            <a:ext cx="3783600" cy="250474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Involving stakeholders</a:t>
            </a:r>
            <a:endParaRPr sz="2200" b="1" i="0" u="none" strike="noStrike" cap="none">
              <a:solidFill>
                <a:srgbClr val="3F3F3F"/>
              </a:solidFill>
              <a:latin typeface="Open Sans"/>
              <a:ea typeface="Open Sans"/>
              <a:cs typeface="Open Sans"/>
              <a:sym typeface="Open Sans"/>
            </a:endParaRPr>
          </a:p>
          <a:p>
            <a:pPr marL="342900" marR="0" lvl="1" indent="-342900" algn="l" rtl="0">
              <a:lnSpc>
                <a:spcPct val="90000"/>
              </a:lnSpc>
              <a:spcBef>
                <a:spcPts val="5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Bring in business unit managers at the earliest stage possible</a:t>
            </a:r>
            <a:endParaRPr/>
          </a:p>
          <a:p>
            <a:pPr marL="342900" marR="0" lvl="1" indent="-279400" algn="l" rtl="0">
              <a:lnSpc>
                <a:spcPct val="90000"/>
              </a:lnSpc>
              <a:spcBef>
                <a:spcPts val="500"/>
              </a:spcBef>
              <a:spcAft>
                <a:spcPts val="0"/>
              </a:spcAft>
              <a:buClr>
                <a:srgbClr val="3F3F3F"/>
              </a:buClr>
              <a:buSzPts val="10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90000"/>
              </a:lnSpc>
              <a:spcBef>
                <a:spcPts val="1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Ensure the business needs are identified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and addressed</a:t>
            </a:r>
            <a:endParaRPr sz="2200" b="0" i="0" u="none" strike="noStrike" cap="none">
              <a:solidFill>
                <a:srgbClr val="3F3F3F"/>
              </a:solidFill>
              <a:latin typeface="Open Sans"/>
              <a:ea typeface="Open Sans"/>
              <a:cs typeface="Open Sans"/>
              <a:sym typeface="Open Sans"/>
            </a:endParaRPr>
          </a:p>
        </p:txBody>
      </p:sp>
      <p:cxnSp>
        <p:nvCxnSpPr>
          <p:cNvPr id="3485" name="Google Shape;3485;p12"/>
          <p:cNvCxnSpPr/>
          <p:nvPr/>
        </p:nvCxnSpPr>
        <p:spPr>
          <a:xfrm rot="5400000">
            <a:off x="9182599" y="4363070"/>
            <a:ext cx="1129305" cy="0"/>
          </a:xfrm>
          <a:prstGeom prst="straightConnector1">
            <a:avLst/>
          </a:prstGeom>
          <a:noFill/>
          <a:ln w="19050" cap="flat" cmpd="sng">
            <a:solidFill>
              <a:schemeClr val="accent3"/>
            </a:solidFill>
            <a:prstDash val="solid"/>
            <a:round/>
            <a:headEnd type="none" w="sm" len="sm"/>
            <a:tailEnd type="oval" w="med" len="med"/>
          </a:ln>
        </p:spPr>
      </p:cxnSp>
      <p:sp>
        <p:nvSpPr>
          <p:cNvPr id="3486" name="Google Shape;3486;p12"/>
          <p:cNvSpPr/>
          <p:nvPr/>
        </p:nvSpPr>
        <p:spPr>
          <a:xfrm>
            <a:off x="9126781" y="2540003"/>
            <a:ext cx="1243243" cy="1243568"/>
          </a:xfrm>
          <a:prstGeom prst="arc">
            <a:avLst>
              <a:gd name="adj1" fmla="val 918567"/>
              <a:gd name="adj2" fmla="val 9672644"/>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889" b="0" i="0" u="none" strike="noStrike" cap="none">
              <a:solidFill>
                <a:srgbClr val="FFFFFF"/>
              </a:solidFill>
              <a:latin typeface="Arial"/>
              <a:ea typeface="Arial"/>
              <a:cs typeface="Arial"/>
              <a:sym typeface="Arial"/>
            </a:endParaRPr>
          </a:p>
        </p:txBody>
      </p:sp>
      <p:sp>
        <p:nvSpPr>
          <p:cNvPr id="3487" name="Google Shape;3487;p12"/>
          <p:cNvSpPr/>
          <p:nvPr/>
        </p:nvSpPr>
        <p:spPr>
          <a:xfrm>
            <a:off x="9262246" y="2675630"/>
            <a:ext cx="972309" cy="97230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3488" name="Google Shape;3488;p12"/>
          <p:cNvSpPr txBox="1"/>
          <p:nvPr/>
        </p:nvSpPr>
        <p:spPr>
          <a:xfrm>
            <a:off x="9126781" y="5320993"/>
            <a:ext cx="3189965" cy="10707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Scope</a:t>
            </a:r>
            <a:endParaRPr sz="2200" b="1" i="0" u="none" strike="noStrike" cap="none">
              <a:solidFill>
                <a:srgbClr val="3F3F3F"/>
              </a:solidFill>
              <a:latin typeface="Open Sans"/>
              <a:ea typeface="Open Sans"/>
              <a:cs typeface="Open Sans"/>
              <a:sym typeface="Open Sans"/>
            </a:endParaRPr>
          </a:p>
          <a:p>
            <a:pPr marL="0" marR="0" lvl="1" indent="0" algn="l" rtl="0">
              <a:lnSpc>
                <a:spcPct val="90000"/>
              </a:lnSpc>
              <a:spcBef>
                <a:spcPts val="5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Determine the scope of the assessment</a:t>
            </a:r>
            <a:endParaRPr sz="2200" b="0" i="0" u="none" strike="noStrike" cap="none">
              <a:solidFill>
                <a:srgbClr val="3F3F3F"/>
              </a:solidFill>
              <a:latin typeface="Open Sans"/>
              <a:ea typeface="Open Sans"/>
              <a:cs typeface="Open Sans"/>
              <a:sym typeface="Open Sans"/>
            </a:endParaRPr>
          </a:p>
        </p:txBody>
      </p:sp>
      <p:cxnSp>
        <p:nvCxnSpPr>
          <p:cNvPr id="3489" name="Google Shape;3489;p12"/>
          <p:cNvCxnSpPr/>
          <p:nvPr/>
        </p:nvCxnSpPr>
        <p:spPr>
          <a:xfrm rot="-5400000">
            <a:off x="12985291" y="5523360"/>
            <a:ext cx="1129305" cy="0"/>
          </a:xfrm>
          <a:prstGeom prst="straightConnector1">
            <a:avLst/>
          </a:prstGeom>
          <a:noFill/>
          <a:ln w="19050" cap="flat" cmpd="sng">
            <a:solidFill>
              <a:srgbClr val="E4B363"/>
            </a:solidFill>
            <a:prstDash val="solid"/>
            <a:round/>
            <a:headEnd type="none" w="sm" len="sm"/>
            <a:tailEnd type="oval" w="med" len="med"/>
          </a:ln>
        </p:spPr>
      </p:cxnSp>
      <p:sp>
        <p:nvSpPr>
          <p:cNvPr id="3490" name="Google Shape;3490;p12"/>
          <p:cNvSpPr/>
          <p:nvPr/>
        </p:nvSpPr>
        <p:spPr>
          <a:xfrm rot="10800000" flipH="1">
            <a:off x="12910423" y="6102860"/>
            <a:ext cx="1243243" cy="1243568"/>
          </a:xfrm>
          <a:prstGeom prst="arc">
            <a:avLst>
              <a:gd name="adj1" fmla="val 918567"/>
              <a:gd name="adj2" fmla="val 9672644"/>
            </a:avLst>
          </a:prstGeom>
          <a:noFill/>
          <a:ln w="1905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889" b="0" i="0" u="none" strike="noStrike" cap="none">
              <a:solidFill>
                <a:srgbClr val="FFFFFF"/>
              </a:solidFill>
              <a:latin typeface="Arial"/>
              <a:ea typeface="Arial"/>
              <a:cs typeface="Arial"/>
              <a:sym typeface="Arial"/>
            </a:endParaRPr>
          </a:p>
        </p:txBody>
      </p:sp>
      <p:sp>
        <p:nvSpPr>
          <p:cNvPr id="3491" name="Google Shape;3491;p12"/>
          <p:cNvSpPr/>
          <p:nvPr/>
        </p:nvSpPr>
        <p:spPr>
          <a:xfrm rot="10800000" flipH="1">
            <a:off x="13064938" y="6238489"/>
            <a:ext cx="972309" cy="972309"/>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3492" name="Google Shape;3492;p12"/>
          <p:cNvSpPr txBox="1"/>
          <p:nvPr/>
        </p:nvSpPr>
        <p:spPr>
          <a:xfrm>
            <a:off x="11686461" y="2213646"/>
            <a:ext cx="4579699" cy="250474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Audit team</a:t>
            </a:r>
            <a:endParaRPr sz="2200" b="1" i="0" u="none" strike="noStrike" cap="none">
              <a:solidFill>
                <a:srgbClr val="3F3F3F"/>
              </a:solidFill>
              <a:latin typeface="Open Sans"/>
              <a:ea typeface="Open Sans"/>
              <a:cs typeface="Open Sans"/>
              <a:sym typeface="Open Sans"/>
            </a:endParaRPr>
          </a:p>
          <a:p>
            <a:pPr marL="342900" marR="0" lvl="1" indent="-342900" algn="l" rtl="0">
              <a:lnSpc>
                <a:spcPct val="90000"/>
              </a:lnSpc>
              <a:spcBef>
                <a:spcPts val="5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Choose the right audit team</a:t>
            </a:r>
            <a:endParaRPr/>
          </a:p>
          <a:p>
            <a:pPr marL="342900" marR="0" lvl="1" indent="-279400" algn="l" rtl="0">
              <a:lnSpc>
                <a:spcPct val="90000"/>
              </a:lnSpc>
              <a:spcBef>
                <a:spcPts val="500"/>
              </a:spcBef>
              <a:spcAft>
                <a:spcPts val="0"/>
              </a:spcAft>
              <a:buClr>
                <a:srgbClr val="3F3F3F"/>
              </a:buClr>
              <a:buSzPts val="10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90000"/>
              </a:lnSpc>
              <a:spcBef>
                <a:spcPts val="1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Choose whether the team will consist of internal or external personnel depending on the goals, scope, budget, and available expertise</a:t>
            </a:r>
            <a:endParaRPr sz="2200" b="0" i="0" u="none" strike="noStrike" cap="none">
              <a:solidFill>
                <a:srgbClr val="3F3F3F"/>
              </a:solidFill>
              <a:latin typeface="Open Sans"/>
              <a:ea typeface="Open Sans"/>
              <a:cs typeface="Open Sans"/>
              <a:sym typeface="Open Sans"/>
            </a:endParaRPr>
          </a:p>
        </p:txBody>
      </p:sp>
      <p:sp>
        <p:nvSpPr>
          <p:cNvPr id="3493" name="Google Shape;3493;p12"/>
          <p:cNvSpPr txBox="1"/>
          <p:nvPr/>
        </p:nvSpPr>
        <p:spPr>
          <a:xfrm>
            <a:off x="1942615" y="2938095"/>
            <a:ext cx="9723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3494" name="Google Shape;3494;p12"/>
          <p:cNvSpPr txBox="1"/>
          <p:nvPr/>
        </p:nvSpPr>
        <p:spPr>
          <a:xfrm>
            <a:off x="5701719" y="6476628"/>
            <a:ext cx="9723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3495" name="Google Shape;3495;p12"/>
          <p:cNvSpPr txBox="1"/>
          <p:nvPr/>
        </p:nvSpPr>
        <p:spPr>
          <a:xfrm>
            <a:off x="9253780" y="2915507"/>
            <a:ext cx="9723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3496" name="Google Shape;3496;p12"/>
          <p:cNvSpPr txBox="1"/>
          <p:nvPr/>
        </p:nvSpPr>
        <p:spPr>
          <a:xfrm>
            <a:off x="13086865" y="6462345"/>
            <a:ext cx="9723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sp>
        <p:nvSpPr>
          <p:cNvPr id="3497" name="Google Shape;3497;p12"/>
          <p:cNvSpPr txBox="1"/>
          <p:nvPr/>
        </p:nvSpPr>
        <p:spPr>
          <a:xfrm>
            <a:off x="3695700" y="1230784"/>
            <a:ext cx="88582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audit process typically happens as described below:</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3501"/>
        <p:cNvGrpSpPr/>
        <p:nvPr/>
      </p:nvGrpSpPr>
      <p:grpSpPr>
        <a:xfrm>
          <a:off x="0" y="0"/>
          <a:ext cx="0" cy="0"/>
          <a:chOff x="0" y="0"/>
          <a:chExt cx="0" cy="0"/>
        </a:xfrm>
      </p:grpSpPr>
      <p:sp>
        <p:nvSpPr>
          <p:cNvPr id="3502" name="Google Shape;3502;p18"/>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Audit Process</a:t>
            </a:r>
            <a:endParaRPr/>
          </a:p>
        </p:txBody>
      </p:sp>
      <p:cxnSp>
        <p:nvCxnSpPr>
          <p:cNvPr id="3503" name="Google Shape;3503;p18"/>
          <p:cNvCxnSpPr/>
          <p:nvPr/>
        </p:nvCxnSpPr>
        <p:spPr>
          <a:xfrm>
            <a:off x="1056640" y="4943627"/>
            <a:ext cx="14142720" cy="0"/>
          </a:xfrm>
          <a:prstGeom prst="straightConnector1">
            <a:avLst/>
          </a:prstGeom>
          <a:noFill/>
          <a:ln w="9525" cap="flat" cmpd="sng">
            <a:solidFill>
              <a:srgbClr val="323F4F"/>
            </a:solidFill>
            <a:prstDash val="solid"/>
            <a:round/>
            <a:headEnd type="none" w="sm" len="sm"/>
            <a:tailEnd type="none" w="sm" len="sm"/>
          </a:ln>
        </p:spPr>
      </p:cxnSp>
      <p:cxnSp>
        <p:nvCxnSpPr>
          <p:cNvPr id="3504" name="Google Shape;3504;p18"/>
          <p:cNvCxnSpPr/>
          <p:nvPr/>
        </p:nvCxnSpPr>
        <p:spPr>
          <a:xfrm rot="5400000">
            <a:off x="1862969" y="4372212"/>
            <a:ext cx="1129305" cy="0"/>
          </a:xfrm>
          <a:prstGeom prst="straightConnector1">
            <a:avLst/>
          </a:prstGeom>
          <a:noFill/>
          <a:ln w="19050" cap="flat" cmpd="sng">
            <a:solidFill>
              <a:schemeClr val="accent1"/>
            </a:solidFill>
            <a:prstDash val="solid"/>
            <a:round/>
            <a:headEnd type="none" w="sm" len="sm"/>
            <a:tailEnd type="oval" w="med" len="med"/>
          </a:ln>
        </p:spPr>
      </p:cxnSp>
      <p:sp>
        <p:nvSpPr>
          <p:cNvPr id="3505" name="Google Shape;3505;p18"/>
          <p:cNvSpPr/>
          <p:nvPr/>
        </p:nvSpPr>
        <p:spPr>
          <a:xfrm>
            <a:off x="1807150" y="2549144"/>
            <a:ext cx="1243243" cy="1243568"/>
          </a:xfrm>
          <a:prstGeom prst="arc">
            <a:avLst>
              <a:gd name="adj1" fmla="val 918567"/>
              <a:gd name="adj2" fmla="val 9672644"/>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889" b="0" i="0" u="none" strike="noStrike" cap="none">
              <a:solidFill>
                <a:srgbClr val="FFFFFF"/>
              </a:solidFill>
              <a:latin typeface="Arial"/>
              <a:ea typeface="Arial"/>
              <a:cs typeface="Arial"/>
              <a:sym typeface="Arial"/>
            </a:endParaRPr>
          </a:p>
        </p:txBody>
      </p:sp>
      <p:sp>
        <p:nvSpPr>
          <p:cNvPr id="3506" name="Google Shape;3506;p18"/>
          <p:cNvSpPr/>
          <p:nvPr/>
        </p:nvSpPr>
        <p:spPr>
          <a:xfrm>
            <a:off x="1942615" y="2684772"/>
            <a:ext cx="972309" cy="97230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3507" name="Google Shape;3507;p18"/>
          <p:cNvSpPr txBox="1"/>
          <p:nvPr/>
        </p:nvSpPr>
        <p:spPr>
          <a:xfrm>
            <a:off x="1807150" y="5325723"/>
            <a:ext cx="3525000" cy="13755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Plan the audit</a:t>
            </a:r>
            <a:endParaRPr sz="2200" b="1" i="0" u="none" strike="noStrike" cap="none">
              <a:solidFill>
                <a:srgbClr val="3F3F3F"/>
              </a:solidFill>
              <a:latin typeface="Open Sans"/>
              <a:ea typeface="Open Sans"/>
              <a:cs typeface="Open Sans"/>
              <a:sym typeface="Open Sans"/>
            </a:endParaRPr>
          </a:p>
          <a:p>
            <a:pPr marL="0" marR="0" lvl="1" indent="0" algn="l" rtl="0">
              <a:lnSpc>
                <a:spcPct val="90000"/>
              </a:lnSpc>
              <a:spcBef>
                <a:spcPts val="5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Ensure all goals are met on time and are in the budget</a:t>
            </a:r>
            <a:endParaRPr sz="2200" b="0" i="0" u="none" strike="noStrike" cap="none">
              <a:solidFill>
                <a:srgbClr val="3F3F3F"/>
              </a:solidFill>
              <a:latin typeface="Open Sans"/>
              <a:ea typeface="Open Sans"/>
              <a:cs typeface="Open Sans"/>
              <a:sym typeface="Open Sans"/>
            </a:endParaRPr>
          </a:p>
        </p:txBody>
      </p:sp>
      <p:cxnSp>
        <p:nvCxnSpPr>
          <p:cNvPr id="3508" name="Google Shape;3508;p18"/>
          <p:cNvCxnSpPr/>
          <p:nvPr/>
        </p:nvCxnSpPr>
        <p:spPr>
          <a:xfrm rot="-5400000">
            <a:off x="5627559" y="5527329"/>
            <a:ext cx="1129305" cy="0"/>
          </a:xfrm>
          <a:prstGeom prst="straightConnector1">
            <a:avLst/>
          </a:prstGeom>
          <a:noFill/>
          <a:ln w="19050" cap="flat" cmpd="sng">
            <a:solidFill>
              <a:schemeClr val="accent2"/>
            </a:solidFill>
            <a:prstDash val="solid"/>
            <a:round/>
            <a:headEnd type="none" w="sm" len="sm"/>
            <a:tailEnd type="oval" w="med" len="med"/>
          </a:ln>
        </p:spPr>
      </p:cxnSp>
      <p:sp>
        <p:nvSpPr>
          <p:cNvPr id="3509" name="Google Shape;3509;p18"/>
          <p:cNvSpPr/>
          <p:nvPr/>
        </p:nvSpPr>
        <p:spPr>
          <a:xfrm rot="10800000" flipH="1">
            <a:off x="5571742" y="6106829"/>
            <a:ext cx="1243243" cy="1243568"/>
          </a:xfrm>
          <a:prstGeom prst="arc">
            <a:avLst>
              <a:gd name="adj1" fmla="val 918567"/>
              <a:gd name="adj2" fmla="val 9672644"/>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889" b="0" i="0" u="none" strike="noStrike" cap="none">
              <a:solidFill>
                <a:srgbClr val="FFFFFF"/>
              </a:solidFill>
              <a:latin typeface="Arial"/>
              <a:ea typeface="Arial"/>
              <a:cs typeface="Arial"/>
              <a:sym typeface="Arial"/>
            </a:endParaRPr>
          </a:p>
        </p:txBody>
      </p:sp>
      <p:sp>
        <p:nvSpPr>
          <p:cNvPr id="3510" name="Google Shape;3510;p18"/>
          <p:cNvSpPr/>
          <p:nvPr/>
        </p:nvSpPr>
        <p:spPr>
          <a:xfrm rot="10800000" flipH="1">
            <a:off x="5707207" y="6242458"/>
            <a:ext cx="972309" cy="97230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3511" name="Google Shape;3511;p18"/>
          <p:cNvSpPr txBox="1"/>
          <p:nvPr/>
        </p:nvSpPr>
        <p:spPr>
          <a:xfrm>
            <a:off x="4997818" y="3586413"/>
            <a:ext cx="3115200" cy="10707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Conduct the audit</a:t>
            </a:r>
            <a:endParaRPr sz="2200" b="1" i="0" u="none" strike="noStrike" cap="none">
              <a:solidFill>
                <a:srgbClr val="3F3F3F"/>
              </a:solidFill>
              <a:latin typeface="Open Sans"/>
              <a:ea typeface="Open Sans"/>
              <a:cs typeface="Open Sans"/>
              <a:sym typeface="Open Sans"/>
            </a:endParaRPr>
          </a:p>
          <a:p>
            <a:pPr marL="0" marR="0" lvl="1" indent="0" algn="l" rtl="0">
              <a:lnSpc>
                <a:spcPct val="90000"/>
              </a:lnSpc>
              <a:spcBef>
                <a:spcPts val="5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Stick to the plan and document deviations</a:t>
            </a:r>
            <a:endParaRPr sz="2200" b="0" i="0" u="none" strike="noStrike" cap="none">
              <a:solidFill>
                <a:srgbClr val="3F3F3F"/>
              </a:solidFill>
              <a:latin typeface="Open Sans"/>
              <a:ea typeface="Open Sans"/>
              <a:cs typeface="Open Sans"/>
              <a:sym typeface="Open Sans"/>
            </a:endParaRPr>
          </a:p>
        </p:txBody>
      </p:sp>
      <p:cxnSp>
        <p:nvCxnSpPr>
          <p:cNvPr id="3512" name="Google Shape;3512;p18"/>
          <p:cNvCxnSpPr/>
          <p:nvPr/>
        </p:nvCxnSpPr>
        <p:spPr>
          <a:xfrm rot="5400000">
            <a:off x="9182599" y="4363070"/>
            <a:ext cx="1129305" cy="0"/>
          </a:xfrm>
          <a:prstGeom prst="straightConnector1">
            <a:avLst/>
          </a:prstGeom>
          <a:noFill/>
          <a:ln w="19050" cap="flat" cmpd="sng">
            <a:solidFill>
              <a:schemeClr val="accent3"/>
            </a:solidFill>
            <a:prstDash val="solid"/>
            <a:round/>
            <a:headEnd type="none" w="sm" len="sm"/>
            <a:tailEnd type="oval" w="med" len="med"/>
          </a:ln>
        </p:spPr>
      </p:cxnSp>
      <p:sp>
        <p:nvSpPr>
          <p:cNvPr id="3513" name="Google Shape;3513;p18"/>
          <p:cNvSpPr/>
          <p:nvPr/>
        </p:nvSpPr>
        <p:spPr>
          <a:xfrm>
            <a:off x="9126781" y="2540003"/>
            <a:ext cx="1243243" cy="1243568"/>
          </a:xfrm>
          <a:prstGeom prst="arc">
            <a:avLst>
              <a:gd name="adj1" fmla="val 918567"/>
              <a:gd name="adj2" fmla="val 9672644"/>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889" b="0" i="0" u="none" strike="noStrike" cap="none">
              <a:solidFill>
                <a:srgbClr val="FFFFFF"/>
              </a:solidFill>
              <a:latin typeface="Arial"/>
              <a:ea typeface="Arial"/>
              <a:cs typeface="Arial"/>
              <a:sym typeface="Arial"/>
            </a:endParaRPr>
          </a:p>
        </p:txBody>
      </p:sp>
      <p:sp>
        <p:nvSpPr>
          <p:cNvPr id="3514" name="Google Shape;3514;p18"/>
          <p:cNvSpPr/>
          <p:nvPr/>
        </p:nvSpPr>
        <p:spPr>
          <a:xfrm>
            <a:off x="9262246" y="2675630"/>
            <a:ext cx="972309" cy="97230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3515" name="Google Shape;3515;p18"/>
          <p:cNvSpPr txBox="1"/>
          <p:nvPr/>
        </p:nvSpPr>
        <p:spPr>
          <a:xfrm>
            <a:off x="8462605" y="5296499"/>
            <a:ext cx="3543900" cy="280944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Documentation</a:t>
            </a:r>
            <a:endParaRPr sz="2200" b="1" i="0" u="none" strike="noStrike" cap="none">
              <a:solidFill>
                <a:srgbClr val="3F3F3F"/>
              </a:solidFill>
              <a:latin typeface="Open Sans"/>
              <a:ea typeface="Open Sans"/>
              <a:cs typeface="Open Sans"/>
              <a:sym typeface="Open Sans"/>
            </a:endParaRPr>
          </a:p>
          <a:p>
            <a:pPr marL="342900" marR="0" lvl="1" indent="-342900" algn="l" rtl="0">
              <a:lnSpc>
                <a:spcPct val="90000"/>
              </a:lnSpc>
              <a:spcBef>
                <a:spcPts val="5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Document the results</a:t>
            </a:r>
            <a:endParaRPr/>
          </a:p>
          <a:p>
            <a:pPr marL="171450" marR="0" lvl="1" indent="-107950" algn="l" rtl="0">
              <a:lnSpc>
                <a:spcPct val="90000"/>
              </a:lnSpc>
              <a:spcBef>
                <a:spcPts val="500"/>
              </a:spcBef>
              <a:spcAft>
                <a:spcPts val="0"/>
              </a:spcAft>
              <a:buClr>
                <a:srgbClr val="3F3F3F"/>
              </a:buClr>
              <a:buSzPts val="10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90000"/>
              </a:lnSpc>
              <a:spcBef>
                <a:spcPts val="1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Documentation should start at the beginning of the planning process and continue all the way to the results</a:t>
            </a:r>
            <a:endParaRPr sz="2200" b="0" i="0" u="none" strike="noStrike" cap="none">
              <a:solidFill>
                <a:srgbClr val="3F3F3F"/>
              </a:solidFill>
              <a:latin typeface="Open Sans"/>
              <a:ea typeface="Open Sans"/>
              <a:cs typeface="Open Sans"/>
              <a:sym typeface="Open Sans"/>
            </a:endParaRPr>
          </a:p>
        </p:txBody>
      </p:sp>
      <p:cxnSp>
        <p:nvCxnSpPr>
          <p:cNvPr id="3516" name="Google Shape;3516;p18"/>
          <p:cNvCxnSpPr/>
          <p:nvPr/>
        </p:nvCxnSpPr>
        <p:spPr>
          <a:xfrm rot="-5400000">
            <a:off x="12985291" y="5523360"/>
            <a:ext cx="1129305" cy="0"/>
          </a:xfrm>
          <a:prstGeom prst="straightConnector1">
            <a:avLst/>
          </a:prstGeom>
          <a:noFill/>
          <a:ln w="19050" cap="flat" cmpd="sng">
            <a:solidFill>
              <a:schemeClr val="accent4"/>
            </a:solidFill>
            <a:prstDash val="solid"/>
            <a:round/>
            <a:headEnd type="none" w="sm" len="sm"/>
            <a:tailEnd type="oval" w="med" len="med"/>
          </a:ln>
        </p:spPr>
      </p:cxnSp>
      <p:sp>
        <p:nvSpPr>
          <p:cNvPr id="3517" name="Google Shape;3517;p18"/>
          <p:cNvSpPr/>
          <p:nvPr/>
        </p:nvSpPr>
        <p:spPr>
          <a:xfrm rot="10800000" flipH="1">
            <a:off x="12910423" y="6102860"/>
            <a:ext cx="1243243" cy="1243568"/>
          </a:xfrm>
          <a:prstGeom prst="arc">
            <a:avLst>
              <a:gd name="adj1" fmla="val 918567"/>
              <a:gd name="adj2" fmla="val 9672644"/>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89"/>
              <a:buFont typeface="Arial"/>
              <a:buNone/>
            </a:pPr>
            <a:endParaRPr sz="889" b="0" i="0" u="none" strike="noStrike" cap="none">
              <a:solidFill>
                <a:srgbClr val="FFFFFF"/>
              </a:solidFill>
              <a:latin typeface="Arial"/>
              <a:ea typeface="Arial"/>
              <a:cs typeface="Arial"/>
              <a:sym typeface="Arial"/>
            </a:endParaRPr>
          </a:p>
        </p:txBody>
      </p:sp>
      <p:sp>
        <p:nvSpPr>
          <p:cNvPr id="3518" name="Google Shape;3518;p18"/>
          <p:cNvSpPr/>
          <p:nvPr/>
        </p:nvSpPr>
        <p:spPr>
          <a:xfrm rot="10800000" flipH="1">
            <a:off x="13064938" y="6238489"/>
            <a:ext cx="972309" cy="97230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Arial"/>
              <a:ea typeface="Arial"/>
              <a:cs typeface="Arial"/>
              <a:sym typeface="Arial"/>
            </a:endParaRPr>
          </a:p>
        </p:txBody>
      </p:sp>
      <p:sp>
        <p:nvSpPr>
          <p:cNvPr id="3519" name="Google Shape;3519;p18"/>
          <p:cNvSpPr txBox="1"/>
          <p:nvPr/>
        </p:nvSpPr>
        <p:spPr>
          <a:xfrm>
            <a:off x="11860322" y="2922326"/>
            <a:ext cx="3872400" cy="167990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Communicate</a:t>
            </a:r>
            <a:r>
              <a:rPr lang="en-US" sz="2200" b="0" i="0" u="none" strike="noStrike" cap="none">
                <a:solidFill>
                  <a:srgbClr val="3F3F3F"/>
                </a:solidFill>
                <a:latin typeface="Open Sans"/>
                <a:ea typeface="Open Sans"/>
                <a:cs typeface="Open Sans"/>
                <a:sym typeface="Open Sans"/>
              </a:rPr>
              <a:t> </a:t>
            </a:r>
            <a:endParaRPr/>
          </a:p>
          <a:p>
            <a:pPr marL="0" marR="0" lvl="1" indent="0" algn="l" rtl="0">
              <a:lnSpc>
                <a:spcPct val="90000"/>
              </a:lnSpc>
              <a:spcBef>
                <a:spcPts val="5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Communicate with the right leaders in order to achieve and sustain a strong security posture</a:t>
            </a:r>
            <a:endParaRPr sz="2200" b="0" i="0" u="none" strike="noStrike" cap="none">
              <a:solidFill>
                <a:srgbClr val="3F3F3F"/>
              </a:solidFill>
              <a:latin typeface="Open Sans"/>
              <a:ea typeface="Open Sans"/>
              <a:cs typeface="Open Sans"/>
              <a:sym typeface="Open Sans"/>
            </a:endParaRPr>
          </a:p>
        </p:txBody>
      </p:sp>
      <p:sp>
        <p:nvSpPr>
          <p:cNvPr id="3520" name="Google Shape;3520;p18"/>
          <p:cNvSpPr txBox="1"/>
          <p:nvPr/>
        </p:nvSpPr>
        <p:spPr>
          <a:xfrm>
            <a:off x="1942615" y="2938095"/>
            <a:ext cx="9723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05</a:t>
            </a:r>
            <a:endParaRPr sz="1400" b="0" i="0" u="none" strike="noStrike" cap="none">
              <a:solidFill>
                <a:srgbClr val="000000"/>
              </a:solidFill>
              <a:latin typeface="Arial"/>
              <a:ea typeface="Arial"/>
              <a:cs typeface="Arial"/>
              <a:sym typeface="Arial"/>
            </a:endParaRPr>
          </a:p>
        </p:txBody>
      </p:sp>
      <p:sp>
        <p:nvSpPr>
          <p:cNvPr id="3521" name="Google Shape;3521;p18"/>
          <p:cNvSpPr txBox="1"/>
          <p:nvPr/>
        </p:nvSpPr>
        <p:spPr>
          <a:xfrm>
            <a:off x="5701719" y="6476628"/>
            <a:ext cx="9723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06</a:t>
            </a:r>
            <a:endParaRPr sz="1400" b="0" i="0" u="none" strike="noStrike" cap="none">
              <a:solidFill>
                <a:srgbClr val="000000"/>
              </a:solidFill>
              <a:latin typeface="Arial"/>
              <a:ea typeface="Arial"/>
              <a:cs typeface="Arial"/>
              <a:sym typeface="Arial"/>
            </a:endParaRPr>
          </a:p>
        </p:txBody>
      </p:sp>
      <p:sp>
        <p:nvSpPr>
          <p:cNvPr id="3522" name="Google Shape;3522;p18"/>
          <p:cNvSpPr txBox="1"/>
          <p:nvPr/>
        </p:nvSpPr>
        <p:spPr>
          <a:xfrm>
            <a:off x="9253780" y="2915507"/>
            <a:ext cx="9723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07</a:t>
            </a:r>
            <a:endParaRPr sz="1400" b="0" i="0" u="none" strike="noStrike" cap="none">
              <a:solidFill>
                <a:srgbClr val="000000"/>
              </a:solidFill>
              <a:latin typeface="Arial"/>
              <a:ea typeface="Arial"/>
              <a:cs typeface="Arial"/>
              <a:sym typeface="Arial"/>
            </a:endParaRPr>
          </a:p>
        </p:txBody>
      </p:sp>
      <p:sp>
        <p:nvSpPr>
          <p:cNvPr id="3523" name="Google Shape;3523;p18"/>
          <p:cNvSpPr txBox="1"/>
          <p:nvPr/>
        </p:nvSpPr>
        <p:spPr>
          <a:xfrm>
            <a:off x="13048765" y="6462345"/>
            <a:ext cx="9723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08</a:t>
            </a:r>
            <a:endParaRPr sz="1400" b="0" i="0" u="none" strike="noStrike" cap="none">
              <a:solidFill>
                <a:srgbClr val="000000"/>
              </a:solidFill>
              <a:latin typeface="Arial"/>
              <a:ea typeface="Arial"/>
              <a:cs typeface="Arial"/>
              <a:sym typeface="Arial"/>
            </a:endParaRPr>
          </a:p>
        </p:txBody>
      </p:sp>
      <p:pic>
        <p:nvPicPr>
          <p:cNvPr id="3524" name="Google Shape;3524;p18"/>
          <p:cNvPicPr preferRelativeResize="0"/>
          <p:nvPr/>
        </p:nvPicPr>
        <p:blipFill rotWithShape="1">
          <a:blip r:embed="rId3">
            <a:alphaModFix/>
          </a:blip>
          <a:srcRect/>
          <a:stretch/>
        </p:blipFill>
        <p:spPr>
          <a:xfrm>
            <a:off x="6318784" y="865024"/>
            <a:ext cx="3656531" cy="36576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3528"/>
        <p:cNvGrpSpPr/>
        <p:nvPr/>
      </p:nvGrpSpPr>
      <p:grpSpPr>
        <a:xfrm>
          <a:off x="0" y="0"/>
          <a:ext cx="0" cy="0"/>
          <a:chOff x="0" y="0"/>
          <a:chExt cx="0" cy="0"/>
        </a:xfrm>
      </p:grpSpPr>
      <p:sp>
        <p:nvSpPr>
          <p:cNvPr id="3529" name="Google Shape;3529;gdcab15b6c4_0_32"/>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Elements of a Finding</a:t>
            </a:r>
            <a:endParaRPr/>
          </a:p>
        </p:txBody>
      </p:sp>
      <p:sp>
        <p:nvSpPr>
          <p:cNvPr id="3530" name="Google Shape;3530;gdcab15b6c4_0_32"/>
          <p:cNvSpPr/>
          <p:nvPr/>
        </p:nvSpPr>
        <p:spPr>
          <a:xfrm>
            <a:off x="8399348" y="2463801"/>
            <a:ext cx="3062112" cy="860779"/>
          </a:xfrm>
          <a:custGeom>
            <a:avLst/>
            <a:gdLst/>
            <a:ahLst/>
            <a:cxnLst/>
            <a:rect l="l" t="t" r="r" b="b"/>
            <a:pathLst>
              <a:path w="980" h="275" extrusionOk="0">
                <a:moveTo>
                  <a:pt x="843" y="0"/>
                </a:moveTo>
                <a:cubicBezTo>
                  <a:pt x="788" y="0"/>
                  <a:pt x="740" y="33"/>
                  <a:pt x="718" y="79"/>
                </a:cubicBezTo>
                <a:cubicBezTo>
                  <a:pt x="48" y="79"/>
                  <a:pt x="48" y="79"/>
                  <a:pt x="48" y="79"/>
                </a:cubicBezTo>
                <a:cubicBezTo>
                  <a:pt x="22" y="79"/>
                  <a:pt x="0" y="101"/>
                  <a:pt x="0" y="127"/>
                </a:cubicBezTo>
                <a:cubicBezTo>
                  <a:pt x="0" y="156"/>
                  <a:pt x="0" y="156"/>
                  <a:pt x="0" y="156"/>
                </a:cubicBezTo>
                <a:cubicBezTo>
                  <a:pt x="0" y="183"/>
                  <a:pt x="22" y="204"/>
                  <a:pt x="48" y="204"/>
                </a:cubicBezTo>
                <a:cubicBezTo>
                  <a:pt x="723" y="204"/>
                  <a:pt x="723" y="204"/>
                  <a:pt x="723" y="204"/>
                </a:cubicBezTo>
                <a:cubicBezTo>
                  <a:pt x="746" y="247"/>
                  <a:pt x="791" y="275"/>
                  <a:pt x="843" y="275"/>
                </a:cubicBezTo>
                <a:cubicBezTo>
                  <a:pt x="919" y="275"/>
                  <a:pt x="980" y="214"/>
                  <a:pt x="980" y="138"/>
                </a:cubicBezTo>
                <a:cubicBezTo>
                  <a:pt x="980" y="62"/>
                  <a:pt x="919" y="0"/>
                  <a:pt x="843" y="0"/>
                </a:cubicBezTo>
                <a:close/>
              </a:path>
            </a:pathLst>
          </a:custGeom>
          <a:solidFill>
            <a:srgbClr val="427AA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531" name="Google Shape;3531;gdcab15b6c4_0_32"/>
          <p:cNvSpPr/>
          <p:nvPr/>
        </p:nvSpPr>
        <p:spPr>
          <a:xfrm>
            <a:off x="8083258" y="2494844"/>
            <a:ext cx="857956" cy="3062112"/>
          </a:xfrm>
          <a:custGeom>
            <a:avLst/>
            <a:gdLst/>
            <a:ahLst/>
            <a:cxnLst/>
            <a:rect l="l" t="t" r="r" b="b"/>
            <a:pathLst>
              <a:path w="275" h="980" extrusionOk="0">
                <a:moveTo>
                  <a:pt x="0" y="138"/>
                </a:moveTo>
                <a:cubicBezTo>
                  <a:pt x="0" y="193"/>
                  <a:pt x="32" y="240"/>
                  <a:pt x="79" y="262"/>
                </a:cubicBezTo>
                <a:cubicBezTo>
                  <a:pt x="79" y="932"/>
                  <a:pt x="79" y="932"/>
                  <a:pt x="79" y="932"/>
                </a:cubicBezTo>
                <a:cubicBezTo>
                  <a:pt x="79" y="959"/>
                  <a:pt x="100" y="980"/>
                  <a:pt x="127" y="980"/>
                </a:cubicBezTo>
                <a:cubicBezTo>
                  <a:pt x="156" y="980"/>
                  <a:pt x="156" y="980"/>
                  <a:pt x="156" y="980"/>
                </a:cubicBezTo>
                <a:cubicBezTo>
                  <a:pt x="182" y="980"/>
                  <a:pt x="204" y="959"/>
                  <a:pt x="204" y="932"/>
                </a:cubicBezTo>
                <a:cubicBezTo>
                  <a:pt x="204" y="258"/>
                  <a:pt x="204" y="258"/>
                  <a:pt x="204" y="258"/>
                </a:cubicBezTo>
                <a:cubicBezTo>
                  <a:pt x="246" y="234"/>
                  <a:pt x="275" y="189"/>
                  <a:pt x="275" y="138"/>
                </a:cubicBezTo>
                <a:cubicBezTo>
                  <a:pt x="275" y="62"/>
                  <a:pt x="213" y="0"/>
                  <a:pt x="137" y="0"/>
                </a:cubicBezTo>
                <a:cubicBezTo>
                  <a:pt x="61" y="0"/>
                  <a:pt x="0" y="62"/>
                  <a:pt x="0" y="138"/>
                </a:cubicBezTo>
                <a:close/>
              </a:path>
            </a:pathLst>
          </a:custGeom>
          <a:solidFill>
            <a:srgbClr val="E4B36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532" name="Google Shape;3532;gdcab15b6c4_0_32"/>
          <p:cNvSpPr/>
          <p:nvPr/>
        </p:nvSpPr>
        <p:spPr>
          <a:xfrm>
            <a:off x="10727682" y="2587979"/>
            <a:ext cx="612423" cy="612423"/>
          </a:xfrm>
          <a:custGeom>
            <a:avLst/>
            <a:gdLst/>
            <a:ahLst/>
            <a:cxnLst/>
            <a:rect l="l" t="t" r="r" b="b"/>
            <a:pathLst>
              <a:path w="196" h="196" extrusionOk="0">
                <a:moveTo>
                  <a:pt x="98" y="196"/>
                </a:moveTo>
                <a:cubicBezTo>
                  <a:pt x="62" y="196"/>
                  <a:pt x="31" y="177"/>
                  <a:pt x="14" y="148"/>
                </a:cubicBezTo>
                <a:cubicBezTo>
                  <a:pt x="5" y="133"/>
                  <a:pt x="0" y="116"/>
                  <a:pt x="0" y="98"/>
                </a:cubicBezTo>
                <a:cubicBezTo>
                  <a:pt x="0" y="81"/>
                  <a:pt x="4" y="66"/>
                  <a:pt x="11" y="52"/>
                </a:cubicBezTo>
                <a:cubicBezTo>
                  <a:pt x="27" y="21"/>
                  <a:pt x="60" y="0"/>
                  <a:pt x="98" y="0"/>
                </a:cubicBezTo>
                <a:cubicBezTo>
                  <a:pt x="152" y="0"/>
                  <a:pt x="196" y="44"/>
                  <a:pt x="196" y="98"/>
                </a:cubicBezTo>
                <a:cubicBezTo>
                  <a:pt x="196" y="152"/>
                  <a:pt x="152" y="196"/>
                  <a:pt x="98" y="196"/>
                </a:cubicBez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533" name="Google Shape;3533;gdcab15b6c4_0_32"/>
          <p:cNvSpPr/>
          <p:nvPr/>
        </p:nvSpPr>
        <p:spPr>
          <a:xfrm>
            <a:off x="8204615" y="2619022"/>
            <a:ext cx="612423" cy="612423"/>
          </a:xfrm>
          <a:custGeom>
            <a:avLst/>
            <a:gdLst/>
            <a:ahLst/>
            <a:cxnLst/>
            <a:rect l="l" t="t" r="r" b="b"/>
            <a:pathLst>
              <a:path w="196" h="196" extrusionOk="0">
                <a:moveTo>
                  <a:pt x="196" y="98"/>
                </a:moveTo>
                <a:cubicBezTo>
                  <a:pt x="196" y="133"/>
                  <a:pt x="177" y="164"/>
                  <a:pt x="149" y="182"/>
                </a:cubicBezTo>
                <a:cubicBezTo>
                  <a:pt x="134" y="190"/>
                  <a:pt x="117" y="196"/>
                  <a:pt x="98" y="196"/>
                </a:cubicBezTo>
                <a:cubicBezTo>
                  <a:pt x="82" y="196"/>
                  <a:pt x="66" y="192"/>
                  <a:pt x="53" y="185"/>
                </a:cubicBezTo>
                <a:cubicBezTo>
                  <a:pt x="22" y="168"/>
                  <a:pt x="0" y="135"/>
                  <a:pt x="0" y="98"/>
                </a:cubicBezTo>
                <a:cubicBezTo>
                  <a:pt x="0" y="43"/>
                  <a:pt x="44" y="0"/>
                  <a:pt x="98" y="0"/>
                </a:cubicBezTo>
                <a:cubicBezTo>
                  <a:pt x="152" y="0"/>
                  <a:pt x="196" y="43"/>
                  <a:pt x="196" y="98"/>
                </a:cubicBez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534" name="Google Shape;3534;gdcab15b6c4_0_32"/>
          <p:cNvSpPr/>
          <p:nvPr/>
        </p:nvSpPr>
        <p:spPr>
          <a:xfrm>
            <a:off x="5862171" y="4989689"/>
            <a:ext cx="3062112" cy="857956"/>
          </a:xfrm>
          <a:custGeom>
            <a:avLst/>
            <a:gdLst/>
            <a:ahLst/>
            <a:cxnLst/>
            <a:rect l="l" t="t" r="r" b="b"/>
            <a:pathLst>
              <a:path w="980" h="275" extrusionOk="0">
                <a:moveTo>
                  <a:pt x="842" y="0"/>
                </a:moveTo>
                <a:cubicBezTo>
                  <a:pt x="787" y="0"/>
                  <a:pt x="740" y="33"/>
                  <a:pt x="718" y="80"/>
                </a:cubicBezTo>
                <a:cubicBezTo>
                  <a:pt x="48" y="80"/>
                  <a:pt x="48" y="80"/>
                  <a:pt x="48" y="80"/>
                </a:cubicBezTo>
                <a:cubicBezTo>
                  <a:pt x="21" y="80"/>
                  <a:pt x="0" y="101"/>
                  <a:pt x="0" y="128"/>
                </a:cubicBezTo>
                <a:cubicBezTo>
                  <a:pt x="0" y="157"/>
                  <a:pt x="0" y="157"/>
                  <a:pt x="0" y="157"/>
                </a:cubicBezTo>
                <a:cubicBezTo>
                  <a:pt x="0" y="183"/>
                  <a:pt x="21" y="205"/>
                  <a:pt x="48" y="205"/>
                </a:cubicBezTo>
                <a:cubicBezTo>
                  <a:pt x="722" y="205"/>
                  <a:pt x="722" y="205"/>
                  <a:pt x="722" y="205"/>
                </a:cubicBezTo>
                <a:cubicBezTo>
                  <a:pt x="746" y="247"/>
                  <a:pt x="791" y="275"/>
                  <a:pt x="842" y="275"/>
                </a:cubicBezTo>
                <a:cubicBezTo>
                  <a:pt x="918" y="275"/>
                  <a:pt x="980" y="214"/>
                  <a:pt x="980" y="138"/>
                </a:cubicBezTo>
                <a:cubicBezTo>
                  <a:pt x="980" y="62"/>
                  <a:pt x="918" y="0"/>
                  <a:pt x="842" y="0"/>
                </a:cubicBezTo>
                <a:close/>
              </a:path>
            </a:pathLst>
          </a:custGeom>
          <a:solidFill>
            <a:srgbClr val="EF646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535" name="Google Shape;3535;gdcab15b6c4_0_32"/>
          <p:cNvSpPr/>
          <p:nvPr/>
        </p:nvSpPr>
        <p:spPr>
          <a:xfrm>
            <a:off x="5543258" y="5006623"/>
            <a:ext cx="857956" cy="3064933"/>
          </a:xfrm>
          <a:custGeom>
            <a:avLst/>
            <a:gdLst/>
            <a:ahLst/>
            <a:cxnLst/>
            <a:rect l="l" t="t" r="r" b="b"/>
            <a:pathLst>
              <a:path w="275" h="980" extrusionOk="0">
                <a:moveTo>
                  <a:pt x="0" y="138"/>
                </a:moveTo>
                <a:cubicBezTo>
                  <a:pt x="0" y="193"/>
                  <a:pt x="32" y="240"/>
                  <a:pt x="79" y="262"/>
                </a:cubicBezTo>
                <a:cubicBezTo>
                  <a:pt x="79" y="932"/>
                  <a:pt x="79" y="932"/>
                  <a:pt x="79" y="932"/>
                </a:cubicBezTo>
                <a:cubicBezTo>
                  <a:pt x="79" y="959"/>
                  <a:pt x="101" y="980"/>
                  <a:pt x="127" y="980"/>
                </a:cubicBezTo>
                <a:cubicBezTo>
                  <a:pt x="156" y="980"/>
                  <a:pt x="156" y="980"/>
                  <a:pt x="156" y="980"/>
                </a:cubicBezTo>
                <a:cubicBezTo>
                  <a:pt x="183" y="980"/>
                  <a:pt x="204" y="959"/>
                  <a:pt x="204" y="932"/>
                </a:cubicBezTo>
                <a:cubicBezTo>
                  <a:pt x="204" y="258"/>
                  <a:pt x="204" y="258"/>
                  <a:pt x="204" y="258"/>
                </a:cubicBezTo>
                <a:cubicBezTo>
                  <a:pt x="246" y="235"/>
                  <a:pt x="275" y="189"/>
                  <a:pt x="275" y="138"/>
                </a:cubicBezTo>
                <a:cubicBezTo>
                  <a:pt x="275" y="62"/>
                  <a:pt x="214" y="0"/>
                  <a:pt x="138" y="0"/>
                </a:cubicBezTo>
                <a:cubicBezTo>
                  <a:pt x="62" y="0"/>
                  <a:pt x="0" y="62"/>
                  <a:pt x="0" y="138"/>
                </a:cubicBez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536" name="Google Shape;3536;gdcab15b6c4_0_32"/>
          <p:cNvSpPr/>
          <p:nvPr/>
        </p:nvSpPr>
        <p:spPr>
          <a:xfrm>
            <a:off x="8181438" y="5113867"/>
            <a:ext cx="612423" cy="612423"/>
          </a:xfrm>
          <a:custGeom>
            <a:avLst/>
            <a:gdLst/>
            <a:ahLst/>
            <a:cxnLst/>
            <a:rect l="l" t="t" r="r" b="b"/>
            <a:pathLst>
              <a:path w="196" h="196" extrusionOk="0">
                <a:moveTo>
                  <a:pt x="98" y="196"/>
                </a:moveTo>
                <a:cubicBezTo>
                  <a:pt x="63" y="196"/>
                  <a:pt x="32" y="177"/>
                  <a:pt x="14" y="149"/>
                </a:cubicBezTo>
                <a:cubicBezTo>
                  <a:pt x="5" y="134"/>
                  <a:pt x="0" y="116"/>
                  <a:pt x="0" y="98"/>
                </a:cubicBezTo>
                <a:cubicBezTo>
                  <a:pt x="0" y="82"/>
                  <a:pt x="4" y="66"/>
                  <a:pt x="11" y="53"/>
                </a:cubicBezTo>
                <a:cubicBezTo>
                  <a:pt x="28" y="21"/>
                  <a:pt x="61" y="0"/>
                  <a:pt x="98" y="0"/>
                </a:cubicBezTo>
                <a:cubicBezTo>
                  <a:pt x="152" y="0"/>
                  <a:pt x="196" y="44"/>
                  <a:pt x="196" y="98"/>
                </a:cubicBezTo>
                <a:cubicBezTo>
                  <a:pt x="196" y="152"/>
                  <a:pt x="152" y="196"/>
                  <a:pt x="98" y="196"/>
                </a:cubicBez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537" name="Google Shape;3537;gdcab15b6c4_0_32"/>
          <p:cNvSpPr/>
          <p:nvPr/>
        </p:nvSpPr>
        <p:spPr>
          <a:xfrm>
            <a:off x="5667437" y="5133623"/>
            <a:ext cx="612423" cy="612423"/>
          </a:xfrm>
          <a:custGeom>
            <a:avLst/>
            <a:gdLst/>
            <a:ahLst/>
            <a:cxnLst/>
            <a:rect l="l" t="t" r="r" b="b"/>
            <a:pathLst>
              <a:path w="196" h="196" extrusionOk="0">
                <a:moveTo>
                  <a:pt x="196" y="98"/>
                </a:moveTo>
                <a:cubicBezTo>
                  <a:pt x="196" y="133"/>
                  <a:pt x="177" y="165"/>
                  <a:pt x="148" y="182"/>
                </a:cubicBezTo>
                <a:cubicBezTo>
                  <a:pt x="133" y="191"/>
                  <a:pt x="116" y="196"/>
                  <a:pt x="98" y="196"/>
                </a:cubicBezTo>
                <a:cubicBezTo>
                  <a:pt x="81" y="196"/>
                  <a:pt x="66" y="192"/>
                  <a:pt x="52" y="185"/>
                </a:cubicBezTo>
                <a:cubicBezTo>
                  <a:pt x="21" y="168"/>
                  <a:pt x="0" y="136"/>
                  <a:pt x="0" y="98"/>
                </a:cubicBezTo>
                <a:cubicBezTo>
                  <a:pt x="0" y="44"/>
                  <a:pt x="43" y="0"/>
                  <a:pt x="98" y="0"/>
                </a:cubicBezTo>
                <a:cubicBezTo>
                  <a:pt x="152" y="0"/>
                  <a:pt x="196" y="44"/>
                  <a:pt x="196" y="98"/>
                </a:cubicBez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538" name="Google Shape;3538;gdcab15b6c4_0_32"/>
          <p:cNvSpPr/>
          <p:nvPr/>
        </p:nvSpPr>
        <p:spPr>
          <a:xfrm>
            <a:off x="3333461" y="7504290"/>
            <a:ext cx="3064933" cy="860779"/>
          </a:xfrm>
          <a:custGeom>
            <a:avLst/>
            <a:gdLst/>
            <a:ahLst/>
            <a:cxnLst/>
            <a:rect l="l" t="t" r="r" b="b"/>
            <a:pathLst>
              <a:path w="981" h="275" extrusionOk="0">
                <a:moveTo>
                  <a:pt x="843" y="0"/>
                </a:moveTo>
                <a:cubicBezTo>
                  <a:pt x="788" y="0"/>
                  <a:pt x="740" y="32"/>
                  <a:pt x="718" y="79"/>
                </a:cubicBezTo>
                <a:cubicBezTo>
                  <a:pt x="48" y="79"/>
                  <a:pt x="48" y="79"/>
                  <a:pt x="48" y="79"/>
                </a:cubicBezTo>
                <a:cubicBezTo>
                  <a:pt x="22" y="79"/>
                  <a:pt x="0" y="100"/>
                  <a:pt x="0" y="127"/>
                </a:cubicBezTo>
                <a:cubicBezTo>
                  <a:pt x="0" y="156"/>
                  <a:pt x="0" y="156"/>
                  <a:pt x="0" y="156"/>
                </a:cubicBezTo>
                <a:cubicBezTo>
                  <a:pt x="0" y="182"/>
                  <a:pt x="22" y="204"/>
                  <a:pt x="48" y="204"/>
                </a:cubicBezTo>
                <a:cubicBezTo>
                  <a:pt x="723" y="204"/>
                  <a:pt x="723" y="204"/>
                  <a:pt x="723" y="204"/>
                </a:cubicBezTo>
                <a:cubicBezTo>
                  <a:pt x="746" y="246"/>
                  <a:pt x="791" y="275"/>
                  <a:pt x="843" y="275"/>
                </a:cubicBezTo>
                <a:cubicBezTo>
                  <a:pt x="919" y="275"/>
                  <a:pt x="981" y="213"/>
                  <a:pt x="981" y="137"/>
                </a:cubicBezTo>
                <a:cubicBezTo>
                  <a:pt x="981" y="61"/>
                  <a:pt x="919" y="0"/>
                  <a:pt x="843" y="0"/>
                </a:cubicBezTo>
                <a:close/>
              </a:path>
            </a:pathLst>
          </a:custGeom>
          <a:solidFill>
            <a:srgbClr val="F9DEC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539" name="Google Shape;3539;gdcab15b6c4_0_32"/>
          <p:cNvSpPr/>
          <p:nvPr/>
        </p:nvSpPr>
        <p:spPr>
          <a:xfrm>
            <a:off x="5662695" y="7628468"/>
            <a:ext cx="612423" cy="612423"/>
          </a:xfrm>
          <a:custGeom>
            <a:avLst/>
            <a:gdLst/>
            <a:ahLst/>
            <a:cxnLst/>
            <a:rect l="l" t="t" r="r" b="b"/>
            <a:pathLst>
              <a:path w="196" h="196" extrusionOk="0">
                <a:moveTo>
                  <a:pt x="98" y="196"/>
                </a:moveTo>
                <a:cubicBezTo>
                  <a:pt x="62" y="196"/>
                  <a:pt x="31" y="177"/>
                  <a:pt x="14" y="149"/>
                </a:cubicBezTo>
                <a:cubicBezTo>
                  <a:pt x="5" y="134"/>
                  <a:pt x="0" y="117"/>
                  <a:pt x="0" y="98"/>
                </a:cubicBezTo>
                <a:cubicBezTo>
                  <a:pt x="0" y="82"/>
                  <a:pt x="4" y="66"/>
                  <a:pt x="11" y="53"/>
                </a:cubicBezTo>
                <a:cubicBezTo>
                  <a:pt x="27" y="22"/>
                  <a:pt x="60" y="0"/>
                  <a:pt x="98" y="0"/>
                </a:cubicBezTo>
                <a:cubicBezTo>
                  <a:pt x="152" y="0"/>
                  <a:pt x="196" y="44"/>
                  <a:pt x="196" y="98"/>
                </a:cubicBezTo>
                <a:cubicBezTo>
                  <a:pt x="196" y="152"/>
                  <a:pt x="152" y="196"/>
                  <a:pt x="98" y="196"/>
                </a:cubicBez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540" name="Google Shape;3540;gdcab15b6c4_0_32"/>
          <p:cNvSpPr/>
          <p:nvPr/>
        </p:nvSpPr>
        <p:spPr>
          <a:xfrm>
            <a:off x="6532034" y="7458622"/>
            <a:ext cx="3957584" cy="1225868"/>
          </a:xfrm>
          <a:prstGeom prst="roundRect">
            <a:avLst>
              <a:gd name="adj" fmla="val 16667"/>
            </a:avLst>
          </a:prstGeom>
          <a:no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Condition</a:t>
            </a: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Statement that describes the results of the audit</a:t>
            </a:r>
            <a:endParaRPr sz="2200" b="0" i="0" u="none" strike="noStrike" cap="none">
              <a:solidFill>
                <a:srgbClr val="3F3F3F"/>
              </a:solidFill>
              <a:latin typeface="Open Sans"/>
              <a:ea typeface="Open Sans"/>
              <a:cs typeface="Open Sans"/>
              <a:sym typeface="Open Sans"/>
            </a:endParaRPr>
          </a:p>
        </p:txBody>
      </p:sp>
      <p:sp>
        <p:nvSpPr>
          <p:cNvPr id="3541" name="Google Shape;3541;gdcab15b6c4_0_32"/>
          <p:cNvSpPr txBox="1"/>
          <p:nvPr/>
        </p:nvSpPr>
        <p:spPr>
          <a:xfrm>
            <a:off x="5714670" y="7719237"/>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01</a:t>
            </a:r>
            <a:endParaRPr sz="1400" b="0" i="0" u="none" strike="noStrike" cap="none">
              <a:solidFill>
                <a:srgbClr val="3F3F3F"/>
              </a:solidFill>
              <a:latin typeface="Arial"/>
              <a:ea typeface="Arial"/>
              <a:cs typeface="Arial"/>
              <a:sym typeface="Arial"/>
            </a:endParaRPr>
          </a:p>
        </p:txBody>
      </p:sp>
      <p:sp>
        <p:nvSpPr>
          <p:cNvPr id="3542" name="Google Shape;3542;gdcab15b6c4_0_32"/>
          <p:cNvSpPr txBox="1"/>
          <p:nvPr/>
        </p:nvSpPr>
        <p:spPr>
          <a:xfrm>
            <a:off x="5714670" y="5224391"/>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02</a:t>
            </a:r>
            <a:endParaRPr sz="1400" b="0" i="0" u="none" strike="noStrike" cap="none">
              <a:solidFill>
                <a:srgbClr val="3F3F3F"/>
              </a:solidFill>
              <a:latin typeface="Arial"/>
              <a:ea typeface="Arial"/>
              <a:cs typeface="Arial"/>
              <a:sym typeface="Arial"/>
            </a:endParaRPr>
          </a:p>
        </p:txBody>
      </p:sp>
      <p:sp>
        <p:nvSpPr>
          <p:cNvPr id="3543" name="Google Shape;3543;gdcab15b6c4_0_32"/>
          <p:cNvSpPr txBox="1"/>
          <p:nvPr/>
        </p:nvSpPr>
        <p:spPr>
          <a:xfrm>
            <a:off x="8233413" y="5204637"/>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03</a:t>
            </a:r>
            <a:endParaRPr sz="1400" b="0" i="0" u="none" strike="noStrike" cap="none">
              <a:solidFill>
                <a:srgbClr val="3F3F3F"/>
              </a:solidFill>
              <a:latin typeface="Arial"/>
              <a:ea typeface="Arial"/>
              <a:cs typeface="Arial"/>
              <a:sym typeface="Arial"/>
            </a:endParaRPr>
          </a:p>
        </p:txBody>
      </p:sp>
      <p:sp>
        <p:nvSpPr>
          <p:cNvPr id="3544" name="Google Shape;3544;gdcab15b6c4_0_32"/>
          <p:cNvSpPr txBox="1"/>
          <p:nvPr/>
        </p:nvSpPr>
        <p:spPr>
          <a:xfrm>
            <a:off x="8259015" y="2709790"/>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04</a:t>
            </a:r>
            <a:endParaRPr sz="1400" b="0" i="0" u="none" strike="noStrike" cap="none">
              <a:solidFill>
                <a:srgbClr val="3F3F3F"/>
              </a:solidFill>
              <a:latin typeface="Arial"/>
              <a:ea typeface="Arial"/>
              <a:cs typeface="Arial"/>
              <a:sym typeface="Arial"/>
            </a:endParaRPr>
          </a:p>
        </p:txBody>
      </p:sp>
      <p:sp>
        <p:nvSpPr>
          <p:cNvPr id="3545" name="Google Shape;3545;gdcab15b6c4_0_32"/>
          <p:cNvSpPr txBox="1"/>
          <p:nvPr/>
        </p:nvSpPr>
        <p:spPr>
          <a:xfrm>
            <a:off x="10779657" y="2678749"/>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05</a:t>
            </a:r>
            <a:endParaRPr sz="1400" b="0" i="0" u="none" strike="noStrike" cap="none">
              <a:solidFill>
                <a:srgbClr val="3F3F3F"/>
              </a:solidFill>
              <a:latin typeface="Arial"/>
              <a:ea typeface="Arial"/>
              <a:cs typeface="Arial"/>
              <a:sym typeface="Arial"/>
            </a:endParaRPr>
          </a:p>
        </p:txBody>
      </p:sp>
      <p:sp>
        <p:nvSpPr>
          <p:cNvPr id="3546" name="Google Shape;3546;gdcab15b6c4_0_32"/>
          <p:cNvSpPr/>
          <p:nvPr/>
        </p:nvSpPr>
        <p:spPr>
          <a:xfrm>
            <a:off x="9055101" y="4826900"/>
            <a:ext cx="3957584" cy="1225868"/>
          </a:xfrm>
          <a:prstGeom prst="roundRect">
            <a:avLst>
              <a:gd name="adj" fmla="val 16667"/>
            </a:avLst>
          </a:prstGeom>
          <a:no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Cause</a:t>
            </a: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Explanation of why a problem occurred</a:t>
            </a:r>
            <a:endParaRPr sz="2200" b="0" i="0" u="none" strike="noStrike" cap="none">
              <a:solidFill>
                <a:srgbClr val="3F3F3F"/>
              </a:solidFill>
              <a:latin typeface="Open Sans"/>
              <a:ea typeface="Open Sans"/>
              <a:cs typeface="Open Sans"/>
              <a:sym typeface="Open Sans"/>
            </a:endParaRPr>
          </a:p>
        </p:txBody>
      </p:sp>
      <p:sp>
        <p:nvSpPr>
          <p:cNvPr id="3547" name="Google Shape;3547;gdcab15b6c4_0_32"/>
          <p:cNvSpPr/>
          <p:nvPr/>
        </p:nvSpPr>
        <p:spPr>
          <a:xfrm>
            <a:off x="11551345" y="2319673"/>
            <a:ext cx="3957584" cy="1225868"/>
          </a:xfrm>
          <a:prstGeom prst="roundRect">
            <a:avLst>
              <a:gd name="adj" fmla="val 16667"/>
            </a:avLst>
          </a:prstGeom>
          <a:no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Recommendation</a:t>
            </a: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Action that must be taken to correct the cause</a:t>
            </a:r>
            <a:endParaRPr sz="2200" b="0" i="0" u="none" strike="noStrike" cap="none">
              <a:solidFill>
                <a:srgbClr val="3F3F3F"/>
              </a:solidFill>
              <a:latin typeface="Open Sans"/>
              <a:ea typeface="Open Sans"/>
              <a:cs typeface="Open Sans"/>
              <a:sym typeface="Open Sans"/>
            </a:endParaRPr>
          </a:p>
        </p:txBody>
      </p:sp>
      <p:sp>
        <p:nvSpPr>
          <p:cNvPr id="3548" name="Google Shape;3548;gdcab15b6c4_0_32"/>
          <p:cNvSpPr/>
          <p:nvPr/>
        </p:nvSpPr>
        <p:spPr>
          <a:xfrm>
            <a:off x="1354669" y="4654471"/>
            <a:ext cx="3957584" cy="1600438"/>
          </a:xfrm>
          <a:prstGeom prst="roundRect">
            <a:avLst>
              <a:gd name="adj" fmla="val 16667"/>
            </a:avLst>
          </a:prstGeom>
          <a:no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Criteria</a:t>
            </a: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Standards used to measure the activity or performance of the auditee</a:t>
            </a:r>
            <a:endParaRPr sz="2200" b="0" i="0" u="none" strike="noStrike" cap="none">
              <a:solidFill>
                <a:srgbClr val="3F3F3F"/>
              </a:solidFill>
              <a:latin typeface="Open Sans"/>
              <a:ea typeface="Open Sans"/>
              <a:cs typeface="Open Sans"/>
              <a:sym typeface="Open Sans"/>
            </a:endParaRPr>
          </a:p>
        </p:txBody>
      </p:sp>
      <p:sp>
        <p:nvSpPr>
          <p:cNvPr id="3549" name="Google Shape;3549;gdcab15b6c4_0_32"/>
          <p:cNvSpPr/>
          <p:nvPr/>
        </p:nvSpPr>
        <p:spPr>
          <a:xfrm>
            <a:off x="3883379" y="2096008"/>
            <a:ext cx="3957584" cy="1600438"/>
          </a:xfrm>
          <a:prstGeom prst="roundRect">
            <a:avLst>
              <a:gd name="adj" fmla="val 16667"/>
            </a:avLst>
          </a:prstGeom>
          <a:noFill/>
          <a:ln w="9525" cap="flat" cmpd="sng">
            <a:solidFill>
              <a:srgbClr val="3F3F3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Effect</a:t>
            </a: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difference between and significance of the condition and the criteria</a:t>
            </a:r>
            <a:endParaRPr sz="2200" b="0" i="0" u="none" strike="noStrike" cap="none">
              <a:solidFill>
                <a:srgbClr val="3F3F3F"/>
              </a:solidFill>
              <a:latin typeface="Open Sans"/>
              <a:ea typeface="Open Sans"/>
              <a:cs typeface="Open Sans"/>
              <a:sym typeface="Open Sans"/>
            </a:endParaRPr>
          </a:p>
        </p:txBody>
      </p:sp>
      <p:sp>
        <p:nvSpPr>
          <p:cNvPr id="3550" name="Google Shape;3550;gdcab15b6c4_0_32"/>
          <p:cNvSpPr txBox="1"/>
          <p:nvPr/>
        </p:nvSpPr>
        <p:spPr>
          <a:xfrm>
            <a:off x="3708275" y="1312875"/>
            <a:ext cx="93045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results of the audit have five elements in them, namely:</a:t>
            </a:r>
            <a:endParaRPr sz="2200" b="0" i="0" u="none" strike="noStrike" cap="none">
              <a:solidFill>
                <a:srgbClr val="3F3F3F"/>
              </a:solidFill>
              <a:latin typeface="Open Sans"/>
              <a:ea typeface="Open Sans"/>
              <a:cs typeface="Open Sans"/>
              <a:sym typeface="Open Sans"/>
            </a:endParaRPr>
          </a:p>
        </p:txBody>
      </p:sp>
      <p:sp>
        <p:nvSpPr>
          <p:cNvPr id="3551" name="Google Shape;3551;gdcab15b6c4_0_32"/>
          <p:cNvSpPr/>
          <p:nvPr/>
        </p:nvSpPr>
        <p:spPr>
          <a:xfrm>
            <a:off x="5765800" y="903408"/>
            <a:ext cx="474075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3555"/>
        <p:cNvGrpSpPr/>
        <p:nvPr/>
      </p:nvGrpSpPr>
      <p:grpSpPr>
        <a:xfrm>
          <a:off x="0" y="0"/>
          <a:ext cx="0" cy="0"/>
          <a:chOff x="0" y="0"/>
          <a:chExt cx="0" cy="0"/>
        </a:xfrm>
      </p:grpSpPr>
      <p:sp>
        <p:nvSpPr>
          <p:cNvPr id="3556" name="Google Shape;3556;p62"/>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Assessment Report</a:t>
            </a:r>
            <a:endParaRPr/>
          </a:p>
        </p:txBody>
      </p:sp>
      <p:sp>
        <p:nvSpPr>
          <p:cNvPr id="3557" name="Google Shape;3557;p62"/>
          <p:cNvSpPr/>
          <p:nvPr/>
        </p:nvSpPr>
        <p:spPr>
          <a:xfrm>
            <a:off x="1320292" y="1601036"/>
            <a:ext cx="6819900" cy="6509867"/>
          </a:xfrm>
          <a:prstGeom prst="roundRect">
            <a:avLst>
              <a:gd name="adj" fmla="val 3147"/>
            </a:avLst>
          </a:prstGeom>
          <a:solidFill>
            <a:srgbClr val="F2F2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The assessment report should document the process followed, observations, evidence, findings, conclusions, and recommendations.</a:t>
            </a:r>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The assessment report should be presented to relevant levels of senior management.</a:t>
            </a:r>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The exact format of the report will vary by organization.</a:t>
            </a:r>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The levels of details presented will vary by various audiences.</a:t>
            </a:r>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The report should contain sufficient evidence to support the findings.</a:t>
            </a:r>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The audit artifacts collected during the assessment must be protected from alteration or inappropriate disclosure. </a:t>
            </a:r>
            <a:endParaRPr/>
          </a:p>
        </p:txBody>
      </p:sp>
      <p:pic>
        <p:nvPicPr>
          <p:cNvPr id="3558" name="Google Shape;3558;p62"/>
          <p:cNvPicPr preferRelativeResize="0"/>
          <p:nvPr/>
        </p:nvPicPr>
        <p:blipFill rotWithShape="1">
          <a:blip r:embed="rId3">
            <a:alphaModFix/>
          </a:blip>
          <a:srcRect/>
          <a:stretch/>
        </p:blipFill>
        <p:spPr>
          <a:xfrm>
            <a:off x="8684308" y="2224393"/>
            <a:ext cx="6251400" cy="5263152"/>
          </a:xfrm>
          <a:prstGeom prst="rect">
            <a:avLst/>
          </a:prstGeom>
          <a:noFill/>
          <a:ln>
            <a:noFill/>
          </a:ln>
        </p:spPr>
      </p:pic>
      <p:sp>
        <p:nvSpPr>
          <p:cNvPr id="3559" name="Google Shape;3559;p62"/>
          <p:cNvSpPr/>
          <p:nvPr/>
        </p:nvSpPr>
        <p:spPr>
          <a:xfrm>
            <a:off x="6007100" y="903408"/>
            <a:ext cx="42565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3563"/>
        <p:cNvGrpSpPr/>
        <p:nvPr/>
      </p:nvGrpSpPr>
      <p:grpSpPr>
        <a:xfrm>
          <a:off x="0" y="0"/>
          <a:ext cx="0" cy="0"/>
          <a:chOff x="0" y="0"/>
          <a:chExt cx="0" cy="0"/>
        </a:xfrm>
      </p:grpSpPr>
      <p:sp>
        <p:nvSpPr>
          <p:cNvPr id="3564" name="Google Shape;3564;p412"/>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Remediation</a:t>
            </a:r>
            <a:endParaRPr/>
          </a:p>
        </p:txBody>
      </p:sp>
      <p:sp>
        <p:nvSpPr>
          <p:cNvPr id="3565" name="Google Shape;3565;p412"/>
          <p:cNvSpPr txBox="1"/>
          <p:nvPr/>
        </p:nvSpPr>
        <p:spPr>
          <a:xfrm>
            <a:off x="1399281" y="3224177"/>
            <a:ext cx="13624550" cy="3166417"/>
          </a:xfrm>
          <a:prstGeom prst="rect">
            <a:avLst/>
          </a:prstGeom>
          <a:noFill/>
          <a:ln>
            <a:noFill/>
          </a:ln>
        </p:spPr>
        <p:txBody>
          <a:bodyPr spcFirstLastPara="1" wrap="square" lIns="45675" tIns="45675" rIns="45675" bIns="45675" anchor="t" anchorCtr="0">
            <a:sp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internal assessment results may identify areas where corrective actions or improvement is warranted.</a:t>
            </a:r>
            <a:endParaRPr sz="1400" b="0" i="0" u="none" strike="noStrike" cap="none">
              <a:solidFill>
                <a:srgbClr val="000000"/>
              </a:solidFill>
              <a:latin typeface="Arial"/>
              <a:ea typeface="Arial"/>
              <a:cs typeface="Arial"/>
              <a:sym typeface="Arial"/>
            </a:endParaRPr>
          </a:p>
          <a:p>
            <a:pPr marL="342900" marR="0" lvl="0" indent="-342900" algn="l" rtl="0">
              <a:lnSpc>
                <a:spcPct val="114000"/>
              </a:lnSpc>
              <a:spcBef>
                <a:spcPts val="100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timetable for remediation of the audit findings should be agreed upon.</a:t>
            </a:r>
            <a:endParaRPr sz="1400" b="0" i="0" u="none" strike="noStrike" cap="none">
              <a:solidFill>
                <a:srgbClr val="000000"/>
              </a:solidFill>
              <a:latin typeface="Arial"/>
              <a:ea typeface="Arial"/>
              <a:cs typeface="Arial"/>
              <a:sym typeface="Arial"/>
            </a:endParaRPr>
          </a:p>
          <a:p>
            <a:pPr marL="342900" marR="0" lvl="0" indent="-342900" algn="l" rtl="0">
              <a:lnSpc>
                <a:spcPct val="114000"/>
              </a:lnSpc>
              <a:spcBef>
                <a:spcPts val="100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Issues identified should be prioritized and fixed during the assessment.</a:t>
            </a:r>
            <a:endParaRPr sz="1400" b="0" i="0" u="none" strike="noStrike" cap="none">
              <a:solidFill>
                <a:srgbClr val="000000"/>
              </a:solidFill>
              <a:latin typeface="Arial"/>
              <a:ea typeface="Arial"/>
              <a:cs typeface="Arial"/>
              <a:sym typeface="Arial"/>
            </a:endParaRPr>
          </a:p>
          <a:p>
            <a:pPr marL="342900" marR="0" lvl="0" indent="-342900" algn="l" rtl="0">
              <a:lnSpc>
                <a:spcPct val="114000"/>
              </a:lnSpc>
              <a:spcBef>
                <a:spcPts val="100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Internal assessment should be subject to continual process improvement.</a:t>
            </a:r>
            <a:endParaRPr sz="1400" b="0" i="0" u="none" strike="noStrike" cap="none">
              <a:solidFill>
                <a:srgbClr val="000000"/>
              </a:solidFill>
              <a:latin typeface="Arial"/>
              <a:ea typeface="Arial"/>
              <a:cs typeface="Arial"/>
              <a:sym typeface="Arial"/>
            </a:endParaRPr>
          </a:p>
          <a:p>
            <a:pPr marL="0" marR="0" lvl="0" indent="0" algn="l" rtl="0">
              <a:lnSpc>
                <a:spcPct val="114000"/>
              </a:lnSpc>
              <a:spcBef>
                <a:spcPts val="100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566" name="Google Shape;3566;p412"/>
          <p:cNvSpPr/>
          <p:nvPr/>
        </p:nvSpPr>
        <p:spPr>
          <a:xfrm>
            <a:off x="1399281" y="6767037"/>
            <a:ext cx="13455650" cy="1355052"/>
          </a:xfrm>
          <a:prstGeom prst="roundRect">
            <a:avLst>
              <a:gd name="adj" fmla="val 7670"/>
            </a:avLst>
          </a:prstGeom>
          <a:solidFill>
            <a:srgbClr val="F9DEC9"/>
          </a:solidFill>
          <a:ln w="9525" cap="flat" cmpd="sng">
            <a:solidFill>
              <a:srgbClr val="F0A97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Plan of Action and Milestones (POAM) </a:t>
            </a:r>
            <a:r>
              <a:rPr lang="en-US" sz="2200" b="0" i="0" u="none" strike="noStrike" cap="none">
                <a:solidFill>
                  <a:srgbClr val="3F3F3F"/>
                </a:solidFill>
                <a:latin typeface="Open Sans"/>
                <a:ea typeface="Open Sans"/>
                <a:cs typeface="Open Sans"/>
                <a:sym typeface="Open Sans"/>
              </a:rPr>
              <a:t>is a document that identifies tasks for remediation. It details resources required to accomplish the elements of the plan, any milestones in meeting the tasks, and scheduled completion dates for the milestones.</a:t>
            </a:r>
            <a:endParaRPr sz="2200" b="0" i="0" u="none" strike="noStrike" cap="none">
              <a:solidFill>
                <a:srgbClr val="3F3F3F"/>
              </a:solidFill>
              <a:latin typeface="Arial"/>
              <a:ea typeface="Arial"/>
              <a:cs typeface="Arial"/>
              <a:sym typeface="Arial"/>
            </a:endParaRPr>
          </a:p>
        </p:txBody>
      </p:sp>
      <p:sp>
        <p:nvSpPr>
          <p:cNvPr id="3567" name="Google Shape;3567;p412"/>
          <p:cNvSpPr/>
          <p:nvPr/>
        </p:nvSpPr>
        <p:spPr>
          <a:xfrm>
            <a:off x="1399281" y="1549954"/>
            <a:ext cx="13455650" cy="1298470"/>
          </a:xfrm>
          <a:prstGeom prst="roundRect">
            <a:avLst>
              <a:gd name="adj" fmla="val 7670"/>
            </a:avLst>
          </a:prstGeom>
          <a:solidFill>
            <a:srgbClr val="F9DEC9"/>
          </a:solidFill>
          <a:ln w="9525" cap="flat" cmpd="sng">
            <a:solidFill>
              <a:srgbClr val="F0A97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Remediation</a:t>
            </a:r>
            <a:r>
              <a:rPr lang="en-US" sz="2200" b="0" i="0" u="none" strike="noStrike" cap="none">
                <a:solidFill>
                  <a:srgbClr val="3F3F3F"/>
                </a:solidFill>
                <a:latin typeface="Open Sans"/>
                <a:ea typeface="Open Sans"/>
                <a:cs typeface="Open Sans"/>
                <a:sym typeface="Open Sans"/>
              </a:rPr>
              <a:t> in the context of auditing refers to the process of correcting identified deficiencies or non-conformities to meet audit standards and requirements. It's a critical step in ensuring ongoing compliance and mitigating risks</a:t>
            </a:r>
            <a:endParaRPr sz="2200" b="0" i="0" u="none" strike="noStrike" cap="none">
              <a:solidFill>
                <a:srgbClr val="3F3F3F"/>
              </a:solidFill>
              <a:latin typeface="Open Sans"/>
              <a:ea typeface="Open Sans"/>
              <a:cs typeface="Open Sans"/>
              <a:sym typeface="Open Sans"/>
            </a:endParaRPr>
          </a:p>
        </p:txBody>
      </p:sp>
      <p:sp>
        <p:nvSpPr>
          <p:cNvPr id="3568" name="Google Shape;3568;p412"/>
          <p:cNvSpPr/>
          <p:nvPr/>
        </p:nvSpPr>
        <p:spPr>
          <a:xfrm>
            <a:off x="6718301" y="903408"/>
            <a:ext cx="2833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sp>
        <p:nvSpPr>
          <p:cNvPr id="3573" name="Google Shape;3573;p413"/>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Phishing</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3578"/>
        <p:cNvGrpSpPr/>
        <p:nvPr/>
      </p:nvGrpSpPr>
      <p:grpSpPr>
        <a:xfrm>
          <a:off x="0" y="0"/>
          <a:ext cx="0" cy="0"/>
          <a:chOff x="0" y="0"/>
          <a:chExt cx="0" cy="0"/>
        </a:xfrm>
      </p:grpSpPr>
      <p:sp>
        <p:nvSpPr>
          <p:cNvPr id="3579" name="Google Shape;3579;p414"/>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t" anchorCtr="0">
            <a:normAutofit/>
          </a:bodyPr>
          <a:lstStyle/>
          <a:p>
            <a:pPr marL="0" lvl="0" indent="0" algn="ctr" rtl="0">
              <a:lnSpc>
                <a:spcPct val="115000"/>
              </a:lnSpc>
              <a:spcBef>
                <a:spcPts val="0"/>
              </a:spcBef>
              <a:spcAft>
                <a:spcPts val="0"/>
              </a:spcAft>
              <a:buSzPts val="2800"/>
              <a:buFont typeface="Arial"/>
              <a:buNone/>
            </a:pPr>
            <a:r>
              <a:rPr lang="en-US"/>
              <a:t>Phishing is a cybercrime where attackers obtain sensitive information by pretending to be</a:t>
            </a:r>
            <a:endParaRPr/>
          </a:p>
          <a:p>
            <a:pPr marL="0" lvl="0" indent="0" algn="ctr" rtl="0">
              <a:lnSpc>
                <a:spcPct val="115000"/>
              </a:lnSpc>
              <a:spcBef>
                <a:spcPts val="0"/>
              </a:spcBef>
              <a:spcAft>
                <a:spcPts val="0"/>
              </a:spcAft>
              <a:buSzPts val="2800"/>
              <a:buFont typeface="Arial"/>
              <a:buNone/>
            </a:pPr>
            <a:r>
              <a:rPr lang="en-US"/>
              <a:t>trustworthy entities.</a:t>
            </a:r>
            <a:endParaRPr/>
          </a:p>
        </p:txBody>
      </p:sp>
      <p:sp>
        <p:nvSpPr>
          <p:cNvPr id="3580" name="Google Shape;3580;p41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Phishing</a:t>
            </a:r>
            <a:endParaRPr>
              <a:solidFill>
                <a:srgbClr val="3F3F3F"/>
              </a:solidFill>
              <a:latin typeface="Open Sans"/>
              <a:ea typeface="Open Sans"/>
              <a:cs typeface="Open Sans"/>
              <a:sym typeface="Open Sans"/>
            </a:endParaRPr>
          </a:p>
        </p:txBody>
      </p:sp>
      <p:sp>
        <p:nvSpPr>
          <p:cNvPr id="3581" name="Google Shape;3581;p414"/>
          <p:cNvSpPr/>
          <p:nvPr/>
        </p:nvSpPr>
        <p:spPr>
          <a:xfrm>
            <a:off x="6650750" y="2625000"/>
            <a:ext cx="8116128" cy="5045042"/>
          </a:xfrm>
          <a:prstGeom prst="roundRect">
            <a:avLst>
              <a:gd name="adj" fmla="val 11868"/>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2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is a form of social engineering that often involves misleading emails, messages, or websites.</a:t>
            </a:r>
            <a:endParaRPr/>
          </a:p>
          <a:p>
            <a:pPr marL="431800" marR="0" lvl="0" indent="-203200" algn="l" rtl="0">
              <a:lnSpc>
                <a:spcPct val="112000"/>
              </a:lnSpc>
              <a:spcBef>
                <a:spcPts val="0"/>
              </a:spcBef>
              <a:spcAft>
                <a:spcPts val="0"/>
              </a:spcAft>
              <a:buClr>
                <a:srgbClr val="3F3F3F"/>
              </a:buClr>
              <a:buSzPts val="2200"/>
              <a:buFont typeface="Arial"/>
              <a:buNone/>
            </a:pPr>
            <a:endParaRPr sz="800" b="0" i="0" u="none" strike="noStrike" cap="none">
              <a:solidFill>
                <a:srgbClr val="3F3F3F"/>
              </a:solidFill>
              <a:latin typeface="Open Sans"/>
              <a:ea typeface="Open Sans"/>
              <a:cs typeface="Open Sans"/>
              <a:sym typeface="Open Sans"/>
            </a:endParaRPr>
          </a:p>
          <a:p>
            <a:pPr marL="431800" marR="0" lvl="0" indent="-342900" algn="l" rtl="0">
              <a:lnSpc>
                <a:spcPct val="112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involves distributing phishing messages to many targets in a campaign.</a:t>
            </a:r>
            <a:endParaRPr/>
          </a:p>
          <a:p>
            <a:pPr marL="431800" marR="0" lvl="0" indent="-203200" algn="l" rtl="0">
              <a:lnSpc>
                <a:spcPct val="112000"/>
              </a:lnSpc>
              <a:spcBef>
                <a:spcPts val="0"/>
              </a:spcBef>
              <a:spcAft>
                <a:spcPts val="0"/>
              </a:spcAft>
              <a:buClr>
                <a:srgbClr val="3F3F3F"/>
              </a:buClr>
              <a:buSzPts val="2200"/>
              <a:buFont typeface="Arial"/>
              <a:buNone/>
            </a:pPr>
            <a:endParaRPr sz="800" b="0" i="0" u="none" strike="noStrike" cap="none">
              <a:solidFill>
                <a:srgbClr val="3F3F3F"/>
              </a:solidFill>
              <a:latin typeface="Open Sans"/>
              <a:ea typeface="Open Sans"/>
              <a:cs typeface="Open Sans"/>
              <a:sym typeface="Open Sans"/>
            </a:endParaRPr>
          </a:p>
          <a:p>
            <a:pPr marL="431800" marR="0" lvl="0" indent="-342900" algn="l" rtl="0">
              <a:lnSpc>
                <a:spcPct val="112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varies in complexity and scale, from simple email blasts to highly targeted attacks.</a:t>
            </a:r>
            <a:endParaRPr/>
          </a:p>
          <a:p>
            <a:pPr marL="431800" marR="0" lvl="0" indent="-203200" algn="l" rtl="0">
              <a:lnSpc>
                <a:spcPct val="112000"/>
              </a:lnSpc>
              <a:spcBef>
                <a:spcPts val="0"/>
              </a:spcBef>
              <a:spcAft>
                <a:spcPts val="0"/>
              </a:spcAft>
              <a:buClr>
                <a:srgbClr val="3F3F3F"/>
              </a:buClr>
              <a:buSzPts val="2200"/>
              <a:buFont typeface="Arial"/>
              <a:buNone/>
            </a:pPr>
            <a:endParaRPr sz="800" b="0" i="0" u="none" strike="noStrike" cap="none">
              <a:solidFill>
                <a:srgbClr val="3F3F3F"/>
              </a:solidFill>
              <a:latin typeface="Open Sans"/>
              <a:ea typeface="Open Sans"/>
              <a:cs typeface="Open Sans"/>
              <a:sym typeface="Open Sans"/>
            </a:endParaRPr>
          </a:p>
          <a:p>
            <a:pPr marL="431800" marR="0" lvl="0" indent="-342900" algn="l" rtl="0">
              <a:lnSpc>
                <a:spcPct val="112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aims to compromise as many accounts or systems as possible.</a:t>
            </a:r>
            <a:endParaRPr sz="2200" b="0" i="0" u="none" strike="noStrike" cap="none">
              <a:solidFill>
                <a:srgbClr val="3F3F3F"/>
              </a:solidFill>
              <a:latin typeface="Open Sans"/>
              <a:ea typeface="Open Sans"/>
              <a:cs typeface="Open Sans"/>
              <a:sym typeface="Open Sans"/>
            </a:endParaRPr>
          </a:p>
        </p:txBody>
      </p:sp>
      <p:pic>
        <p:nvPicPr>
          <p:cNvPr id="3582" name="Google Shape;3582;p414"/>
          <p:cNvPicPr preferRelativeResize="0"/>
          <p:nvPr/>
        </p:nvPicPr>
        <p:blipFill rotWithShape="1">
          <a:blip r:embed="rId3">
            <a:alphaModFix/>
          </a:blip>
          <a:srcRect/>
          <a:stretch/>
        </p:blipFill>
        <p:spPr>
          <a:xfrm>
            <a:off x="1063009" y="3930555"/>
            <a:ext cx="4191379" cy="3325504"/>
          </a:xfrm>
          <a:prstGeom prst="rect">
            <a:avLst/>
          </a:prstGeom>
          <a:noFill/>
          <a:ln>
            <a:noFill/>
          </a:ln>
        </p:spPr>
      </p:pic>
      <p:sp>
        <p:nvSpPr>
          <p:cNvPr id="3583" name="Google Shape;3583;p414"/>
          <p:cNvSpPr/>
          <p:nvPr/>
        </p:nvSpPr>
        <p:spPr>
          <a:xfrm>
            <a:off x="7188201" y="933164"/>
            <a:ext cx="189714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3587"/>
        <p:cNvGrpSpPr/>
        <p:nvPr/>
      </p:nvGrpSpPr>
      <p:grpSpPr>
        <a:xfrm>
          <a:off x="0" y="0"/>
          <a:ext cx="0" cy="0"/>
          <a:chOff x="0" y="0"/>
          <a:chExt cx="0" cy="0"/>
        </a:xfrm>
      </p:grpSpPr>
      <p:sp>
        <p:nvSpPr>
          <p:cNvPr id="3588" name="Google Shape;3588;p4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Types of Phishing</a:t>
            </a:r>
            <a:endParaRPr/>
          </a:p>
        </p:txBody>
      </p:sp>
      <p:sp>
        <p:nvSpPr>
          <p:cNvPr id="3589" name="Google Shape;3589;p415"/>
          <p:cNvSpPr txBox="1">
            <a:spLocks noGrp="1"/>
          </p:cNvSpPr>
          <p:nvPr>
            <p:ph type="body" idx="1"/>
          </p:nvPr>
        </p:nvSpPr>
        <p:spPr>
          <a:xfrm>
            <a:off x="1902091" y="1584597"/>
            <a:ext cx="12451817" cy="687244"/>
          </a:xfrm>
          <a:prstGeom prst="rect">
            <a:avLst/>
          </a:prstGeom>
          <a:noFill/>
          <a:ln>
            <a:noFill/>
          </a:ln>
        </p:spPr>
        <p:txBody>
          <a:bodyPr spcFirstLastPara="1" wrap="square" lIns="91425" tIns="0" rIns="91425" bIns="0" anchor="t" anchorCtr="0">
            <a:noAutofit/>
          </a:bodyPr>
          <a:lstStyle/>
          <a:p>
            <a:pPr marL="228600" lvl="0" indent="0" algn="ctr" rtl="0">
              <a:lnSpc>
                <a:spcPct val="115000"/>
              </a:lnSpc>
              <a:spcBef>
                <a:spcPts val="1000"/>
              </a:spcBef>
              <a:spcAft>
                <a:spcPts val="0"/>
              </a:spcAft>
              <a:buSzPts val="2800"/>
              <a:buFont typeface="Arial"/>
              <a:buNone/>
            </a:pPr>
            <a:r>
              <a:rPr lang="en-US">
                <a:solidFill>
                  <a:srgbClr val="3F3F3F"/>
                </a:solidFill>
              </a:rPr>
              <a:t>The different types of phishing techniques include:</a:t>
            </a:r>
            <a:endParaRPr strike="sngStrike">
              <a:solidFill>
                <a:srgbClr val="3F3F3F"/>
              </a:solidFill>
            </a:endParaRPr>
          </a:p>
        </p:txBody>
      </p:sp>
      <p:sp>
        <p:nvSpPr>
          <p:cNvPr id="3590" name="Google Shape;3590;p415"/>
          <p:cNvSpPr/>
          <p:nvPr/>
        </p:nvSpPr>
        <p:spPr>
          <a:xfrm>
            <a:off x="3366871" y="2632627"/>
            <a:ext cx="11236432" cy="1027109"/>
          </a:xfrm>
          <a:prstGeom prst="roundRect">
            <a:avLst>
              <a:gd name="adj" fmla="val 16667"/>
            </a:avLst>
          </a:prstGeom>
          <a:solidFill>
            <a:srgbClr val="427AA1"/>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Spear phishing </a:t>
            </a:r>
            <a:r>
              <a:rPr lang="en-US" sz="2200" b="0" i="0" u="none" strike="noStrike" cap="none">
                <a:solidFill>
                  <a:schemeClr val="lt1"/>
                </a:solidFill>
                <a:latin typeface="Open Sans"/>
                <a:ea typeface="Open Sans"/>
                <a:cs typeface="Open Sans"/>
                <a:sym typeface="Open Sans"/>
              </a:rPr>
              <a:t>is a scam where the attacker uses data to make an individual target more likely to be tricked.</a:t>
            </a:r>
            <a:endParaRPr sz="1400" b="0" i="0" u="none" strike="noStrike" cap="none">
              <a:solidFill>
                <a:srgbClr val="000000"/>
              </a:solidFill>
              <a:latin typeface="Arial"/>
              <a:ea typeface="Arial"/>
              <a:cs typeface="Arial"/>
              <a:sym typeface="Arial"/>
            </a:endParaRPr>
          </a:p>
        </p:txBody>
      </p:sp>
      <p:sp>
        <p:nvSpPr>
          <p:cNvPr id="3591" name="Google Shape;3591;p415"/>
          <p:cNvSpPr/>
          <p:nvPr/>
        </p:nvSpPr>
        <p:spPr>
          <a:xfrm>
            <a:off x="3366871" y="4109947"/>
            <a:ext cx="11236500" cy="1027200"/>
          </a:xfrm>
          <a:prstGeom prst="roundRect">
            <a:avLst>
              <a:gd name="adj" fmla="val 16667"/>
            </a:avLst>
          </a:prstGeom>
          <a:solidFill>
            <a:srgbClr val="427AA1"/>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Whaling </a:t>
            </a:r>
            <a:r>
              <a:rPr lang="en-US" sz="2200" b="0" i="0" u="none" strike="noStrike" cap="none">
                <a:solidFill>
                  <a:schemeClr val="lt1"/>
                </a:solidFill>
                <a:latin typeface="Open Sans"/>
                <a:ea typeface="Open Sans"/>
                <a:cs typeface="Open Sans"/>
                <a:sym typeface="Open Sans"/>
              </a:rPr>
              <a:t>is a spear phishing attack targeting upper management in an organization.</a:t>
            </a:r>
            <a:endParaRPr sz="1400" b="0" i="0" u="none" strike="noStrike" cap="none">
              <a:solidFill>
                <a:srgbClr val="000000"/>
              </a:solidFill>
              <a:latin typeface="Arial"/>
              <a:ea typeface="Arial"/>
              <a:cs typeface="Arial"/>
              <a:sym typeface="Arial"/>
            </a:endParaRPr>
          </a:p>
        </p:txBody>
      </p:sp>
      <p:sp>
        <p:nvSpPr>
          <p:cNvPr id="3592" name="Google Shape;3592;p415"/>
          <p:cNvSpPr/>
          <p:nvPr/>
        </p:nvSpPr>
        <p:spPr>
          <a:xfrm>
            <a:off x="3366871" y="5595345"/>
            <a:ext cx="11236432" cy="1027109"/>
          </a:xfrm>
          <a:prstGeom prst="roundRect">
            <a:avLst>
              <a:gd name="adj" fmla="val 16667"/>
            </a:avLst>
          </a:prstGeom>
          <a:solidFill>
            <a:srgbClr val="427AA1"/>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Vishing </a:t>
            </a:r>
            <a:r>
              <a:rPr lang="en-US" sz="2200" b="0" i="0" u="none" strike="noStrike" cap="none">
                <a:solidFill>
                  <a:schemeClr val="lt1"/>
                </a:solidFill>
                <a:latin typeface="Open Sans"/>
                <a:ea typeface="Open Sans"/>
                <a:cs typeface="Open Sans"/>
                <a:sym typeface="Open Sans"/>
              </a:rPr>
              <a:t>is a phishing attack conducted through a voice channel.</a:t>
            </a:r>
            <a:endParaRPr sz="1400" b="0" i="0" u="none" strike="noStrike" cap="none">
              <a:solidFill>
                <a:srgbClr val="000000"/>
              </a:solidFill>
              <a:latin typeface="Arial"/>
              <a:ea typeface="Arial"/>
              <a:cs typeface="Arial"/>
              <a:sym typeface="Arial"/>
            </a:endParaRPr>
          </a:p>
        </p:txBody>
      </p:sp>
      <p:sp>
        <p:nvSpPr>
          <p:cNvPr id="3593" name="Google Shape;3593;p415"/>
          <p:cNvSpPr/>
          <p:nvPr/>
        </p:nvSpPr>
        <p:spPr>
          <a:xfrm>
            <a:off x="3366871" y="7072665"/>
            <a:ext cx="11236432" cy="1027109"/>
          </a:xfrm>
          <a:prstGeom prst="roundRect">
            <a:avLst>
              <a:gd name="adj" fmla="val 16667"/>
            </a:avLst>
          </a:prstGeom>
          <a:solidFill>
            <a:srgbClr val="427AA1"/>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Smishing </a:t>
            </a:r>
            <a:r>
              <a:rPr lang="en-US" sz="2200" b="0" i="0" u="none" strike="noStrike" cap="none">
                <a:solidFill>
                  <a:schemeClr val="lt1"/>
                </a:solidFill>
                <a:latin typeface="Open Sans"/>
                <a:ea typeface="Open Sans"/>
                <a:cs typeface="Open Sans"/>
                <a:sym typeface="Open Sans"/>
              </a:rPr>
              <a:t>uses text messages (SMS) as the attack vector.</a:t>
            </a:r>
            <a:endParaRPr sz="1400" b="0" i="0" u="none" strike="noStrike" cap="none">
              <a:solidFill>
                <a:srgbClr val="000000"/>
              </a:solidFill>
              <a:latin typeface="Arial"/>
              <a:ea typeface="Arial"/>
              <a:cs typeface="Arial"/>
              <a:sym typeface="Arial"/>
            </a:endParaRPr>
          </a:p>
        </p:txBody>
      </p:sp>
      <p:pic>
        <p:nvPicPr>
          <p:cNvPr id="3594" name="Google Shape;3594;p415"/>
          <p:cNvPicPr preferRelativeResize="0"/>
          <p:nvPr/>
        </p:nvPicPr>
        <p:blipFill rotWithShape="1">
          <a:blip r:embed="rId3">
            <a:alphaModFix/>
          </a:blip>
          <a:srcRect/>
          <a:stretch/>
        </p:blipFill>
        <p:spPr>
          <a:xfrm>
            <a:off x="2019749" y="2490752"/>
            <a:ext cx="1027109" cy="1027109"/>
          </a:xfrm>
          <a:prstGeom prst="rect">
            <a:avLst/>
          </a:prstGeom>
          <a:noFill/>
          <a:ln>
            <a:noFill/>
          </a:ln>
        </p:spPr>
      </p:pic>
      <p:grpSp>
        <p:nvGrpSpPr>
          <p:cNvPr id="3595" name="Google Shape;3595;p415"/>
          <p:cNvGrpSpPr/>
          <p:nvPr/>
        </p:nvGrpSpPr>
        <p:grpSpPr>
          <a:xfrm>
            <a:off x="2080862" y="4061296"/>
            <a:ext cx="880912" cy="1075851"/>
            <a:chOff x="425374" y="584665"/>
            <a:chExt cx="5013224" cy="6122611"/>
          </a:xfrm>
        </p:grpSpPr>
        <p:pic>
          <p:nvPicPr>
            <p:cNvPr id="3596" name="Google Shape;3596;p415"/>
            <p:cNvPicPr preferRelativeResize="0"/>
            <p:nvPr/>
          </p:nvPicPr>
          <p:blipFill rotWithShape="1">
            <a:blip r:embed="rId4">
              <a:alphaModFix/>
            </a:blip>
            <a:srcRect/>
            <a:stretch/>
          </p:blipFill>
          <p:spPr>
            <a:xfrm>
              <a:off x="561798" y="584665"/>
              <a:ext cx="4876800" cy="4876800"/>
            </a:xfrm>
            <a:prstGeom prst="rect">
              <a:avLst/>
            </a:prstGeom>
            <a:noFill/>
            <a:ln>
              <a:noFill/>
            </a:ln>
          </p:spPr>
        </p:pic>
        <p:pic>
          <p:nvPicPr>
            <p:cNvPr id="3597" name="Google Shape;3597;p415"/>
            <p:cNvPicPr preferRelativeResize="0"/>
            <p:nvPr/>
          </p:nvPicPr>
          <p:blipFill rotWithShape="1">
            <a:blip r:embed="rId5">
              <a:alphaModFix/>
            </a:blip>
            <a:srcRect/>
            <a:stretch/>
          </p:blipFill>
          <p:spPr>
            <a:xfrm>
              <a:off x="425374" y="1830476"/>
              <a:ext cx="4876800" cy="4876800"/>
            </a:xfrm>
            <a:prstGeom prst="rect">
              <a:avLst/>
            </a:prstGeom>
            <a:noFill/>
            <a:ln>
              <a:noFill/>
            </a:ln>
          </p:spPr>
        </p:pic>
      </p:grpSp>
      <p:pic>
        <p:nvPicPr>
          <p:cNvPr id="3598" name="Google Shape;3598;p415"/>
          <p:cNvPicPr preferRelativeResize="0"/>
          <p:nvPr/>
        </p:nvPicPr>
        <p:blipFill rotWithShape="1">
          <a:blip r:embed="rId6">
            <a:alphaModFix/>
          </a:blip>
          <a:srcRect/>
          <a:stretch/>
        </p:blipFill>
        <p:spPr>
          <a:xfrm>
            <a:off x="2028074" y="5656462"/>
            <a:ext cx="986488" cy="986488"/>
          </a:xfrm>
          <a:prstGeom prst="rect">
            <a:avLst/>
          </a:prstGeom>
          <a:noFill/>
          <a:ln>
            <a:noFill/>
          </a:ln>
        </p:spPr>
      </p:pic>
      <p:pic>
        <p:nvPicPr>
          <p:cNvPr id="3599" name="Google Shape;3599;p415"/>
          <p:cNvPicPr preferRelativeResize="0"/>
          <p:nvPr/>
        </p:nvPicPr>
        <p:blipFill rotWithShape="1">
          <a:blip r:embed="rId7">
            <a:alphaModFix/>
          </a:blip>
          <a:srcRect/>
          <a:stretch/>
        </p:blipFill>
        <p:spPr>
          <a:xfrm>
            <a:off x="2028074" y="7087913"/>
            <a:ext cx="986488" cy="986488"/>
          </a:xfrm>
          <a:prstGeom prst="rect">
            <a:avLst/>
          </a:prstGeom>
          <a:noFill/>
          <a:ln>
            <a:noFill/>
          </a:ln>
        </p:spPr>
      </p:pic>
      <p:sp>
        <p:nvSpPr>
          <p:cNvPr id="3600" name="Google Shape;3600;p415"/>
          <p:cNvSpPr/>
          <p:nvPr/>
        </p:nvSpPr>
        <p:spPr>
          <a:xfrm>
            <a:off x="6210300" y="816324"/>
            <a:ext cx="3849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6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Software Development Lifecycle (SDLC) Policy</a:t>
            </a:r>
            <a:endParaRPr>
              <a:latin typeface="Open Sans"/>
              <a:ea typeface="Open Sans"/>
              <a:cs typeface="Open Sans"/>
              <a:sym typeface="Open Sans"/>
            </a:endParaRPr>
          </a:p>
        </p:txBody>
      </p:sp>
      <p:pic>
        <p:nvPicPr>
          <p:cNvPr id="315" name="Google Shape;315;p264"/>
          <p:cNvPicPr preferRelativeResize="0"/>
          <p:nvPr/>
        </p:nvPicPr>
        <p:blipFill rotWithShape="1">
          <a:blip r:embed="rId3">
            <a:alphaModFix/>
          </a:blip>
          <a:srcRect/>
          <a:stretch/>
        </p:blipFill>
        <p:spPr>
          <a:xfrm>
            <a:off x="6273500" y="2973127"/>
            <a:ext cx="3372134" cy="3197745"/>
          </a:xfrm>
          <a:prstGeom prst="rect">
            <a:avLst/>
          </a:prstGeom>
          <a:noFill/>
          <a:ln>
            <a:noFill/>
          </a:ln>
        </p:spPr>
      </p:pic>
      <p:sp>
        <p:nvSpPr>
          <p:cNvPr id="316" name="Google Shape;316;p264"/>
          <p:cNvSpPr txBox="1"/>
          <p:nvPr/>
        </p:nvSpPr>
        <p:spPr>
          <a:xfrm>
            <a:off x="2241550" y="1521895"/>
            <a:ext cx="11988800"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This policy governs the entire software development process, from inception to decommissioning. </a:t>
            </a:r>
            <a:endParaRPr/>
          </a:p>
        </p:txBody>
      </p:sp>
      <p:sp>
        <p:nvSpPr>
          <p:cNvPr id="317" name="Google Shape;317;p264"/>
          <p:cNvSpPr txBox="1"/>
          <p:nvPr/>
        </p:nvSpPr>
        <p:spPr>
          <a:xfrm>
            <a:off x="2921000" y="7005556"/>
            <a:ext cx="10845800"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includes guidelines for requirements gathering, design, coding, testing, deployment, maintenance, and eventual software retirement. </a:t>
            </a:r>
            <a:endParaRPr/>
          </a:p>
        </p:txBody>
      </p:sp>
      <p:sp>
        <p:nvSpPr>
          <p:cNvPr id="318" name="Google Shape;318;p264"/>
          <p:cNvSpPr/>
          <p:nvPr/>
        </p:nvSpPr>
        <p:spPr>
          <a:xfrm>
            <a:off x="3797300" y="816352"/>
            <a:ext cx="866187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3605"/>
        <p:cNvGrpSpPr/>
        <p:nvPr/>
      </p:nvGrpSpPr>
      <p:grpSpPr>
        <a:xfrm>
          <a:off x="0" y="0"/>
          <a:ext cx="0" cy="0"/>
          <a:chOff x="0" y="0"/>
          <a:chExt cx="0" cy="0"/>
        </a:xfrm>
      </p:grpSpPr>
      <p:sp>
        <p:nvSpPr>
          <p:cNvPr id="3606" name="Google Shape;3606;p416"/>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t" anchorCtr="0">
            <a:normAutofit/>
          </a:bodyPr>
          <a:lstStyle/>
          <a:p>
            <a:pPr marL="0" lvl="0" indent="0" algn="ctr" rtl="0">
              <a:lnSpc>
                <a:spcPct val="115000"/>
              </a:lnSpc>
              <a:spcBef>
                <a:spcPts val="0"/>
              </a:spcBef>
              <a:spcAft>
                <a:spcPts val="0"/>
              </a:spcAft>
              <a:buSzPts val="2800"/>
              <a:buFont typeface="Arial"/>
              <a:buNone/>
            </a:pPr>
            <a:r>
              <a:rPr lang="en-US"/>
              <a:t>Several Indicators of Phishing to look out for</a:t>
            </a:r>
            <a:endParaRPr/>
          </a:p>
        </p:txBody>
      </p:sp>
      <p:sp>
        <p:nvSpPr>
          <p:cNvPr id="3607" name="Google Shape;3607;p41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Indicators of Phishing</a:t>
            </a:r>
            <a:endParaRPr/>
          </a:p>
        </p:txBody>
      </p:sp>
      <p:sp>
        <p:nvSpPr>
          <p:cNvPr id="3608" name="Google Shape;3608;p416"/>
          <p:cNvSpPr/>
          <p:nvPr/>
        </p:nvSpPr>
        <p:spPr>
          <a:xfrm>
            <a:off x="4317312" y="2787483"/>
            <a:ext cx="2480633" cy="2518586"/>
          </a:xfrm>
          <a:custGeom>
            <a:avLst/>
            <a:gdLst/>
            <a:ahLst/>
            <a:cxnLst/>
            <a:rect l="l" t="t" r="r" b="b"/>
            <a:pathLst>
              <a:path w="2480633" h="2518586" extrusionOk="0">
                <a:moveTo>
                  <a:pt x="1240321" y="2518587"/>
                </a:moveTo>
                <a:cubicBezTo>
                  <a:pt x="942401" y="2518587"/>
                  <a:pt x="653361" y="2412646"/>
                  <a:pt x="426458" y="2220280"/>
                </a:cubicBezTo>
                <a:cubicBezTo>
                  <a:pt x="202180" y="2030133"/>
                  <a:pt x="50775" y="1766830"/>
                  <a:pt x="131" y="1478870"/>
                </a:cubicBezTo>
                <a:cubicBezTo>
                  <a:pt x="-561" y="1474920"/>
                  <a:pt x="1535" y="1471087"/>
                  <a:pt x="5238" y="1469550"/>
                </a:cubicBezTo>
                <a:cubicBezTo>
                  <a:pt x="90443" y="1434082"/>
                  <a:pt x="145497" y="1351550"/>
                  <a:pt x="145497" y="1259293"/>
                </a:cubicBezTo>
                <a:cubicBezTo>
                  <a:pt x="145497" y="1167030"/>
                  <a:pt x="90443" y="1084501"/>
                  <a:pt x="5242" y="1049044"/>
                </a:cubicBezTo>
                <a:cubicBezTo>
                  <a:pt x="1542" y="1047503"/>
                  <a:pt x="-558" y="1043670"/>
                  <a:pt x="135" y="1039720"/>
                </a:cubicBezTo>
                <a:cubicBezTo>
                  <a:pt x="50775" y="751760"/>
                  <a:pt x="202183" y="488454"/>
                  <a:pt x="426462" y="298307"/>
                </a:cubicBezTo>
                <a:cubicBezTo>
                  <a:pt x="653364" y="105941"/>
                  <a:pt x="942401" y="0"/>
                  <a:pt x="1240321" y="0"/>
                </a:cubicBezTo>
                <a:cubicBezTo>
                  <a:pt x="1538240" y="0"/>
                  <a:pt x="1827263" y="105941"/>
                  <a:pt x="2054176" y="298307"/>
                </a:cubicBezTo>
                <a:cubicBezTo>
                  <a:pt x="2278451" y="488454"/>
                  <a:pt x="2429855" y="751760"/>
                  <a:pt x="2480499" y="1039720"/>
                </a:cubicBezTo>
                <a:cubicBezTo>
                  <a:pt x="2481203" y="1043670"/>
                  <a:pt x="2479092" y="1047503"/>
                  <a:pt x="2475400" y="1049044"/>
                </a:cubicBezTo>
                <a:cubicBezTo>
                  <a:pt x="2390184" y="1084505"/>
                  <a:pt x="2335109" y="1167033"/>
                  <a:pt x="2335109" y="1259293"/>
                </a:cubicBezTo>
                <a:cubicBezTo>
                  <a:pt x="2335109" y="1351553"/>
                  <a:pt x="2390184" y="1434082"/>
                  <a:pt x="2475400" y="1469550"/>
                </a:cubicBezTo>
                <a:cubicBezTo>
                  <a:pt x="2479092" y="1471090"/>
                  <a:pt x="2481168" y="1474920"/>
                  <a:pt x="2480499" y="1478873"/>
                </a:cubicBezTo>
                <a:cubicBezTo>
                  <a:pt x="2429855" y="1766833"/>
                  <a:pt x="2278451" y="2030136"/>
                  <a:pt x="2054176" y="2220283"/>
                </a:cubicBezTo>
                <a:cubicBezTo>
                  <a:pt x="1827263" y="2412642"/>
                  <a:pt x="1538240" y="2518587"/>
                  <a:pt x="1240321" y="2518587"/>
                </a:cubicBezTo>
                <a:close/>
                <a:moveTo>
                  <a:pt x="1240321" y="17001"/>
                </a:moveTo>
                <a:cubicBezTo>
                  <a:pt x="640243" y="17001"/>
                  <a:pt x="126375" y="444661"/>
                  <a:pt x="18455" y="1033878"/>
                </a:cubicBezTo>
                <a:lnTo>
                  <a:pt x="18057" y="1036045"/>
                </a:lnTo>
                <a:lnTo>
                  <a:pt x="20058" y="1036963"/>
                </a:lnTo>
                <a:cubicBezTo>
                  <a:pt x="106586" y="1076732"/>
                  <a:pt x="162498" y="1163998"/>
                  <a:pt x="162498" y="1259286"/>
                </a:cubicBezTo>
                <a:cubicBezTo>
                  <a:pt x="162498" y="1354574"/>
                  <a:pt x="106586" y="1441843"/>
                  <a:pt x="20058" y="1481613"/>
                </a:cubicBezTo>
                <a:lnTo>
                  <a:pt x="18057" y="1482531"/>
                </a:lnTo>
                <a:lnTo>
                  <a:pt x="18455" y="1484697"/>
                </a:lnTo>
                <a:cubicBezTo>
                  <a:pt x="126375" y="2073915"/>
                  <a:pt x="640243" y="2501579"/>
                  <a:pt x="1240321" y="2501579"/>
                </a:cubicBezTo>
                <a:cubicBezTo>
                  <a:pt x="1840381" y="2501579"/>
                  <a:pt x="2354241" y="2073918"/>
                  <a:pt x="2462176" y="1484697"/>
                </a:cubicBezTo>
                <a:lnTo>
                  <a:pt x="2462563" y="1482531"/>
                </a:lnTo>
                <a:lnTo>
                  <a:pt x="2460558" y="1481613"/>
                </a:lnTo>
                <a:cubicBezTo>
                  <a:pt x="2374041" y="1441843"/>
                  <a:pt x="2318122" y="1354574"/>
                  <a:pt x="2318122" y="1259286"/>
                </a:cubicBezTo>
                <a:cubicBezTo>
                  <a:pt x="2318122" y="1163998"/>
                  <a:pt x="2374041" y="1076729"/>
                  <a:pt x="2460558" y="1036963"/>
                </a:cubicBezTo>
                <a:lnTo>
                  <a:pt x="2462563" y="1036045"/>
                </a:lnTo>
                <a:lnTo>
                  <a:pt x="2462176" y="1033878"/>
                </a:lnTo>
                <a:cubicBezTo>
                  <a:pt x="2354241" y="444657"/>
                  <a:pt x="1840381" y="17001"/>
                  <a:pt x="1240321" y="17001"/>
                </a:cubicBezTo>
                <a:close/>
              </a:path>
            </a:pathLst>
          </a:custGeom>
          <a:solidFill>
            <a:srgbClr val="92D6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09" name="Google Shape;3609;p416"/>
          <p:cNvSpPr/>
          <p:nvPr/>
        </p:nvSpPr>
        <p:spPr>
          <a:xfrm>
            <a:off x="12252169" y="2787519"/>
            <a:ext cx="2499871" cy="2518589"/>
          </a:xfrm>
          <a:custGeom>
            <a:avLst/>
            <a:gdLst/>
            <a:ahLst/>
            <a:cxnLst/>
            <a:rect l="l" t="t" r="r" b="b"/>
            <a:pathLst>
              <a:path w="2499871" h="2518589" extrusionOk="0">
                <a:moveTo>
                  <a:pt x="1238941" y="2518590"/>
                </a:moveTo>
                <a:cubicBezTo>
                  <a:pt x="941057" y="2518203"/>
                  <a:pt x="652139" y="2411890"/>
                  <a:pt x="425508" y="2219228"/>
                </a:cubicBezTo>
                <a:cubicBezTo>
                  <a:pt x="201479" y="2028793"/>
                  <a:pt x="50391" y="1765289"/>
                  <a:pt x="134" y="1477266"/>
                </a:cubicBezTo>
                <a:cubicBezTo>
                  <a:pt x="-569" y="1473317"/>
                  <a:pt x="1541" y="1469487"/>
                  <a:pt x="5269" y="1467950"/>
                </a:cubicBezTo>
                <a:cubicBezTo>
                  <a:pt x="90519" y="1432594"/>
                  <a:pt x="145665" y="1350132"/>
                  <a:pt x="145770" y="1257876"/>
                </a:cubicBezTo>
                <a:cubicBezTo>
                  <a:pt x="145911" y="1165616"/>
                  <a:pt x="90942" y="1083017"/>
                  <a:pt x="5796" y="1047443"/>
                </a:cubicBezTo>
                <a:cubicBezTo>
                  <a:pt x="2104" y="1045896"/>
                  <a:pt x="29" y="1042059"/>
                  <a:pt x="697" y="1038113"/>
                </a:cubicBezTo>
                <a:cubicBezTo>
                  <a:pt x="51728" y="750220"/>
                  <a:pt x="203484" y="487110"/>
                  <a:pt x="428005" y="297255"/>
                </a:cubicBezTo>
                <a:cubicBezTo>
                  <a:pt x="653019" y="106999"/>
                  <a:pt x="939439" y="1435"/>
                  <a:pt x="1234545" y="14"/>
                </a:cubicBezTo>
                <a:lnTo>
                  <a:pt x="1242212" y="0"/>
                </a:lnTo>
                <a:cubicBezTo>
                  <a:pt x="1578608" y="436"/>
                  <a:pt x="1894675" y="131836"/>
                  <a:pt x="2132209" y="369996"/>
                </a:cubicBezTo>
                <a:cubicBezTo>
                  <a:pt x="2369743" y="608153"/>
                  <a:pt x="2500327" y="924558"/>
                  <a:pt x="2499870" y="1260925"/>
                </a:cubicBezTo>
                <a:cubicBezTo>
                  <a:pt x="2499448" y="1597296"/>
                  <a:pt x="2368055" y="1913363"/>
                  <a:pt x="2129888" y="2150904"/>
                </a:cubicBezTo>
                <a:cubicBezTo>
                  <a:pt x="1893795" y="2386392"/>
                  <a:pt x="1580190" y="2516969"/>
                  <a:pt x="1246890" y="2518572"/>
                </a:cubicBezTo>
                <a:lnTo>
                  <a:pt x="1238941" y="2518590"/>
                </a:lnTo>
                <a:close/>
                <a:moveTo>
                  <a:pt x="1234439" y="17022"/>
                </a:moveTo>
                <a:cubicBezTo>
                  <a:pt x="638213" y="19892"/>
                  <a:pt x="127061" y="446884"/>
                  <a:pt x="19020" y="1032306"/>
                </a:cubicBezTo>
                <a:lnTo>
                  <a:pt x="18633" y="1034473"/>
                </a:lnTo>
                <a:lnTo>
                  <a:pt x="20638" y="1035394"/>
                </a:lnTo>
                <a:cubicBezTo>
                  <a:pt x="107119" y="1075273"/>
                  <a:pt x="162898" y="1162616"/>
                  <a:pt x="162793" y="1257904"/>
                </a:cubicBezTo>
                <a:cubicBezTo>
                  <a:pt x="162652" y="1353188"/>
                  <a:pt x="106627" y="1440387"/>
                  <a:pt x="20075" y="1480045"/>
                </a:cubicBezTo>
                <a:lnTo>
                  <a:pt x="18070" y="1480963"/>
                </a:lnTo>
                <a:lnTo>
                  <a:pt x="18457" y="1483129"/>
                </a:lnTo>
                <a:cubicBezTo>
                  <a:pt x="125618" y="2072491"/>
                  <a:pt x="638916" y="2500815"/>
                  <a:pt x="1238976" y="2501593"/>
                </a:cubicBezTo>
                <a:lnTo>
                  <a:pt x="1246714" y="2501579"/>
                </a:lnTo>
                <a:cubicBezTo>
                  <a:pt x="1927453" y="2498336"/>
                  <a:pt x="2482004" y="1941777"/>
                  <a:pt x="2482883" y="1260911"/>
                </a:cubicBezTo>
                <a:cubicBezTo>
                  <a:pt x="2483305" y="929612"/>
                  <a:pt x="2354339" y="617624"/>
                  <a:pt x="2119759" y="382418"/>
                </a:cubicBezTo>
                <a:cubicBezTo>
                  <a:pt x="1885144" y="147212"/>
                  <a:pt x="1573507" y="17441"/>
                  <a:pt x="1242212" y="17011"/>
                </a:cubicBezTo>
                <a:lnTo>
                  <a:pt x="1234439" y="17022"/>
                </a:lnTo>
                <a:close/>
              </a:path>
            </a:pathLst>
          </a:custGeom>
          <a:solidFill>
            <a:srgbClr val="674BC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10" name="Google Shape;3610;p416"/>
          <p:cNvSpPr/>
          <p:nvPr/>
        </p:nvSpPr>
        <p:spPr>
          <a:xfrm>
            <a:off x="6962269" y="2787483"/>
            <a:ext cx="2480625" cy="2518586"/>
          </a:xfrm>
          <a:custGeom>
            <a:avLst/>
            <a:gdLst/>
            <a:ahLst/>
            <a:cxnLst/>
            <a:rect l="l" t="t" r="r" b="b"/>
            <a:pathLst>
              <a:path w="2480625" h="2518586" extrusionOk="0">
                <a:moveTo>
                  <a:pt x="1240313" y="2518587"/>
                </a:moveTo>
                <a:cubicBezTo>
                  <a:pt x="942393" y="2518587"/>
                  <a:pt x="653371" y="2412646"/>
                  <a:pt x="426458" y="2220280"/>
                </a:cubicBezTo>
                <a:cubicBezTo>
                  <a:pt x="202183" y="2030133"/>
                  <a:pt x="50778" y="1766830"/>
                  <a:pt x="134" y="1478870"/>
                </a:cubicBezTo>
                <a:cubicBezTo>
                  <a:pt x="-569" y="1474917"/>
                  <a:pt x="1541" y="1471083"/>
                  <a:pt x="5234" y="1469550"/>
                </a:cubicBezTo>
                <a:cubicBezTo>
                  <a:pt x="90449" y="1434082"/>
                  <a:pt x="145489" y="1351550"/>
                  <a:pt x="145489" y="1259293"/>
                </a:cubicBezTo>
                <a:cubicBezTo>
                  <a:pt x="145489" y="1167030"/>
                  <a:pt x="90449" y="1084501"/>
                  <a:pt x="5234" y="1049044"/>
                </a:cubicBezTo>
                <a:cubicBezTo>
                  <a:pt x="1541" y="1047503"/>
                  <a:pt x="-569" y="1043670"/>
                  <a:pt x="134" y="1039720"/>
                </a:cubicBezTo>
                <a:cubicBezTo>
                  <a:pt x="50778" y="751760"/>
                  <a:pt x="202183" y="488454"/>
                  <a:pt x="426458" y="298307"/>
                </a:cubicBezTo>
                <a:cubicBezTo>
                  <a:pt x="653371" y="105941"/>
                  <a:pt x="942393" y="0"/>
                  <a:pt x="1240313" y="0"/>
                </a:cubicBezTo>
                <a:cubicBezTo>
                  <a:pt x="1538233" y="0"/>
                  <a:pt x="1827255" y="105941"/>
                  <a:pt x="2054168" y="298307"/>
                </a:cubicBezTo>
                <a:cubicBezTo>
                  <a:pt x="2278443" y="488450"/>
                  <a:pt x="2429848" y="751757"/>
                  <a:pt x="2480491" y="1039720"/>
                </a:cubicBezTo>
                <a:cubicBezTo>
                  <a:pt x="2481195" y="1043670"/>
                  <a:pt x="2479085" y="1047503"/>
                  <a:pt x="2475392" y="1049044"/>
                </a:cubicBezTo>
                <a:cubicBezTo>
                  <a:pt x="2390177" y="1084501"/>
                  <a:pt x="2335102" y="1167030"/>
                  <a:pt x="2335102" y="1259293"/>
                </a:cubicBezTo>
                <a:cubicBezTo>
                  <a:pt x="2335102" y="1351553"/>
                  <a:pt x="2390177" y="1434082"/>
                  <a:pt x="2475392" y="1469546"/>
                </a:cubicBezTo>
                <a:cubicBezTo>
                  <a:pt x="2479085" y="1471087"/>
                  <a:pt x="2481160" y="1474924"/>
                  <a:pt x="2480491" y="1478873"/>
                </a:cubicBezTo>
                <a:cubicBezTo>
                  <a:pt x="2429848" y="1766833"/>
                  <a:pt x="2278443" y="2030140"/>
                  <a:pt x="2054168" y="2220283"/>
                </a:cubicBezTo>
                <a:cubicBezTo>
                  <a:pt x="1827255" y="2412642"/>
                  <a:pt x="1538233" y="2518587"/>
                  <a:pt x="1240313" y="2518587"/>
                </a:cubicBezTo>
                <a:close/>
                <a:moveTo>
                  <a:pt x="1240313" y="17001"/>
                </a:moveTo>
                <a:cubicBezTo>
                  <a:pt x="640253" y="17001"/>
                  <a:pt x="126393" y="444661"/>
                  <a:pt x="18458" y="1033878"/>
                </a:cubicBezTo>
                <a:lnTo>
                  <a:pt x="18071" y="1036045"/>
                </a:lnTo>
                <a:lnTo>
                  <a:pt x="20075" y="1036963"/>
                </a:lnTo>
                <a:cubicBezTo>
                  <a:pt x="106592" y="1076732"/>
                  <a:pt x="162511" y="1163998"/>
                  <a:pt x="162511" y="1259286"/>
                </a:cubicBezTo>
                <a:cubicBezTo>
                  <a:pt x="162511" y="1354574"/>
                  <a:pt x="106592" y="1441843"/>
                  <a:pt x="20075" y="1481613"/>
                </a:cubicBezTo>
                <a:lnTo>
                  <a:pt x="18071" y="1482531"/>
                </a:lnTo>
                <a:lnTo>
                  <a:pt x="18458" y="1484697"/>
                </a:lnTo>
                <a:cubicBezTo>
                  <a:pt x="126393" y="2073915"/>
                  <a:pt x="640253" y="2501579"/>
                  <a:pt x="1240313" y="2501579"/>
                </a:cubicBezTo>
                <a:cubicBezTo>
                  <a:pt x="1840373" y="2501579"/>
                  <a:pt x="2354234" y="2073918"/>
                  <a:pt x="2462168" y="1484697"/>
                </a:cubicBezTo>
                <a:lnTo>
                  <a:pt x="2462555" y="1482531"/>
                </a:lnTo>
                <a:lnTo>
                  <a:pt x="2460551" y="1481613"/>
                </a:lnTo>
                <a:cubicBezTo>
                  <a:pt x="2374033" y="1441843"/>
                  <a:pt x="2318114" y="1354574"/>
                  <a:pt x="2318114" y="1259286"/>
                </a:cubicBezTo>
                <a:cubicBezTo>
                  <a:pt x="2318114" y="1163998"/>
                  <a:pt x="2374033" y="1076729"/>
                  <a:pt x="2460551" y="1036963"/>
                </a:cubicBezTo>
                <a:lnTo>
                  <a:pt x="2462555" y="1036045"/>
                </a:lnTo>
                <a:lnTo>
                  <a:pt x="2462168" y="1033878"/>
                </a:lnTo>
                <a:cubicBezTo>
                  <a:pt x="2354234" y="444657"/>
                  <a:pt x="1840373" y="17001"/>
                  <a:pt x="1240313" y="17001"/>
                </a:cubicBezTo>
                <a:close/>
              </a:path>
            </a:pathLst>
          </a:custGeom>
          <a:solidFill>
            <a:srgbClr val="28E07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11" name="Google Shape;3611;p416"/>
          <p:cNvSpPr/>
          <p:nvPr/>
        </p:nvSpPr>
        <p:spPr>
          <a:xfrm>
            <a:off x="9607219" y="2787480"/>
            <a:ext cx="2480731" cy="2518586"/>
          </a:xfrm>
          <a:custGeom>
            <a:avLst/>
            <a:gdLst/>
            <a:ahLst/>
            <a:cxnLst/>
            <a:rect l="l" t="t" r="r" b="b"/>
            <a:pathLst>
              <a:path w="2480731" h="2518586" extrusionOk="0">
                <a:moveTo>
                  <a:pt x="1239997" y="2518586"/>
                </a:moveTo>
                <a:cubicBezTo>
                  <a:pt x="942077" y="2518499"/>
                  <a:pt x="653089" y="2412473"/>
                  <a:pt x="426246" y="2220044"/>
                </a:cubicBezTo>
                <a:cubicBezTo>
                  <a:pt x="202007" y="2029830"/>
                  <a:pt x="50673" y="1766478"/>
                  <a:pt x="134" y="1478511"/>
                </a:cubicBezTo>
                <a:cubicBezTo>
                  <a:pt x="-569" y="1474562"/>
                  <a:pt x="1542" y="1470725"/>
                  <a:pt x="5234" y="1469188"/>
                </a:cubicBezTo>
                <a:cubicBezTo>
                  <a:pt x="90449" y="1433751"/>
                  <a:pt x="145525" y="1351237"/>
                  <a:pt x="145560" y="1258973"/>
                </a:cubicBezTo>
                <a:cubicBezTo>
                  <a:pt x="145560" y="1166706"/>
                  <a:pt x="90555" y="1084167"/>
                  <a:pt x="5339" y="1048685"/>
                </a:cubicBezTo>
                <a:cubicBezTo>
                  <a:pt x="1646" y="1047141"/>
                  <a:pt x="-463" y="1043307"/>
                  <a:pt x="240" y="1039361"/>
                </a:cubicBezTo>
                <a:cubicBezTo>
                  <a:pt x="50954" y="751415"/>
                  <a:pt x="202464" y="488155"/>
                  <a:pt x="426775" y="298075"/>
                </a:cubicBezTo>
                <a:cubicBezTo>
                  <a:pt x="651612" y="107594"/>
                  <a:pt x="937927" y="1737"/>
                  <a:pt x="1233033" y="21"/>
                </a:cubicBezTo>
                <a:lnTo>
                  <a:pt x="1240735" y="0"/>
                </a:lnTo>
                <a:cubicBezTo>
                  <a:pt x="1538655" y="84"/>
                  <a:pt x="1827642" y="106110"/>
                  <a:pt x="2054485" y="298543"/>
                </a:cubicBezTo>
                <a:cubicBezTo>
                  <a:pt x="2278725" y="488753"/>
                  <a:pt x="2430058" y="752101"/>
                  <a:pt x="2480597" y="1040079"/>
                </a:cubicBezTo>
                <a:cubicBezTo>
                  <a:pt x="2481300" y="1044028"/>
                  <a:pt x="2479191" y="1047858"/>
                  <a:pt x="2475498" y="1049395"/>
                </a:cubicBezTo>
                <a:cubicBezTo>
                  <a:pt x="2390282" y="1084835"/>
                  <a:pt x="2335207" y="1167350"/>
                  <a:pt x="2335171" y="1259606"/>
                </a:cubicBezTo>
                <a:cubicBezTo>
                  <a:pt x="2335171" y="1351866"/>
                  <a:pt x="2390177" y="1434412"/>
                  <a:pt x="2475392" y="1469905"/>
                </a:cubicBezTo>
                <a:cubicBezTo>
                  <a:pt x="2479085" y="1471446"/>
                  <a:pt x="2481160" y="1475279"/>
                  <a:pt x="2480492" y="1479225"/>
                </a:cubicBezTo>
                <a:cubicBezTo>
                  <a:pt x="2429742" y="1767175"/>
                  <a:pt x="2278268" y="2030435"/>
                  <a:pt x="2053957" y="2220512"/>
                </a:cubicBezTo>
                <a:cubicBezTo>
                  <a:pt x="1829119" y="2410993"/>
                  <a:pt x="1542805" y="2516849"/>
                  <a:pt x="1247698" y="2518565"/>
                </a:cubicBezTo>
                <a:lnTo>
                  <a:pt x="1239997" y="2518586"/>
                </a:lnTo>
                <a:close/>
                <a:moveTo>
                  <a:pt x="1232963" y="17022"/>
                </a:moveTo>
                <a:cubicBezTo>
                  <a:pt x="636736" y="20493"/>
                  <a:pt x="126006" y="447998"/>
                  <a:pt x="18563" y="1033530"/>
                </a:cubicBezTo>
                <a:lnTo>
                  <a:pt x="18177" y="1035697"/>
                </a:lnTo>
                <a:lnTo>
                  <a:pt x="20181" y="1036618"/>
                </a:lnTo>
                <a:cubicBezTo>
                  <a:pt x="106698" y="1076405"/>
                  <a:pt x="162582" y="1163685"/>
                  <a:pt x="162546" y="1258980"/>
                </a:cubicBezTo>
                <a:cubicBezTo>
                  <a:pt x="162511" y="1354272"/>
                  <a:pt x="106592" y="1441524"/>
                  <a:pt x="20040" y="1481265"/>
                </a:cubicBezTo>
                <a:lnTo>
                  <a:pt x="18036" y="1482183"/>
                </a:lnTo>
                <a:lnTo>
                  <a:pt x="18457" y="1484349"/>
                </a:lnTo>
                <a:cubicBezTo>
                  <a:pt x="126182" y="2073602"/>
                  <a:pt x="639936" y="2501410"/>
                  <a:pt x="1239997" y="2501582"/>
                </a:cubicBezTo>
                <a:lnTo>
                  <a:pt x="1247769" y="2501561"/>
                </a:lnTo>
                <a:cubicBezTo>
                  <a:pt x="1843996" y="2498114"/>
                  <a:pt x="2354726" y="2070609"/>
                  <a:pt x="2462133" y="1485053"/>
                </a:cubicBezTo>
                <a:lnTo>
                  <a:pt x="2462555" y="1482886"/>
                </a:lnTo>
                <a:lnTo>
                  <a:pt x="2460551" y="1481965"/>
                </a:lnTo>
                <a:cubicBezTo>
                  <a:pt x="2374034" y="1442171"/>
                  <a:pt x="2318150" y="1354884"/>
                  <a:pt x="2318185" y="1259596"/>
                </a:cubicBezTo>
                <a:cubicBezTo>
                  <a:pt x="2318185" y="1164311"/>
                  <a:pt x="2374139" y="1077059"/>
                  <a:pt x="2460692" y="1037314"/>
                </a:cubicBezTo>
                <a:lnTo>
                  <a:pt x="2462696" y="1036397"/>
                </a:lnTo>
                <a:lnTo>
                  <a:pt x="2462274" y="1034230"/>
                </a:lnTo>
                <a:cubicBezTo>
                  <a:pt x="2354515" y="444977"/>
                  <a:pt x="1840796" y="17170"/>
                  <a:pt x="1240735" y="16997"/>
                </a:cubicBezTo>
                <a:lnTo>
                  <a:pt x="1232963" y="17022"/>
                </a:lnTo>
                <a:close/>
              </a:path>
            </a:pathLst>
          </a:cu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12" name="Google Shape;3612;p416"/>
          <p:cNvSpPr/>
          <p:nvPr/>
        </p:nvSpPr>
        <p:spPr>
          <a:xfrm>
            <a:off x="1653372" y="2787480"/>
            <a:ext cx="2499600" cy="2518589"/>
          </a:xfrm>
          <a:custGeom>
            <a:avLst/>
            <a:gdLst/>
            <a:ahLst/>
            <a:cxnLst/>
            <a:rect l="l" t="t" r="r" b="b"/>
            <a:pathLst>
              <a:path w="2499600" h="2518589" extrusionOk="0">
                <a:moveTo>
                  <a:pt x="1259290" y="2518590"/>
                </a:moveTo>
                <a:cubicBezTo>
                  <a:pt x="922922" y="2518590"/>
                  <a:pt x="606686" y="2387602"/>
                  <a:pt x="368836" y="2149751"/>
                </a:cubicBezTo>
                <a:cubicBezTo>
                  <a:pt x="130988" y="1911904"/>
                  <a:pt x="0" y="1595664"/>
                  <a:pt x="0" y="1259293"/>
                </a:cubicBezTo>
                <a:cubicBezTo>
                  <a:pt x="0" y="922923"/>
                  <a:pt x="130988" y="606686"/>
                  <a:pt x="368836" y="368839"/>
                </a:cubicBezTo>
                <a:cubicBezTo>
                  <a:pt x="606683" y="130988"/>
                  <a:pt x="922919" y="0"/>
                  <a:pt x="1259290" y="0"/>
                </a:cubicBezTo>
                <a:cubicBezTo>
                  <a:pt x="1557206" y="0"/>
                  <a:pt x="1846239" y="105941"/>
                  <a:pt x="2073141" y="298307"/>
                </a:cubicBezTo>
                <a:cubicBezTo>
                  <a:pt x="2297420" y="488454"/>
                  <a:pt x="2448828" y="751760"/>
                  <a:pt x="2499468" y="1039720"/>
                </a:cubicBezTo>
                <a:cubicBezTo>
                  <a:pt x="2500165" y="1043670"/>
                  <a:pt x="2498061" y="1047503"/>
                  <a:pt x="2494362" y="1049043"/>
                </a:cubicBezTo>
                <a:cubicBezTo>
                  <a:pt x="2409160" y="1084501"/>
                  <a:pt x="2354106" y="1167030"/>
                  <a:pt x="2354106" y="1259293"/>
                </a:cubicBezTo>
                <a:cubicBezTo>
                  <a:pt x="2354106" y="1351553"/>
                  <a:pt x="2409160" y="1434082"/>
                  <a:pt x="2494362" y="1469550"/>
                </a:cubicBezTo>
                <a:cubicBezTo>
                  <a:pt x="2498061" y="1471090"/>
                  <a:pt x="2500161" y="1474920"/>
                  <a:pt x="2499468" y="1478873"/>
                </a:cubicBezTo>
                <a:cubicBezTo>
                  <a:pt x="2448828" y="1766834"/>
                  <a:pt x="2297420" y="2030136"/>
                  <a:pt x="2073141" y="2220283"/>
                </a:cubicBezTo>
                <a:cubicBezTo>
                  <a:pt x="1846239" y="2412646"/>
                  <a:pt x="1557210" y="2518590"/>
                  <a:pt x="1259290" y="2518590"/>
                </a:cubicBezTo>
                <a:close/>
                <a:moveTo>
                  <a:pt x="1259290" y="17004"/>
                </a:moveTo>
                <a:cubicBezTo>
                  <a:pt x="574292" y="17004"/>
                  <a:pt x="17004" y="574295"/>
                  <a:pt x="17004" y="1259293"/>
                </a:cubicBezTo>
                <a:cubicBezTo>
                  <a:pt x="17004" y="1944295"/>
                  <a:pt x="574292" y="2501586"/>
                  <a:pt x="1259290" y="2501586"/>
                </a:cubicBezTo>
                <a:cubicBezTo>
                  <a:pt x="1859357" y="2501586"/>
                  <a:pt x="2373221" y="2073926"/>
                  <a:pt x="2481145" y="1484704"/>
                </a:cubicBezTo>
                <a:lnTo>
                  <a:pt x="2481539" y="1482538"/>
                </a:lnTo>
                <a:lnTo>
                  <a:pt x="2479538" y="1481620"/>
                </a:lnTo>
                <a:cubicBezTo>
                  <a:pt x="2393007" y="1441851"/>
                  <a:pt x="2337098" y="1354581"/>
                  <a:pt x="2337098" y="1259293"/>
                </a:cubicBezTo>
                <a:cubicBezTo>
                  <a:pt x="2337098" y="1164005"/>
                  <a:pt x="2393011" y="1076736"/>
                  <a:pt x="2479538" y="1036970"/>
                </a:cubicBezTo>
                <a:lnTo>
                  <a:pt x="2481539" y="1036052"/>
                </a:lnTo>
                <a:lnTo>
                  <a:pt x="2481145" y="1033885"/>
                </a:lnTo>
                <a:cubicBezTo>
                  <a:pt x="2373224" y="444661"/>
                  <a:pt x="1859357" y="17004"/>
                  <a:pt x="1259290" y="17004"/>
                </a:cubicBezTo>
                <a:close/>
              </a:path>
            </a:pathLst>
          </a:custGeom>
          <a:solidFill>
            <a:srgbClr val="BAC4B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13" name="Google Shape;3613;p416"/>
          <p:cNvSpPr txBox="1"/>
          <p:nvPr/>
        </p:nvSpPr>
        <p:spPr>
          <a:xfrm>
            <a:off x="1589184" y="5487157"/>
            <a:ext cx="248063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Mismatched URLs</a:t>
            </a:r>
            <a:endParaRPr/>
          </a:p>
        </p:txBody>
      </p:sp>
      <p:sp>
        <p:nvSpPr>
          <p:cNvPr id="3614" name="Google Shape;3614;p416"/>
          <p:cNvSpPr txBox="1"/>
          <p:nvPr/>
        </p:nvSpPr>
        <p:spPr>
          <a:xfrm>
            <a:off x="4266683" y="5487157"/>
            <a:ext cx="248063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Poor grammar and spelling</a:t>
            </a:r>
            <a:endParaRPr/>
          </a:p>
        </p:txBody>
      </p:sp>
      <p:sp>
        <p:nvSpPr>
          <p:cNvPr id="3615" name="Google Shape;3615;p416"/>
          <p:cNvSpPr txBox="1"/>
          <p:nvPr/>
        </p:nvSpPr>
        <p:spPr>
          <a:xfrm>
            <a:off x="6944182" y="5487157"/>
            <a:ext cx="2480633"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Requests for sensitive information</a:t>
            </a:r>
            <a:endParaRPr/>
          </a:p>
        </p:txBody>
      </p:sp>
      <p:sp>
        <p:nvSpPr>
          <p:cNvPr id="3616" name="Google Shape;3616;p416"/>
          <p:cNvSpPr txBox="1"/>
          <p:nvPr/>
        </p:nvSpPr>
        <p:spPr>
          <a:xfrm>
            <a:off x="9621681" y="5487157"/>
            <a:ext cx="248063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Unsolicited attachments</a:t>
            </a:r>
            <a:endParaRPr/>
          </a:p>
        </p:txBody>
      </p:sp>
      <p:sp>
        <p:nvSpPr>
          <p:cNvPr id="3617" name="Google Shape;3617;p416"/>
          <p:cNvSpPr txBox="1"/>
          <p:nvPr/>
        </p:nvSpPr>
        <p:spPr>
          <a:xfrm>
            <a:off x="12299182" y="5487157"/>
            <a:ext cx="248063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Too good to</a:t>
            </a:r>
            <a:endParaRPr/>
          </a:p>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be true</a:t>
            </a:r>
            <a:endParaRPr/>
          </a:p>
        </p:txBody>
      </p:sp>
      <p:sp>
        <p:nvSpPr>
          <p:cNvPr id="3618" name="Google Shape;3618;p416"/>
          <p:cNvSpPr/>
          <p:nvPr/>
        </p:nvSpPr>
        <p:spPr>
          <a:xfrm>
            <a:off x="5727700" y="816324"/>
            <a:ext cx="48181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619" name="Google Shape;3619;p416" descr="A hand pressing a button on a cellphone&#10;&#10;Description automatically generated"/>
          <p:cNvPicPr preferRelativeResize="0"/>
          <p:nvPr/>
        </p:nvPicPr>
        <p:blipFill rotWithShape="1">
          <a:blip r:embed="rId3">
            <a:alphaModFix/>
          </a:blip>
          <a:srcRect/>
          <a:stretch/>
        </p:blipFill>
        <p:spPr>
          <a:xfrm>
            <a:off x="1982430" y="3206818"/>
            <a:ext cx="1870340" cy="1561703"/>
          </a:xfrm>
          <a:prstGeom prst="rect">
            <a:avLst/>
          </a:prstGeom>
          <a:noFill/>
          <a:ln>
            <a:noFill/>
          </a:ln>
        </p:spPr>
      </p:pic>
      <p:pic>
        <p:nvPicPr>
          <p:cNvPr id="3620" name="Google Shape;3620;p416" descr="A person holding a pen and paper&#10;&#10;Description automatically generated"/>
          <p:cNvPicPr preferRelativeResize="0"/>
          <p:nvPr/>
        </p:nvPicPr>
        <p:blipFill rotWithShape="1">
          <a:blip r:embed="rId4">
            <a:alphaModFix/>
          </a:blip>
          <a:srcRect/>
          <a:stretch/>
        </p:blipFill>
        <p:spPr>
          <a:xfrm>
            <a:off x="4519352" y="3012320"/>
            <a:ext cx="2074430" cy="2074430"/>
          </a:xfrm>
          <a:prstGeom prst="flowChartConnector">
            <a:avLst/>
          </a:prstGeom>
          <a:noFill/>
          <a:ln>
            <a:noFill/>
          </a:ln>
        </p:spPr>
      </p:pic>
      <p:pic>
        <p:nvPicPr>
          <p:cNvPr id="3621" name="Google Shape;3621;p416" descr="A close-up of a person's id card&#10;&#10;Description automatically generated"/>
          <p:cNvPicPr preferRelativeResize="0"/>
          <p:nvPr/>
        </p:nvPicPr>
        <p:blipFill rotWithShape="1">
          <a:blip r:embed="rId5">
            <a:alphaModFix/>
          </a:blip>
          <a:srcRect/>
          <a:stretch/>
        </p:blipFill>
        <p:spPr>
          <a:xfrm>
            <a:off x="7182035" y="3049894"/>
            <a:ext cx="2003896" cy="1924890"/>
          </a:xfrm>
          <a:prstGeom prst="rect">
            <a:avLst/>
          </a:prstGeom>
          <a:noFill/>
          <a:ln>
            <a:noFill/>
          </a:ln>
        </p:spPr>
      </p:pic>
      <p:pic>
        <p:nvPicPr>
          <p:cNvPr id="3622" name="Google Shape;3622;p416" descr="A computer screen shot of a mountain&#10;&#10;Description automatically generated"/>
          <p:cNvPicPr preferRelativeResize="0"/>
          <p:nvPr/>
        </p:nvPicPr>
        <p:blipFill rotWithShape="1">
          <a:blip r:embed="rId6">
            <a:alphaModFix/>
          </a:blip>
          <a:srcRect/>
          <a:stretch/>
        </p:blipFill>
        <p:spPr>
          <a:xfrm>
            <a:off x="9990157" y="3180403"/>
            <a:ext cx="1803737" cy="1614533"/>
          </a:xfrm>
          <a:prstGeom prst="rect">
            <a:avLst/>
          </a:prstGeom>
          <a:noFill/>
          <a:ln>
            <a:noFill/>
          </a:ln>
        </p:spPr>
      </p:pic>
      <p:pic>
        <p:nvPicPr>
          <p:cNvPr id="3623" name="Google Shape;3623;p416"/>
          <p:cNvPicPr preferRelativeResize="0"/>
          <p:nvPr/>
        </p:nvPicPr>
        <p:blipFill rotWithShape="1">
          <a:blip r:embed="rId7">
            <a:alphaModFix/>
          </a:blip>
          <a:srcRect/>
          <a:stretch/>
        </p:blipFill>
        <p:spPr>
          <a:xfrm>
            <a:off x="12697245" y="3127236"/>
            <a:ext cx="1684505" cy="1720866"/>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3628"/>
        <p:cNvGrpSpPr/>
        <p:nvPr/>
      </p:nvGrpSpPr>
      <p:grpSpPr>
        <a:xfrm>
          <a:off x="0" y="0"/>
          <a:ext cx="0" cy="0"/>
          <a:chOff x="0" y="0"/>
          <a:chExt cx="0" cy="0"/>
        </a:xfrm>
      </p:grpSpPr>
      <p:sp>
        <p:nvSpPr>
          <p:cNvPr id="3629" name="Google Shape;3629;p4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Process to Counter Phishing</a:t>
            </a:r>
            <a:endParaRPr/>
          </a:p>
        </p:txBody>
      </p:sp>
      <p:grpSp>
        <p:nvGrpSpPr>
          <p:cNvPr id="3630" name="Google Shape;3630;p417"/>
          <p:cNvGrpSpPr/>
          <p:nvPr/>
        </p:nvGrpSpPr>
        <p:grpSpPr>
          <a:xfrm>
            <a:off x="2443075" y="1285210"/>
            <a:ext cx="11369851" cy="6946800"/>
            <a:chOff x="2447216" y="1864816"/>
            <a:chExt cx="11369851" cy="6946800"/>
          </a:xfrm>
        </p:grpSpPr>
        <p:grpSp>
          <p:nvGrpSpPr>
            <p:cNvPr id="3631" name="Google Shape;3631;p417"/>
            <p:cNvGrpSpPr/>
            <p:nvPr/>
          </p:nvGrpSpPr>
          <p:grpSpPr>
            <a:xfrm>
              <a:off x="2463360" y="3345800"/>
              <a:ext cx="11353707" cy="1046246"/>
              <a:chOff x="2433682" y="2428310"/>
              <a:chExt cx="10321552" cy="951134"/>
            </a:xfrm>
          </p:grpSpPr>
          <p:sp>
            <p:nvSpPr>
              <p:cNvPr id="3632" name="Google Shape;3632;p417"/>
              <p:cNvSpPr/>
              <p:nvPr/>
            </p:nvSpPr>
            <p:spPr>
              <a:xfrm>
                <a:off x="3258799" y="2428310"/>
                <a:ext cx="9496435" cy="947485"/>
              </a:xfrm>
              <a:prstGeom prst="roundRect">
                <a:avLst>
                  <a:gd name="adj" fmla="val 714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	Analyze the content</a:t>
                </a:r>
                <a:r>
                  <a:rPr lang="en-US" sz="2200" b="0" i="0" u="none" strike="noStrike" cap="none">
                    <a:solidFill>
                      <a:srgbClr val="404040"/>
                    </a:solidFill>
                    <a:latin typeface="Open Sans"/>
                    <a:ea typeface="Open Sans"/>
                    <a:cs typeface="Open Sans"/>
                    <a:sym typeface="Open Sans"/>
                  </a:rPr>
                  <a:t>: Examine the message for phishing 	indicators and verify its authenticity.</a:t>
                </a:r>
                <a:endParaRPr sz="2200" b="0" i="0" u="none" strike="noStrike" cap="none">
                  <a:solidFill>
                    <a:srgbClr val="404040"/>
                  </a:solidFill>
                  <a:latin typeface="Open Sans"/>
                  <a:ea typeface="Open Sans"/>
                  <a:cs typeface="Open Sans"/>
                  <a:sym typeface="Open Sans"/>
                </a:endParaRPr>
              </a:p>
            </p:txBody>
          </p:sp>
          <p:sp>
            <p:nvSpPr>
              <p:cNvPr id="3633" name="Google Shape;3633;p417"/>
              <p:cNvSpPr/>
              <p:nvPr/>
            </p:nvSpPr>
            <p:spPr>
              <a:xfrm>
                <a:off x="2433682" y="2431959"/>
                <a:ext cx="1013733" cy="947485"/>
              </a:xfrm>
              <a:custGeom>
                <a:avLst/>
                <a:gdLst/>
                <a:ahLst/>
                <a:cxnLst/>
                <a:rect l="l" t="t" r="r" b="b"/>
                <a:pathLst>
                  <a:path w="453" h="466" extrusionOk="0">
                    <a:moveTo>
                      <a:pt x="109" y="0"/>
                    </a:moveTo>
                    <a:cubicBezTo>
                      <a:pt x="49" y="0"/>
                      <a:pt x="0" y="49"/>
                      <a:pt x="0" y="109"/>
                    </a:cubicBezTo>
                    <a:cubicBezTo>
                      <a:pt x="0" y="358"/>
                      <a:pt x="0" y="358"/>
                      <a:pt x="0" y="358"/>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DBDBDB"/>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grpSp>
          <p:nvGrpSpPr>
            <p:cNvPr id="3634" name="Google Shape;3634;p417"/>
            <p:cNvGrpSpPr/>
            <p:nvPr/>
          </p:nvGrpSpPr>
          <p:grpSpPr>
            <a:xfrm>
              <a:off x="2463361" y="4917181"/>
              <a:ext cx="11353706" cy="1044213"/>
              <a:chOff x="3451937" y="3407573"/>
              <a:chExt cx="8530207" cy="784533"/>
            </a:xfrm>
          </p:grpSpPr>
          <p:sp>
            <p:nvSpPr>
              <p:cNvPr id="3635" name="Google Shape;3635;p417"/>
              <p:cNvSpPr/>
              <p:nvPr/>
            </p:nvSpPr>
            <p:spPr>
              <a:xfrm>
                <a:off x="4133851" y="3407573"/>
                <a:ext cx="7848293" cy="783045"/>
              </a:xfrm>
              <a:prstGeom prst="roundRect">
                <a:avLst>
                  <a:gd name="adj" fmla="val 7140"/>
                </a:avLst>
              </a:prstGeom>
              <a:noFill/>
              <a:ln w="28575" cap="flat" cmpd="sng">
                <a:solidFill>
                  <a:srgbClr val="47C1BE"/>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	Notify IT security</a:t>
                </a:r>
                <a:r>
                  <a:rPr lang="en-US" sz="2200" b="0" i="0" u="none" strike="noStrike" cap="none">
                    <a:solidFill>
                      <a:srgbClr val="404040"/>
                    </a:solidFill>
                    <a:latin typeface="Open Sans"/>
                    <a:ea typeface="Open Sans"/>
                    <a:cs typeface="Open Sans"/>
                    <a:sym typeface="Open Sans"/>
                  </a:rPr>
                  <a:t>: Report the incident to the IT security team for 	further analysis and action</a:t>
                </a:r>
                <a:endParaRPr sz="2200" b="0" i="0" u="none" strike="noStrike" cap="none">
                  <a:solidFill>
                    <a:srgbClr val="404040"/>
                  </a:solidFill>
                  <a:latin typeface="Open Sans"/>
                  <a:ea typeface="Open Sans"/>
                  <a:cs typeface="Open Sans"/>
                  <a:sym typeface="Open Sans"/>
                </a:endParaRPr>
              </a:p>
            </p:txBody>
          </p:sp>
          <p:sp>
            <p:nvSpPr>
              <p:cNvPr id="3636" name="Google Shape;3636;p417"/>
              <p:cNvSpPr/>
              <p:nvPr/>
            </p:nvSpPr>
            <p:spPr>
              <a:xfrm>
                <a:off x="3451937" y="3410590"/>
                <a:ext cx="837796" cy="781516"/>
              </a:xfrm>
              <a:custGeom>
                <a:avLst/>
                <a:gdLst/>
                <a:ahLst/>
                <a:cxnLst/>
                <a:rect l="l" t="t" r="r" b="b"/>
                <a:pathLst>
                  <a:path w="453" h="466" extrusionOk="0">
                    <a:moveTo>
                      <a:pt x="109" y="0"/>
                    </a:moveTo>
                    <a:cubicBezTo>
                      <a:pt x="49" y="0"/>
                      <a:pt x="0" y="49"/>
                      <a:pt x="0" y="109"/>
                    </a:cubicBezTo>
                    <a:cubicBezTo>
                      <a:pt x="0" y="357"/>
                      <a:pt x="0" y="357"/>
                      <a:pt x="0" y="357"/>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47C1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637" name="Google Shape;3637;p417"/>
            <p:cNvGrpSpPr/>
            <p:nvPr/>
          </p:nvGrpSpPr>
          <p:grpSpPr>
            <a:xfrm>
              <a:off x="2451146" y="6294717"/>
              <a:ext cx="11349777" cy="1043996"/>
              <a:chOff x="3451937" y="4352240"/>
              <a:chExt cx="8527255" cy="784368"/>
            </a:xfrm>
          </p:grpSpPr>
          <p:sp>
            <p:nvSpPr>
              <p:cNvPr id="3638" name="Google Shape;3638;p417"/>
              <p:cNvSpPr/>
              <p:nvPr/>
            </p:nvSpPr>
            <p:spPr>
              <a:xfrm>
                <a:off x="4133850" y="4352240"/>
                <a:ext cx="7845342" cy="783045"/>
              </a:xfrm>
              <a:prstGeom prst="roundRect">
                <a:avLst>
                  <a:gd name="adj" fmla="val 7140"/>
                </a:avLst>
              </a:prstGeom>
              <a:noFill/>
              <a:ln w="28575" cap="flat" cmpd="sng">
                <a:solidFill>
                  <a:srgbClr val="F49C0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	Make users aware</a:t>
                </a:r>
                <a:r>
                  <a:rPr lang="en-US" sz="2200" b="0" i="0" u="none" strike="noStrike" cap="none">
                    <a:solidFill>
                      <a:srgbClr val="404040"/>
                    </a:solidFill>
                    <a:latin typeface="Open Sans"/>
                    <a:ea typeface="Open Sans"/>
                    <a:cs typeface="Open Sans"/>
                    <a:sym typeface="Open Sans"/>
                  </a:rPr>
                  <a:t>: Inform the reporting user and, if necessary, the 	entire organization about the incident to raise awareness.</a:t>
                </a:r>
                <a:endParaRPr sz="1400" b="0" i="0" u="none" strike="noStrike" cap="none">
                  <a:solidFill>
                    <a:schemeClr val="lt1"/>
                  </a:solidFill>
                  <a:latin typeface="Arial"/>
                  <a:ea typeface="Arial"/>
                  <a:cs typeface="Arial"/>
                  <a:sym typeface="Arial"/>
                </a:endParaRPr>
              </a:p>
            </p:txBody>
          </p:sp>
          <p:sp>
            <p:nvSpPr>
              <p:cNvPr id="3639" name="Google Shape;3639;p417"/>
              <p:cNvSpPr/>
              <p:nvPr/>
            </p:nvSpPr>
            <p:spPr>
              <a:xfrm>
                <a:off x="3451937" y="4353563"/>
                <a:ext cx="837796" cy="783045"/>
              </a:xfrm>
              <a:custGeom>
                <a:avLst/>
                <a:gdLst/>
                <a:ahLst/>
                <a:cxnLst/>
                <a:rect l="l" t="t" r="r" b="b"/>
                <a:pathLst>
                  <a:path w="453" h="466" extrusionOk="0">
                    <a:moveTo>
                      <a:pt x="109" y="0"/>
                    </a:moveTo>
                    <a:cubicBezTo>
                      <a:pt x="49" y="0"/>
                      <a:pt x="0" y="49"/>
                      <a:pt x="0" y="109"/>
                    </a:cubicBezTo>
                    <a:cubicBezTo>
                      <a:pt x="0" y="357"/>
                      <a:pt x="0" y="357"/>
                      <a:pt x="0" y="357"/>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F49C0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640" name="Google Shape;3640;p417"/>
            <p:cNvGrpSpPr/>
            <p:nvPr/>
          </p:nvGrpSpPr>
          <p:grpSpPr>
            <a:xfrm>
              <a:off x="2451146" y="7765370"/>
              <a:ext cx="11353707" cy="1046246"/>
              <a:chOff x="2433682" y="2428310"/>
              <a:chExt cx="10321552" cy="951134"/>
            </a:xfrm>
          </p:grpSpPr>
          <p:sp>
            <p:nvSpPr>
              <p:cNvPr id="3641" name="Google Shape;3641;p417"/>
              <p:cNvSpPr/>
              <p:nvPr/>
            </p:nvSpPr>
            <p:spPr>
              <a:xfrm>
                <a:off x="3258799" y="2428310"/>
                <a:ext cx="9496435" cy="947485"/>
              </a:xfrm>
              <a:prstGeom prst="roundRect">
                <a:avLst>
                  <a:gd name="adj" fmla="val 7140"/>
                </a:avLst>
              </a:prstGeom>
              <a:noFill/>
              <a:ln w="28575" cap="flat" cmpd="sng">
                <a:solidFill>
                  <a:srgbClr val="288D8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	Update security measures</a:t>
                </a:r>
                <a:r>
                  <a:rPr lang="en-US" sz="2200" b="0" i="0" u="none" strike="noStrike" cap="none">
                    <a:solidFill>
                      <a:srgbClr val="404040"/>
                    </a:solidFill>
                    <a:latin typeface="Open Sans"/>
                    <a:ea typeface="Open Sans"/>
                    <a:cs typeface="Open Sans"/>
                    <a:sym typeface="Open Sans"/>
                  </a:rPr>
                  <a:t>: Based on the findings, update security 	protocols, filters, and training to guard against similar future attacks</a:t>
                </a:r>
                <a:endParaRPr sz="2200" b="0" i="0" u="none" strike="noStrike" cap="none">
                  <a:solidFill>
                    <a:srgbClr val="404040"/>
                  </a:solidFill>
                  <a:latin typeface="Open Sans"/>
                  <a:ea typeface="Open Sans"/>
                  <a:cs typeface="Open Sans"/>
                  <a:sym typeface="Open Sans"/>
                </a:endParaRPr>
              </a:p>
            </p:txBody>
          </p:sp>
          <p:sp>
            <p:nvSpPr>
              <p:cNvPr id="3642" name="Google Shape;3642;p417"/>
              <p:cNvSpPr/>
              <p:nvPr/>
            </p:nvSpPr>
            <p:spPr>
              <a:xfrm>
                <a:off x="2433682" y="2431959"/>
                <a:ext cx="1013733" cy="947485"/>
              </a:xfrm>
              <a:custGeom>
                <a:avLst/>
                <a:gdLst/>
                <a:ahLst/>
                <a:cxnLst/>
                <a:rect l="l" t="t" r="r" b="b"/>
                <a:pathLst>
                  <a:path w="453" h="466" extrusionOk="0">
                    <a:moveTo>
                      <a:pt x="109" y="0"/>
                    </a:moveTo>
                    <a:cubicBezTo>
                      <a:pt x="49" y="0"/>
                      <a:pt x="0" y="49"/>
                      <a:pt x="0" y="109"/>
                    </a:cubicBezTo>
                    <a:cubicBezTo>
                      <a:pt x="0" y="358"/>
                      <a:pt x="0" y="358"/>
                      <a:pt x="0" y="358"/>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288D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643" name="Google Shape;3643;p417"/>
            <p:cNvGrpSpPr/>
            <p:nvPr/>
          </p:nvGrpSpPr>
          <p:grpSpPr>
            <a:xfrm>
              <a:off x="2447216" y="1864816"/>
              <a:ext cx="11353707" cy="1046247"/>
              <a:chOff x="2433682" y="2428310"/>
              <a:chExt cx="10321552" cy="951134"/>
            </a:xfrm>
          </p:grpSpPr>
          <p:sp>
            <p:nvSpPr>
              <p:cNvPr id="3644" name="Google Shape;3644;p417"/>
              <p:cNvSpPr/>
              <p:nvPr/>
            </p:nvSpPr>
            <p:spPr>
              <a:xfrm>
                <a:off x="3258799" y="2428310"/>
                <a:ext cx="9496435" cy="947485"/>
              </a:xfrm>
              <a:prstGeom prst="roundRect">
                <a:avLst>
                  <a:gd name="adj" fmla="val 714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	Isolate the threat</a:t>
                </a:r>
                <a:r>
                  <a:rPr lang="en-US" sz="2200" b="0" i="0" u="none" strike="noStrike" cap="none">
                    <a:solidFill>
                      <a:srgbClr val="404040"/>
                    </a:solidFill>
                    <a:latin typeface="Open Sans"/>
                    <a:ea typeface="Open Sans"/>
                    <a:cs typeface="Open Sans"/>
                    <a:sym typeface="Open Sans"/>
                  </a:rPr>
                  <a:t>: If possible, quarantine the email message to 	prevent further interaction with other employees</a:t>
                </a:r>
                <a:endParaRPr/>
              </a:p>
            </p:txBody>
          </p:sp>
          <p:sp>
            <p:nvSpPr>
              <p:cNvPr id="3645" name="Google Shape;3645;p417"/>
              <p:cNvSpPr/>
              <p:nvPr/>
            </p:nvSpPr>
            <p:spPr>
              <a:xfrm>
                <a:off x="2433682" y="2431959"/>
                <a:ext cx="1013733" cy="947485"/>
              </a:xfrm>
              <a:custGeom>
                <a:avLst/>
                <a:gdLst/>
                <a:ahLst/>
                <a:cxnLst/>
                <a:rect l="l" t="t" r="r" b="b"/>
                <a:pathLst>
                  <a:path w="453" h="466" extrusionOk="0">
                    <a:moveTo>
                      <a:pt x="109" y="0"/>
                    </a:moveTo>
                    <a:cubicBezTo>
                      <a:pt x="49" y="0"/>
                      <a:pt x="0" y="49"/>
                      <a:pt x="0" y="109"/>
                    </a:cubicBezTo>
                    <a:cubicBezTo>
                      <a:pt x="0" y="358"/>
                      <a:pt x="0" y="358"/>
                      <a:pt x="0" y="358"/>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F7CA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3646" name="Google Shape;3646;p417"/>
            <p:cNvPicPr preferRelativeResize="0"/>
            <p:nvPr/>
          </p:nvPicPr>
          <p:blipFill rotWithShape="1">
            <a:blip r:embed="rId3">
              <a:alphaModFix/>
            </a:blip>
            <a:srcRect/>
            <a:stretch/>
          </p:blipFill>
          <p:spPr>
            <a:xfrm>
              <a:off x="2550873" y="1890457"/>
              <a:ext cx="990950" cy="990950"/>
            </a:xfrm>
            <a:prstGeom prst="rect">
              <a:avLst/>
            </a:prstGeom>
            <a:noFill/>
            <a:ln>
              <a:noFill/>
            </a:ln>
          </p:spPr>
        </p:pic>
        <p:pic>
          <p:nvPicPr>
            <p:cNvPr id="3647" name="Google Shape;3647;p417"/>
            <p:cNvPicPr preferRelativeResize="0"/>
            <p:nvPr/>
          </p:nvPicPr>
          <p:blipFill rotWithShape="1">
            <a:blip r:embed="rId4">
              <a:alphaModFix/>
            </a:blip>
            <a:srcRect/>
            <a:stretch/>
          </p:blipFill>
          <p:spPr>
            <a:xfrm>
              <a:off x="2556127" y="3413681"/>
              <a:ext cx="929571" cy="929571"/>
            </a:xfrm>
            <a:prstGeom prst="rect">
              <a:avLst/>
            </a:prstGeom>
            <a:noFill/>
            <a:ln>
              <a:noFill/>
            </a:ln>
          </p:spPr>
        </p:pic>
        <p:pic>
          <p:nvPicPr>
            <p:cNvPr id="3648" name="Google Shape;3648;p417"/>
            <p:cNvPicPr preferRelativeResize="0"/>
            <p:nvPr/>
          </p:nvPicPr>
          <p:blipFill rotWithShape="1">
            <a:blip r:embed="rId5">
              <a:alphaModFix/>
            </a:blip>
            <a:srcRect/>
            <a:stretch/>
          </p:blipFill>
          <p:spPr>
            <a:xfrm>
              <a:off x="2557566" y="4954503"/>
              <a:ext cx="946861" cy="946861"/>
            </a:xfrm>
            <a:prstGeom prst="rect">
              <a:avLst/>
            </a:prstGeom>
            <a:noFill/>
            <a:ln>
              <a:noFill/>
            </a:ln>
          </p:spPr>
        </p:pic>
        <p:pic>
          <p:nvPicPr>
            <p:cNvPr id="3649" name="Google Shape;3649;p417"/>
            <p:cNvPicPr preferRelativeResize="0"/>
            <p:nvPr/>
          </p:nvPicPr>
          <p:blipFill rotWithShape="1">
            <a:blip r:embed="rId6">
              <a:alphaModFix/>
            </a:blip>
            <a:srcRect/>
            <a:stretch/>
          </p:blipFill>
          <p:spPr>
            <a:xfrm>
              <a:off x="2638890" y="6442387"/>
              <a:ext cx="746889" cy="746889"/>
            </a:xfrm>
            <a:prstGeom prst="rect">
              <a:avLst/>
            </a:prstGeom>
            <a:noFill/>
            <a:ln>
              <a:noFill/>
            </a:ln>
          </p:spPr>
        </p:pic>
        <p:pic>
          <p:nvPicPr>
            <p:cNvPr id="3650" name="Google Shape;3650;p417"/>
            <p:cNvPicPr preferRelativeResize="0"/>
            <p:nvPr/>
          </p:nvPicPr>
          <p:blipFill rotWithShape="1">
            <a:blip r:embed="rId7">
              <a:alphaModFix/>
            </a:blip>
            <a:srcRect/>
            <a:stretch/>
          </p:blipFill>
          <p:spPr>
            <a:xfrm>
              <a:off x="2638890" y="7928598"/>
              <a:ext cx="748999" cy="748999"/>
            </a:xfrm>
            <a:prstGeom prst="rect">
              <a:avLst/>
            </a:prstGeom>
            <a:noFill/>
            <a:ln>
              <a:noFill/>
            </a:ln>
          </p:spPr>
        </p:pic>
      </p:grpSp>
      <p:sp>
        <p:nvSpPr>
          <p:cNvPr id="3651" name="Google Shape;3651;p417"/>
          <p:cNvSpPr/>
          <p:nvPr/>
        </p:nvSpPr>
        <p:spPr>
          <a:xfrm>
            <a:off x="5054600" y="816324"/>
            <a:ext cx="61456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pic>
        <p:nvPicPr>
          <p:cNvPr id="3656" name="Google Shape;3656;p418"/>
          <p:cNvPicPr preferRelativeResize="0"/>
          <p:nvPr/>
        </p:nvPicPr>
        <p:blipFill rotWithShape="1">
          <a:blip r:embed="rId3">
            <a:alphaModFix/>
          </a:blip>
          <a:srcRect/>
          <a:stretch/>
        </p:blipFill>
        <p:spPr>
          <a:xfrm>
            <a:off x="1702425" y="2567575"/>
            <a:ext cx="12916700" cy="5061699"/>
          </a:xfrm>
          <a:prstGeom prst="rect">
            <a:avLst/>
          </a:prstGeom>
          <a:noFill/>
          <a:ln>
            <a:noFill/>
          </a:ln>
        </p:spPr>
      </p:pic>
      <p:sp>
        <p:nvSpPr>
          <p:cNvPr id="3657" name="Google Shape;3657;p41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Countermeasure for Phishing</a:t>
            </a:r>
            <a:endParaRPr>
              <a:latin typeface="Open Sans"/>
              <a:ea typeface="Open Sans"/>
              <a:cs typeface="Open Sans"/>
              <a:sym typeface="Open Sans"/>
            </a:endParaRPr>
          </a:p>
        </p:txBody>
      </p:sp>
      <p:sp>
        <p:nvSpPr>
          <p:cNvPr id="3658" name="Google Shape;3658;p418"/>
          <p:cNvSpPr txBox="1"/>
          <p:nvPr/>
        </p:nvSpPr>
        <p:spPr>
          <a:xfrm>
            <a:off x="1425528" y="2671915"/>
            <a:ext cx="4242900" cy="96331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Do not click on links or download attachments</a:t>
            </a:r>
            <a:endParaRPr sz="2200" b="0" i="0" u="none" strike="noStrike" cap="none">
              <a:solidFill>
                <a:srgbClr val="3F3F3F"/>
              </a:solidFill>
              <a:latin typeface="Open Sans"/>
              <a:ea typeface="Open Sans"/>
              <a:cs typeface="Open Sans"/>
              <a:sym typeface="Open Sans"/>
            </a:endParaRPr>
          </a:p>
        </p:txBody>
      </p:sp>
      <p:sp>
        <p:nvSpPr>
          <p:cNvPr id="3659" name="Google Shape;3659;p418"/>
          <p:cNvSpPr txBox="1"/>
          <p:nvPr/>
        </p:nvSpPr>
        <p:spPr>
          <a:xfrm>
            <a:off x="11136573" y="2837725"/>
            <a:ext cx="2811439" cy="135264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Report the phishing attempt immediately</a:t>
            </a:r>
            <a:endParaRPr sz="2200" b="1" i="0" u="none" strike="noStrike" cap="none">
              <a:solidFill>
                <a:srgbClr val="3F3F3F"/>
              </a:solidFill>
              <a:latin typeface="Open Sans"/>
              <a:ea typeface="Open Sans"/>
              <a:cs typeface="Open Sans"/>
              <a:sym typeface="Open Sans"/>
            </a:endParaRPr>
          </a:p>
        </p:txBody>
      </p:sp>
      <p:sp>
        <p:nvSpPr>
          <p:cNvPr id="3660" name="Google Shape;3660;p418"/>
          <p:cNvSpPr txBox="1"/>
          <p:nvPr/>
        </p:nvSpPr>
        <p:spPr>
          <a:xfrm>
            <a:off x="3235127" y="6238290"/>
            <a:ext cx="3438628" cy="96331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Educate yourself and others</a:t>
            </a:r>
            <a:endParaRPr sz="2200" b="1" i="0" u="none" strike="noStrike" cap="none">
              <a:solidFill>
                <a:srgbClr val="3F3F3F"/>
              </a:solidFill>
              <a:latin typeface="Open Sans"/>
              <a:ea typeface="Open Sans"/>
              <a:cs typeface="Open Sans"/>
              <a:sym typeface="Open Sans"/>
            </a:endParaRPr>
          </a:p>
        </p:txBody>
      </p:sp>
      <p:sp>
        <p:nvSpPr>
          <p:cNvPr id="3661" name="Google Shape;3661;p418"/>
          <p:cNvSpPr txBox="1"/>
          <p:nvPr/>
        </p:nvSpPr>
        <p:spPr>
          <a:xfrm>
            <a:off x="9241999" y="6238290"/>
            <a:ext cx="4242900"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Change passwords</a:t>
            </a:r>
            <a:endParaRPr sz="2200" b="1" i="0" u="none" strike="noStrike" cap="none">
              <a:solidFill>
                <a:srgbClr val="3F3F3F"/>
              </a:solidFill>
              <a:latin typeface="Open Sans"/>
              <a:ea typeface="Open Sans"/>
              <a:cs typeface="Open Sans"/>
              <a:sym typeface="Open Sans"/>
            </a:endParaRPr>
          </a:p>
        </p:txBody>
      </p:sp>
      <p:sp>
        <p:nvSpPr>
          <p:cNvPr id="3662" name="Google Shape;3662;p418"/>
          <p:cNvSpPr/>
          <p:nvPr/>
        </p:nvSpPr>
        <p:spPr>
          <a:xfrm>
            <a:off x="6673755" y="2467513"/>
            <a:ext cx="2906973" cy="2886978"/>
          </a:xfrm>
          <a:prstGeom prst="ellipse">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3663" name="Google Shape;3663;p418"/>
          <p:cNvPicPr preferRelativeResize="0"/>
          <p:nvPr/>
        </p:nvPicPr>
        <p:blipFill rotWithShape="1">
          <a:blip r:embed="rId4">
            <a:alphaModFix/>
          </a:blip>
          <a:srcRect/>
          <a:stretch/>
        </p:blipFill>
        <p:spPr>
          <a:xfrm>
            <a:off x="6781545" y="2965095"/>
            <a:ext cx="2705290" cy="1988023"/>
          </a:xfrm>
          <a:prstGeom prst="rect">
            <a:avLst/>
          </a:prstGeom>
          <a:noFill/>
          <a:ln>
            <a:noFill/>
          </a:ln>
        </p:spPr>
      </p:pic>
      <p:sp>
        <p:nvSpPr>
          <p:cNvPr id="3664" name="Google Shape;3664;p418"/>
          <p:cNvSpPr/>
          <p:nvPr/>
        </p:nvSpPr>
        <p:spPr>
          <a:xfrm>
            <a:off x="4876800" y="816352"/>
            <a:ext cx="652073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p41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Anomalous Behavior Recognition</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3674"/>
        <p:cNvGrpSpPr/>
        <p:nvPr/>
      </p:nvGrpSpPr>
      <p:grpSpPr>
        <a:xfrm>
          <a:off x="0" y="0"/>
          <a:ext cx="0" cy="0"/>
          <a:chOff x="0" y="0"/>
          <a:chExt cx="0" cy="0"/>
        </a:xfrm>
      </p:grpSpPr>
      <p:sp>
        <p:nvSpPr>
          <p:cNvPr id="3675" name="Google Shape;3675;p420"/>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t" anchorCtr="0">
            <a:normAutofit/>
          </a:bodyPr>
          <a:lstStyle/>
          <a:p>
            <a:pPr marL="0" lvl="0" indent="0" algn="ctr" rtl="0">
              <a:lnSpc>
                <a:spcPct val="115000"/>
              </a:lnSpc>
              <a:spcBef>
                <a:spcPts val="0"/>
              </a:spcBef>
              <a:spcAft>
                <a:spcPts val="0"/>
              </a:spcAft>
              <a:buSzPts val="2800"/>
              <a:buFont typeface="Arial"/>
              <a:buNone/>
            </a:pPr>
            <a:r>
              <a:rPr lang="en-US"/>
              <a:t>Anomalous behavior recognition identifies patterns or activities that deviate significantly from normal or expected behavior.</a:t>
            </a:r>
            <a:endParaRPr/>
          </a:p>
        </p:txBody>
      </p:sp>
      <p:sp>
        <p:nvSpPr>
          <p:cNvPr id="3676" name="Google Shape;3676;p42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Anomalous Behavior Recognition</a:t>
            </a:r>
            <a:endParaRPr>
              <a:solidFill>
                <a:srgbClr val="3F3F3F"/>
              </a:solidFill>
              <a:latin typeface="Open Sans"/>
              <a:ea typeface="Open Sans"/>
              <a:cs typeface="Open Sans"/>
              <a:sym typeface="Open Sans"/>
            </a:endParaRPr>
          </a:p>
        </p:txBody>
      </p:sp>
      <p:sp>
        <p:nvSpPr>
          <p:cNvPr id="3677" name="Google Shape;3677;p420"/>
          <p:cNvSpPr/>
          <p:nvPr/>
        </p:nvSpPr>
        <p:spPr>
          <a:xfrm>
            <a:off x="6650750" y="3062793"/>
            <a:ext cx="8116128" cy="4169457"/>
          </a:xfrm>
          <a:prstGeom prst="roundRect">
            <a:avLst>
              <a:gd name="adj" fmla="val 11868"/>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indicates a security threat, such as unauthorized access or data exfiltration.</a:t>
            </a:r>
            <a:endParaRPr/>
          </a:p>
          <a:p>
            <a:pPr marL="431800" marR="0" lvl="0" indent="-203200" algn="l" rtl="0">
              <a:lnSpc>
                <a:spcPct val="115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helps in preemptive threat detection by recognizing anomalous behavior. </a:t>
            </a:r>
            <a:endParaRPr/>
          </a:p>
          <a:p>
            <a:pPr marL="431800" marR="0" lvl="0" indent="-203200" algn="l" rtl="0">
              <a:lnSpc>
                <a:spcPct val="115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ensures timely incident response.</a:t>
            </a:r>
            <a:endParaRPr sz="2200" b="0" i="0" u="none" strike="noStrike" cap="none">
              <a:solidFill>
                <a:srgbClr val="3F3F3F"/>
              </a:solidFill>
              <a:latin typeface="Open Sans"/>
              <a:ea typeface="Open Sans"/>
              <a:cs typeface="Open Sans"/>
              <a:sym typeface="Open Sans"/>
            </a:endParaRPr>
          </a:p>
        </p:txBody>
      </p:sp>
      <p:pic>
        <p:nvPicPr>
          <p:cNvPr id="3678" name="Google Shape;3678;p420"/>
          <p:cNvPicPr preferRelativeResize="0"/>
          <p:nvPr/>
        </p:nvPicPr>
        <p:blipFill rotWithShape="1">
          <a:blip r:embed="rId3">
            <a:alphaModFix/>
          </a:blip>
          <a:srcRect/>
          <a:stretch/>
        </p:blipFill>
        <p:spPr>
          <a:xfrm>
            <a:off x="1489122" y="2754367"/>
            <a:ext cx="4876800" cy="4876800"/>
          </a:xfrm>
          <a:prstGeom prst="rect">
            <a:avLst/>
          </a:prstGeom>
          <a:noFill/>
          <a:ln>
            <a:noFill/>
          </a:ln>
        </p:spPr>
      </p:pic>
      <p:sp>
        <p:nvSpPr>
          <p:cNvPr id="3679" name="Google Shape;3679;p420"/>
          <p:cNvSpPr/>
          <p:nvPr/>
        </p:nvSpPr>
        <p:spPr>
          <a:xfrm>
            <a:off x="4457700" y="1011863"/>
            <a:ext cx="735218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3684"/>
        <p:cNvGrpSpPr/>
        <p:nvPr/>
      </p:nvGrpSpPr>
      <p:grpSpPr>
        <a:xfrm>
          <a:off x="0" y="0"/>
          <a:ext cx="0" cy="0"/>
          <a:chOff x="0" y="0"/>
          <a:chExt cx="0" cy="0"/>
        </a:xfrm>
      </p:grpSpPr>
      <p:grpSp>
        <p:nvGrpSpPr>
          <p:cNvPr id="3685" name="Google Shape;3685;p421"/>
          <p:cNvGrpSpPr/>
          <p:nvPr/>
        </p:nvGrpSpPr>
        <p:grpSpPr>
          <a:xfrm>
            <a:off x="6006711" y="2203196"/>
            <a:ext cx="4242578" cy="6381246"/>
            <a:chOff x="10387822" y="1885040"/>
            <a:chExt cx="4242578" cy="6024519"/>
          </a:xfrm>
        </p:grpSpPr>
        <p:grpSp>
          <p:nvGrpSpPr>
            <p:cNvPr id="3686" name="Google Shape;3686;p421"/>
            <p:cNvGrpSpPr/>
            <p:nvPr/>
          </p:nvGrpSpPr>
          <p:grpSpPr>
            <a:xfrm>
              <a:off x="10387822" y="1885040"/>
              <a:ext cx="4242578" cy="6024519"/>
              <a:chOff x="2404611" y="1279838"/>
              <a:chExt cx="3336622" cy="5262164"/>
            </a:xfrm>
          </p:grpSpPr>
          <p:sp>
            <p:nvSpPr>
              <p:cNvPr id="3687" name="Google Shape;3687;p421"/>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88" name="Google Shape;3688;p421"/>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689" name="Google Shape;3689;p421"/>
            <p:cNvGrpSpPr/>
            <p:nvPr/>
          </p:nvGrpSpPr>
          <p:grpSpPr>
            <a:xfrm>
              <a:off x="10387822" y="2512683"/>
              <a:ext cx="3030895" cy="834156"/>
              <a:chOff x="2404610" y="1907480"/>
              <a:chExt cx="3030895" cy="834156"/>
            </a:xfrm>
          </p:grpSpPr>
          <p:sp>
            <p:nvSpPr>
              <p:cNvPr id="3690" name="Google Shape;3690;p421"/>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91" name="Google Shape;3691;p421"/>
              <p:cNvSpPr txBox="1"/>
              <p:nvPr/>
            </p:nvSpPr>
            <p:spPr>
              <a:xfrm>
                <a:off x="2735879" y="2121158"/>
                <a:ext cx="2699626" cy="40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Unexpected</a:t>
                </a:r>
                <a:endParaRPr/>
              </a:p>
            </p:txBody>
          </p:sp>
        </p:grpSp>
      </p:grpSp>
      <p:grpSp>
        <p:nvGrpSpPr>
          <p:cNvPr id="3692" name="Google Shape;3692;p421"/>
          <p:cNvGrpSpPr/>
          <p:nvPr/>
        </p:nvGrpSpPr>
        <p:grpSpPr>
          <a:xfrm>
            <a:off x="1390015" y="2205081"/>
            <a:ext cx="4242578" cy="6379361"/>
            <a:chOff x="10387822" y="1885040"/>
            <a:chExt cx="4242578" cy="6024519"/>
          </a:xfrm>
        </p:grpSpPr>
        <p:grpSp>
          <p:nvGrpSpPr>
            <p:cNvPr id="3693" name="Google Shape;3693;p421"/>
            <p:cNvGrpSpPr/>
            <p:nvPr/>
          </p:nvGrpSpPr>
          <p:grpSpPr>
            <a:xfrm>
              <a:off x="10387822" y="1885040"/>
              <a:ext cx="4242578" cy="6024519"/>
              <a:chOff x="2404611" y="1279838"/>
              <a:chExt cx="3336622" cy="5262164"/>
            </a:xfrm>
          </p:grpSpPr>
          <p:sp>
            <p:nvSpPr>
              <p:cNvPr id="3694" name="Google Shape;3694;p421"/>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95" name="Google Shape;3695;p421"/>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696" name="Google Shape;3696;p421"/>
            <p:cNvGrpSpPr/>
            <p:nvPr/>
          </p:nvGrpSpPr>
          <p:grpSpPr>
            <a:xfrm>
              <a:off x="10387822" y="2512683"/>
              <a:ext cx="2888630" cy="834156"/>
              <a:chOff x="2404610" y="1907480"/>
              <a:chExt cx="2888630" cy="834156"/>
            </a:xfrm>
          </p:grpSpPr>
          <p:sp>
            <p:nvSpPr>
              <p:cNvPr id="3697" name="Google Shape;3697;p421"/>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98" name="Google Shape;3698;p421"/>
              <p:cNvSpPr txBox="1"/>
              <p:nvPr/>
            </p:nvSpPr>
            <p:spPr>
              <a:xfrm>
                <a:off x="2763746" y="2111294"/>
                <a:ext cx="2529494" cy="4069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Risky</a:t>
                </a:r>
                <a:endParaRPr/>
              </a:p>
            </p:txBody>
          </p:sp>
        </p:grpSp>
      </p:grpSp>
      <p:sp>
        <p:nvSpPr>
          <p:cNvPr id="3699" name="Google Shape;3699;p421"/>
          <p:cNvSpPr txBox="1"/>
          <p:nvPr/>
        </p:nvSpPr>
        <p:spPr>
          <a:xfrm>
            <a:off x="1862833" y="4012271"/>
            <a:ext cx="3296941" cy="435055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Risky behavior involves actions that pose a higher risk or potential harm to a system or organization, such as sharing login credentials, downloading suspicious files, or ignoring security warnings.</a:t>
            </a:r>
            <a:endParaRPr/>
          </a:p>
        </p:txBody>
      </p:sp>
      <p:sp>
        <p:nvSpPr>
          <p:cNvPr id="3700" name="Google Shape;3700;p421"/>
          <p:cNvSpPr txBox="1"/>
          <p:nvPr/>
        </p:nvSpPr>
        <p:spPr>
          <a:xfrm>
            <a:off x="6442461" y="3955529"/>
            <a:ext cx="3371077" cy="396121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Unexpected behavior includes actions or activities that deviate from established norms or historical patterns, such as a user suddenly trying to access sensitive data or excessive server memory consumption.</a:t>
            </a:r>
            <a:endParaRPr/>
          </a:p>
        </p:txBody>
      </p:sp>
      <p:grpSp>
        <p:nvGrpSpPr>
          <p:cNvPr id="3701" name="Google Shape;3701;p421"/>
          <p:cNvGrpSpPr/>
          <p:nvPr/>
        </p:nvGrpSpPr>
        <p:grpSpPr>
          <a:xfrm>
            <a:off x="10623407" y="2203196"/>
            <a:ext cx="4242578" cy="6381246"/>
            <a:chOff x="10387822" y="1885040"/>
            <a:chExt cx="4242578" cy="6024519"/>
          </a:xfrm>
        </p:grpSpPr>
        <p:grpSp>
          <p:nvGrpSpPr>
            <p:cNvPr id="3702" name="Google Shape;3702;p421"/>
            <p:cNvGrpSpPr/>
            <p:nvPr/>
          </p:nvGrpSpPr>
          <p:grpSpPr>
            <a:xfrm>
              <a:off x="10387822" y="1885040"/>
              <a:ext cx="4242578" cy="6024519"/>
              <a:chOff x="2404611" y="1279838"/>
              <a:chExt cx="3336622" cy="5262164"/>
            </a:xfrm>
          </p:grpSpPr>
          <p:sp>
            <p:nvSpPr>
              <p:cNvPr id="3703" name="Google Shape;3703;p421"/>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04" name="Google Shape;3704;p421"/>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705" name="Google Shape;3705;p421"/>
            <p:cNvGrpSpPr/>
            <p:nvPr/>
          </p:nvGrpSpPr>
          <p:grpSpPr>
            <a:xfrm>
              <a:off x="10387822" y="2512683"/>
              <a:ext cx="2652262" cy="834156"/>
              <a:chOff x="2404610" y="1907480"/>
              <a:chExt cx="2652262" cy="834156"/>
            </a:xfrm>
          </p:grpSpPr>
          <p:sp>
            <p:nvSpPr>
              <p:cNvPr id="3706" name="Google Shape;3706;p421"/>
              <p:cNvSpPr/>
              <p:nvPr/>
            </p:nvSpPr>
            <p:spPr>
              <a:xfrm>
                <a:off x="2404610" y="1907480"/>
                <a:ext cx="2616515"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07" name="Google Shape;3707;p421"/>
              <p:cNvSpPr txBox="1"/>
              <p:nvPr/>
            </p:nvSpPr>
            <p:spPr>
              <a:xfrm>
                <a:off x="2720065" y="2109114"/>
                <a:ext cx="2336807" cy="40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Unintentional</a:t>
                </a:r>
                <a:endParaRPr/>
              </a:p>
            </p:txBody>
          </p:sp>
        </p:grpSp>
      </p:grpSp>
      <p:sp>
        <p:nvSpPr>
          <p:cNvPr id="3708" name="Google Shape;3708;p421"/>
          <p:cNvSpPr txBox="1"/>
          <p:nvPr/>
        </p:nvSpPr>
        <p:spPr>
          <a:xfrm>
            <a:off x="10991865" y="3919188"/>
            <a:ext cx="3612678" cy="240386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Unintentional behavior involves human error or accidents, such as misconfigurations, accidental data leaks or social engineering attacks.</a:t>
            </a:r>
            <a:endParaRPr sz="2200" b="0" i="0" u="none" strike="noStrike" cap="none">
              <a:solidFill>
                <a:srgbClr val="404040"/>
              </a:solidFill>
              <a:latin typeface="Open Sans"/>
              <a:ea typeface="Open Sans"/>
              <a:cs typeface="Open Sans"/>
              <a:sym typeface="Open Sans"/>
            </a:endParaRPr>
          </a:p>
        </p:txBody>
      </p:sp>
      <p:sp>
        <p:nvSpPr>
          <p:cNvPr id="3709" name="Google Shape;3709;p42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Types of Anomalous behavior recognitions</a:t>
            </a:r>
            <a:endParaRPr/>
          </a:p>
        </p:txBody>
      </p:sp>
      <p:sp>
        <p:nvSpPr>
          <p:cNvPr id="3710" name="Google Shape;3710;p421"/>
          <p:cNvSpPr/>
          <p:nvPr/>
        </p:nvSpPr>
        <p:spPr>
          <a:xfrm>
            <a:off x="3429000" y="816324"/>
            <a:ext cx="94159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3715"/>
        <p:cNvGrpSpPr/>
        <p:nvPr/>
      </p:nvGrpSpPr>
      <p:grpSpPr>
        <a:xfrm>
          <a:off x="0" y="0"/>
          <a:ext cx="0" cy="0"/>
          <a:chOff x="0" y="0"/>
          <a:chExt cx="0" cy="0"/>
        </a:xfrm>
      </p:grpSpPr>
      <p:grpSp>
        <p:nvGrpSpPr>
          <p:cNvPr id="3716" name="Google Shape;3716;p422"/>
          <p:cNvGrpSpPr/>
          <p:nvPr/>
        </p:nvGrpSpPr>
        <p:grpSpPr>
          <a:xfrm>
            <a:off x="2626385" y="1847532"/>
            <a:ext cx="11003232" cy="6382068"/>
            <a:chOff x="3654464" y="1847532"/>
            <a:chExt cx="11003232" cy="6382068"/>
          </a:xfrm>
        </p:grpSpPr>
        <p:grpSp>
          <p:nvGrpSpPr>
            <p:cNvPr id="3717" name="Google Shape;3717;p422"/>
            <p:cNvGrpSpPr/>
            <p:nvPr/>
          </p:nvGrpSpPr>
          <p:grpSpPr>
            <a:xfrm>
              <a:off x="5526464" y="1847532"/>
              <a:ext cx="9131231" cy="1160634"/>
              <a:chOff x="2516042" y="2297061"/>
              <a:chExt cx="13016569" cy="1160634"/>
            </a:xfrm>
          </p:grpSpPr>
          <p:sp>
            <p:nvSpPr>
              <p:cNvPr id="3718" name="Google Shape;3718;p422"/>
              <p:cNvSpPr/>
              <p:nvPr/>
            </p:nvSpPr>
            <p:spPr>
              <a:xfrm rot="5400000">
                <a:off x="8444010" y="-3630907"/>
                <a:ext cx="1160634" cy="13016569"/>
              </a:xfrm>
              <a:prstGeom prst="round2SameRect">
                <a:avLst>
                  <a:gd name="adj1" fmla="val 16667"/>
                  <a:gd name="adj2" fmla="val 0"/>
                </a:avLst>
              </a:prstGeom>
              <a:solidFill>
                <a:srgbClr val="E0DED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19" name="Google Shape;3719;p422"/>
              <p:cNvSpPr txBox="1"/>
              <p:nvPr/>
            </p:nvSpPr>
            <p:spPr>
              <a:xfrm>
                <a:off x="2680678" y="2438231"/>
                <a:ext cx="12417636" cy="97352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Data Collection</a:t>
                </a:r>
                <a:r>
                  <a:rPr lang="en-US" sz="2200" b="0" i="0" u="none" strike="noStrike" cap="none">
                    <a:solidFill>
                      <a:srgbClr val="3F3F3F"/>
                    </a:solidFill>
                    <a:latin typeface="Open Sans"/>
                    <a:ea typeface="Open Sans"/>
                    <a:cs typeface="Open Sans"/>
                    <a:sym typeface="Open Sans"/>
                  </a:rPr>
                  <a:t>: Gathering relevant data points, such as user behavior, system logs, network traffic, or sensor readings</a:t>
                </a:r>
                <a:endParaRPr/>
              </a:p>
            </p:txBody>
          </p:sp>
        </p:grpSp>
        <p:sp>
          <p:nvSpPr>
            <p:cNvPr id="3720" name="Google Shape;3720;p422"/>
            <p:cNvSpPr/>
            <p:nvPr/>
          </p:nvSpPr>
          <p:spPr>
            <a:xfrm rot="-5400000">
              <a:off x="4010147" y="1491848"/>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21" name="Google Shape;3721;p422"/>
            <p:cNvPicPr preferRelativeResize="0"/>
            <p:nvPr/>
          </p:nvPicPr>
          <p:blipFill rotWithShape="1">
            <a:blip r:embed="rId3">
              <a:alphaModFix/>
            </a:blip>
            <a:srcRect/>
            <a:stretch/>
          </p:blipFill>
          <p:spPr>
            <a:xfrm>
              <a:off x="4218253" y="1961422"/>
              <a:ext cx="580391" cy="760279"/>
            </a:xfrm>
            <a:prstGeom prst="rect">
              <a:avLst/>
            </a:prstGeom>
            <a:noFill/>
            <a:ln>
              <a:noFill/>
            </a:ln>
          </p:spPr>
        </p:pic>
        <p:sp>
          <p:nvSpPr>
            <p:cNvPr id="3722" name="Google Shape;3722;p422"/>
            <p:cNvSpPr/>
            <p:nvPr/>
          </p:nvSpPr>
          <p:spPr>
            <a:xfrm rot="-5400000">
              <a:off x="4010147" y="2797207"/>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3723" name="Google Shape;3723;p422"/>
            <p:cNvGrpSpPr/>
            <p:nvPr/>
          </p:nvGrpSpPr>
          <p:grpSpPr>
            <a:xfrm>
              <a:off x="4071225" y="3384525"/>
              <a:ext cx="4155405" cy="804991"/>
              <a:chOff x="16616000" y="616641"/>
              <a:chExt cx="8745471" cy="1694186"/>
            </a:xfrm>
          </p:grpSpPr>
          <p:pic>
            <p:nvPicPr>
              <p:cNvPr id="3724" name="Google Shape;3724;p422"/>
              <p:cNvPicPr preferRelativeResize="0"/>
              <p:nvPr/>
            </p:nvPicPr>
            <p:blipFill rotWithShape="1">
              <a:blip r:embed="rId4">
                <a:alphaModFix/>
              </a:blip>
              <a:srcRect/>
              <a:stretch/>
            </p:blipFill>
            <p:spPr>
              <a:xfrm>
                <a:off x="16616000" y="616641"/>
                <a:ext cx="2317954" cy="1694186"/>
              </a:xfrm>
              <a:prstGeom prst="rect">
                <a:avLst/>
              </a:prstGeom>
              <a:noFill/>
              <a:ln>
                <a:noFill/>
              </a:ln>
            </p:spPr>
          </p:pic>
          <p:grpSp>
            <p:nvGrpSpPr>
              <p:cNvPr id="3725" name="Google Shape;3725;p422"/>
              <p:cNvGrpSpPr/>
              <p:nvPr/>
            </p:nvGrpSpPr>
            <p:grpSpPr>
              <a:xfrm>
                <a:off x="18793983" y="824478"/>
                <a:ext cx="6567488" cy="981305"/>
                <a:chOff x="2012950" y="-1993560"/>
                <a:chExt cx="6567488" cy="5216186"/>
              </a:xfrm>
            </p:grpSpPr>
            <p:cxnSp>
              <p:nvCxnSpPr>
                <p:cNvPr id="3726" name="Google Shape;3726;p422"/>
                <p:cNvCxnSpPr/>
                <p:nvPr/>
              </p:nvCxnSpPr>
              <p:spPr>
                <a:xfrm>
                  <a:off x="4259168" y="-970643"/>
                  <a:ext cx="0" cy="326572"/>
                </a:xfrm>
                <a:prstGeom prst="straightConnector1">
                  <a:avLst/>
                </a:prstGeom>
                <a:noFill/>
                <a:ln w="12700" cap="flat" cmpd="sng">
                  <a:solidFill>
                    <a:srgbClr val="7F7F7F"/>
                  </a:solidFill>
                  <a:prstDash val="solid"/>
                  <a:round/>
                  <a:headEnd type="none" w="sm" len="sm"/>
                  <a:tailEnd type="triangle" w="sm" len="sm"/>
                </a:ln>
              </p:spPr>
            </p:cxnSp>
            <p:cxnSp>
              <p:nvCxnSpPr>
                <p:cNvPr id="3727" name="Google Shape;3727;p422"/>
                <p:cNvCxnSpPr/>
                <p:nvPr/>
              </p:nvCxnSpPr>
              <p:spPr>
                <a:xfrm>
                  <a:off x="2760568" y="1207458"/>
                  <a:ext cx="0" cy="434667"/>
                </a:xfrm>
                <a:prstGeom prst="straightConnector1">
                  <a:avLst/>
                </a:prstGeom>
                <a:noFill/>
                <a:ln w="12700" cap="flat" cmpd="sng">
                  <a:solidFill>
                    <a:srgbClr val="7F7F7F"/>
                  </a:solidFill>
                  <a:prstDash val="solid"/>
                  <a:round/>
                  <a:headEnd type="none" w="sm" len="sm"/>
                  <a:tailEnd type="triangle" w="sm" len="sm"/>
                </a:ln>
              </p:spPr>
            </p:cxnSp>
            <p:cxnSp>
              <p:nvCxnSpPr>
                <p:cNvPr id="3728" name="Google Shape;3728;p422"/>
                <p:cNvCxnSpPr/>
                <p:nvPr/>
              </p:nvCxnSpPr>
              <p:spPr>
                <a:xfrm>
                  <a:off x="7840568" y="2065949"/>
                  <a:ext cx="0" cy="434667"/>
                </a:xfrm>
                <a:prstGeom prst="straightConnector1">
                  <a:avLst/>
                </a:prstGeom>
                <a:noFill/>
                <a:ln w="12700" cap="flat" cmpd="sng">
                  <a:solidFill>
                    <a:srgbClr val="7F7F7F"/>
                  </a:solidFill>
                  <a:prstDash val="solid"/>
                  <a:round/>
                  <a:headEnd type="none" w="sm" len="sm"/>
                  <a:tailEnd type="triangle" w="sm" len="sm"/>
                </a:ln>
              </p:spPr>
            </p:cxnSp>
            <p:cxnSp>
              <p:nvCxnSpPr>
                <p:cNvPr id="3729" name="Google Shape;3729;p422"/>
                <p:cNvCxnSpPr/>
                <p:nvPr/>
              </p:nvCxnSpPr>
              <p:spPr>
                <a:xfrm flipH="1">
                  <a:off x="2767113" y="-155088"/>
                  <a:ext cx="774310" cy="639915"/>
                </a:xfrm>
                <a:prstGeom prst="bentConnector3">
                  <a:avLst>
                    <a:gd name="adj1" fmla="val 2267224"/>
                  </a:avLst>
                </a:prstGeom>
                <a:noFill/>
                <a:ln w="12700" cap="flat" cmpd="sng">
                  <a:solidFill>
                    <a:srgbClr val="7F7F7F"/>
                  </a:solidFill>
                  <a:prstDash val="solid"/>
                  <a:round/>
                  <a:headEnd type="none" w="sm" len="sm"/>
                  <a:tailEnd type="triangle" w="sm" len="sm"/>
                </a:ln>
              </p:spPr>
            </p:cxnSp>
            <p:cxnSp>
              <p:nvCxnSpPr>
                <p:cNvPr id="3730" name="Google Shape;3730;p422"/>
                <p:cNvCxnSpPr/>
                <p:nvPr/>
              </p:nvCxnSpPr>
              <p:spPr>
                <a:xfrm>
                  <a:off x="4961994" y="-155437"/>
                  <a:ext cx="1413304" cy="361215"/>
                </a:xfrm>
                <a:prstGeom prst="bentConnector3">
                  <a:avLst>
                    <a:gd name="adj1" fmla="val -1087362"/>
                  </a:avLst>
                </a:prstGeom>
                <a:noFill/>
                <a:ln w="12700" cap="flat" cmpd="sng">
                  <a:solidFill>
                    <a:srgbClr val="7F7F7F"/>
                  </a:solidFill>
                  <a:prstDash val="solid"/>
                  <a:round/>
                  <a:headEnd type="none" w="sm" len="sm"/>
                  <a:tailEnd type="triangle" w="sm" len="sm"/>
                </a:ln>
              </p:spPr>
            </p:cxnSp>
            <p:sp>
              <p:nvSpPr>
                <p:cNvPr id="3731" name="Google Shape;3731;p422"/>
                <p:cNvSpPr/>
                <p:nvPr/>
              </p:nvSpPr>
              <p:spPr>
                <a:xfrm>
                  <a:off x="3538538" y="-638175"/>
                  <a:ext cx="1436688" cy="985838"/>
                </a:xfrm>
                <a:custGeom>
                  <a:avLst/>
                  <a:gdLst/>
                  <a:ahLst/>
                  <a:cxnLst/>
                  <a:rect l="l" t="t" r="r" b="b"/>
                  <a:pathLst>
                    <a:path w="905" h="621" extrusionOk="0">
                      <a:moveTo>
                        <a:pt x="453" y="621"/>
                      </a:moveTo>
                      <a:lnTo>
                        <a:pt x="0" y="310"/>
                      </a:lnTo>
                      <a:lnTo>
                        <a:pt x="453" y="0"/>
                      </a:lnTo>
                      <a:lnTo>
                        <a:pt x="905" y="310"/>
                      </a:lnTo>
                      <a:lnTo>
                        <a:pt x="453" y="621"/>
                      </a:lnTo>
                      <a:close/>
                    </a:path>
                  </a:pathLst>
                </a:custGeom>
                <a:solidFill>
                  <a:srgbClr val="65A88E"/>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2" name="Google Shape;3732;p422"/>
                <p:cNvSpPr/>
                <p:nvPr/>
              </p:nvSpPr>
              <p:spPr>
                <a:xfrm>
                  <a:off x="5676900" y="217488"/>
                  <a:ext cx="1436688" cy="985838"/>
                </a:xfrm>
                <a:custGeom>
                  <a:avLst/>
                  <a:gdLst/>
                  <a:ahLst/>
                  <a:cxnLst/>
                  <a:rect l="l" t="t" r="r" b="b"/>
                  <a:pathLst>
                    <a:path w="905" h="621" extrusionOk="0">
                      <a:moveTo>
                        <a:pt x="452" y="621"/>
                      </a:moveTo>
                      <a:lnTo>
                        <a:pt x="0" y="310"/>
                      </a:lnTo>
                      <a:lnTo>
                        <a:pt x="452" y="0"/>
                      </a:lnTo>
                      <a:lnTo>
                        <a:pt x="905" y="310"/>
                      </a:lnTo>
                      <a:lnTo>
                        <a:pt x="452" y="621"/>
                      </a:lnTo>
                      <a:close/>
                    </a:path>
                  </a:pathLst>
                </a:custGeom>
                <a:solidFill>
                  <a:srgbClr val="65A88E"/>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3" name="Google Shape;3733;p422"/>
                <p:cNvSpPr/>
                <p:nvPr/>
              </p:nvSpPr>
              <p:spPr>
                <a:xfrm>
                  <a:off x="2038350" y="1693863"/>
                  <a:ext cx="1436688" cy="985838"/>
                </a:xfrm>
                <a:custGeom>
                  <a:avLst/>
                  <a:gdLst/>
                  <a:ahLst/>
                  <a:cxnLst/>
                  <a:rect l="l" t="t" r="r" b="b"/>
                  <a:pathLst>
                    <a:path w="905" h="621" extrusionOk="0">
                      <a:moveTo>
                        <a:pt x="452" y="621"/>
                      </a:moveTo>
                      <a:lnTo>
                        <a:pt x="0" y="310"/>
                      </a:lnTo>
                      <a:lnTo>
                        <a:pt x="452" y="0"/>
                      </a:lnTo>
                      <a:lnTo>
                        <a:pt x="905" y="310"/>
                      </a:lnTo>
                      <a:lnTo>
                        <a:pt x="452" y="621"/>
                      </a:lnTo>
                      <a:close/>
                    </a:path>
                  </a:pathLst>
                </a:custGeom>
                <a:solidFill>
                  <a:srgbClr val="65A88E"/>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4" name="Google Shape;3734;p422"/>
                <p:cNvSpPr/>
                <p:nvPr/>
              </p:nvSpPr>
              <p:spPr>
                <a:xfrm>
                  <a:off x="2012950" y="484188"/>
                  <a:ext cx="1463675" cy="711200"/>
                </a:xfrm>
                <a:prstGeom prst="rect">
                  <a:avLst/>
                </a:prstGeom>
                <a:solidFill>
                  <a:srgbClr val="EFA93A"/>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5" name="Google Shape;3735;p422"/>
                <p:cNvSpPr/>
                <p:nvPr/>
              </p:nvSpPr>
              <p:spPr>
                <a:xfrm>
                  <a:off x="4186238" y="1341438"/>
                  <a:ext cx="1465263" cy="709613"/>
                </a:xfrm>
                <a:prstGeom prst="rect">
                  <a:avLst/>
                </a:prstGeom>
                <a:solidFill>
                  <a:srgbClr val="EFA93A"/>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6" name="Google Shape;3736;p422"/>
                <p:cNvSpPr/>
                <p:nvPr/>
              </p:nvSpPr>
              <p:spPr>
                <a:xfrm>
                  <a:off x="7116763" y="1341438"/>
                  <a:ext cx="1463675" cy="709613"/>
                </a:xfrm>
                <a:prstGeom prst="rect">
                  <a:avLst/>
                </a:prstGeom>
                <a:solidFill>
                  <a:srgbClr val="EFA93A"/>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7" name="Google Shape;3737;p422"/>
                <p:cNvSpPr/>
                <p:nvPr/>
              </p:nvSpPr>
              <p:spPr>
                <a:xfrm>
                  <a:off x="7116763" y="2513013"/>
                  <a:ext cx="1463675" cy="709613"/>
                </a:xfrm>
                <a:prstGeom prst="rect">
                  <a:avLst/>
                </a:prstGeom>
                <a:solidFill>
                  <a:srgbClr val="EFA93A"/>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8" name="Google Shape;3738;p422"/>
                <p:cNvSpPr/>
                <p:nvPr/>
              </p:nvSpPr>
              <p:spPr>
                <a:xfrm>
                  <a:off x="3795714" y="-1993560"/>
                  <a:ext cx="901699" cy="901699"/>
                </a:xfrm>
                <a:prstGeom prst="ellipse">
                  <a:avLst/>
                </a:prstGeom>
                <a:solidFill>
                  <a:srgbClr val="5FD0D4"/>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739" name="Google Shape;3739;p422"/>
                <p:cNvCxnSpPr/>
                <p:nvPr/>
              </p:nvCxnSpPr>
              <p:spPr>
                <a:xfrm flipH="1">
                  <a:off x="4923296" y="695836"/>
                  <a:ext cx="774310" cy="639915"/>
                </a:xfrm>
                <a:prstGeom prst="bentConnector3">
                  <a:avLst>
                    <a:gd name="adj1" fmla="val 2267224"/>
                  </a:avLst>
                </a:prstGeom>
                <a:noFill/>
                <a:ln w="12700" cap="flat" cmpd="sng">
                  <a:solidFill>
                    <a:srgbClr val="7F7F7F"/>
                  </a:solidFill>
                  <a:prstDash val="solid"/>
                  <a:round/>
                  <a:headEnd type="none" w="sm" len="sm"/>
                  <a:tailEnd type="triangle" w="sm" len="sm"/>
                </a:ln>
              </p:spPr>
            </p:cxnSp>
            <p:cxnSp>
              <p:nvCxnSpPr>
                <p:cNvPr id="3740" name="Google Shape;3740;p422"/>
                <p:cNvCxnSpPr/>
                <p:nvPr/>
              </p:nvCxnSpPr>
              <p:spPr>
                <a:xfrm>
                  <a:off x="7099108" y="711938"/>
                  <a:ext cx="736730" cy="639915"/>
                </a:xfrm>
                <a:prstGeom prst="bentConnector3">
                  <a:avLst>
                    <a:gd name="adj1" fmla="val -2177772"/>
                  </a:avLst>
                </a:prstGeom>
                <a:noFill/>
                <a:ln w="12700" cap="flat" cmpd="sng">
                  <a:solidFill>
                    <a:srgbClr val="7F7F7F"/>
                  </a:solidFill>
                  <a:prstDash val="solid"/>
                  <a:round/>
                  <a:headEnd type="none" w="sm" len="sm"/>
                  <a:tailEnd type="triangle" w="sm" len="sm"/>
                </a:ln>
              </p:spPr>
            </p:cxnSp>
            <p:cxnSp>
              <p:nvCxnSpPr>
                <p:cNvPr id="3741" name="Google Shape;3741;p422"/>
                <p:cNvCxnSpPr/>
                <p:nvPr/>
              </p:nvCxnSpPr>
              <p:spPr>
                <a:xfrm flipH="1">
                  <a:off x="3486135" y="1686504"/>
                  <a:ext cx="679293" cy="490441"/>
                </a:xfrm>
                <a:prstGeom prst="bentConnector3">
                  <a:avLst>
                    <a:gd name="adj1" fmla="val 2508041"/>
                  </a:avLst>
                </a:prstGeom>
                <a:noFill/>
                <a:ln w="12700" cap="flat" cmpd="sng">
                  <a:solidFill>
                    <a:srgbClr val="7F7F7F"/>
                  </a:solidFill>
                  <a:prstDash val="solid"/>
                  <a:round/>
                  <a:headEnd type="triangle" w="sm" len="sm"/>
                  <a:tailEnd type="none" w="sm" len="sm"/>
                </a:ln>
              </p:spPr>
            </p:cxnSp>
          </p:grpSp>
        </p:grpSp>
        <p:grpSp>
          <p:nvGrpSpPr>
            <p:cNvPr id="3742" name="Google Shape;3742;p422"/>
            <p:cNvGrpSpPr/>
            <p:nvPr/>
          </p:nvGrpSpPr>
          <p:grpSpPr>
            <a:xfrm>
              <a:off x="5526464" y="3152891"/>
              <a:ext cx="9131231" cy="1160634"/>
              <a:chOff x="2516042" y="3602420"/>
              <a:chExt cx="13016569" cy="1160634"/>
            </a:xfrm>
          </p:grpSpPr>
          <p:sp>
            <p:nvSpPr>
              <p:cNvPr id="3743" name="Google Shape;3743;p422"/>
              <p:cNvSpPr/>
              <p:nvPr/>
            </p:nvSpPr>
            <p:spPr>
              <a:xfrm rot="5400000">
                <a:off x="8444010" y="-2325548"/>
                <a:ext cx="1160634" cy="13016569"/>
              </a:xfrm>
              <a:prstGeom prst="round2SameRect">
                <a:avLst>
                  <a:gd name="adj1" fmla="val 16667"/>
                  <a:gd name="adj2" fmla="val 0"/>
                </a:avLst>
              </a:prstGeom>
              <a:solidFill>
                <a:srgbClr val="E5BEB9"/>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44" name="Google Shape;3744;p422"/>
              <p:cNvSpPr txBox="1"/>
              <p:nvPr/>
            </p:nvSpPr>
            <p:spPr>
              <a:xfrm>
                <a:off x="2680678" y="3695974"/>
                <a:ext cx="12417636" cy="97352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Establishing Baseline</a:t>
                </a:r>
                <a:r>
                  <a:rPr lang="en-US" sz="2200" b="0" i="0" u="none" strike="noStrike" cap="none">
                    <a:solidFill>
                      <a:srgbClr val="3F3F3F"/>
                    </a:solidFill>
                    <a:latin typeface="Open Sans"/>
                    <a:ea typeface="Open Sans"/>
                    <a:cs typeface="Open Sans"/>
                    <a:sym typeface="Open Sans"/>
                  </a:rPr>
                  <a:t>: Defining normal behavior patterns based on historical data and statistical analysis.</a:t>
                </a:r>
                <a:endParaRPr/>
              </a:p>
            </p:txBody>
          </p:sp>
        </p:grpSp>
        <p:sp>
          <p:nvSpPr>
            <p:cNvPr id="3745" name="Google Shape;3745;p422"/>
            <p:cNvSpPr/>
            <p:nvPr/>
          </p:nvSpPr>
          <p:spPr>
            <a:xfrm rot="-5400000">
              <a:off x="4010147" y="4102566"/>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3746" name="Google Shape;3746;p422"/>
            <p:cNvGrpSpPr/>
            <p:nvPr/>
          </p:nvGrpSpPr>
          <p:grpSpPr>
            <a:xfrm>
              <a:off x="4296802" y="4648057"/>
              <a:ext cx="875794" cy="876490"/>
              <a:chOff x="12893482" y="333506"/>
              <a:chExt cx="2001837" cy="2003426"/>
            </a:xfrm>
          </p:grpSpPr>
          <p:sp>
            <p:nvSpPr>
              <p:cNvPr id="3747" name="Google Shape;3747;p422"/>
              <p:cNvSpPr/>
              <p:nvPr/>
            </p:nvSpPr>
            <p:spPr>
              <a:xfrm>
                <a:off x="12893482" y="333506"/>
                <a:ext cx="1373187" cy="660400"/>
              </a:xfrm>
              <a:custGeom>
                <a:avLst/>
                <a:gdLst/>
                <a:ahLst/>
                <a:cxnLst/>
                <a:rect l="l" t="t" r="r" b="b"/>
                <a:pathLst>
                  <a:path w="364" h="175" extrusionOk="0">
                    <a:moveTo>
                      <a:pt x="200" y="0"/>
                    </a:moveTo>
                    <a:cubicBezTo>
                      <a:pt x="208" y="1"/>
                      <a:pt x="215" y="2"/>
                      <a:pt x="222" y="2"/>
                    </a:cubicBezTo>
                    <a:cubicBezTo>
                      <a:pt x="252" y="5"/>
                      <a:pt x="280" y="10"/>
                      <a:pt x="308" y="20"/>
                    </a:cubicBezTo>
                    <a:cubicBezTo>
                      <a:pt x="322" y="25"/>
                      <a:pt x="336" y="31"/>
                      <a:pt x="347" y="41"/>
                    </a:cubicBezTo>
                    <a:cubicBezTo>
                      <a:pt x="358" y="49"/>
                      <a:pt x="364" y="59"/>
                      <a:pt x="363" y="73"/>
                    </a:cubicBezTo>
                    <a:cubicBezTo>
                      <a:pt x="363" y="81"/>
                      <a:pt x="363" y="89"/>
                      <a:pt x="363" y="97"/>
                    </a:cubicBezTo>
                    <a:cubicBezTo>
                      <a:pt x="364" y="111"/>
                      <a:pt x="358" y="121"/>
                      <a:pt x="347" y="130"/>
                    </a:cubicBezTo>
                    <a:cubicBezTo>
                      <a:pt x="332" y="144"/>
                      <a:pt x="313" y="152"/>
                      <a:pt x="294" y="158"/>
                    </a:cubicBezTo>
                    <a:cubicBezTo>
                      <a:pt x="249" y="171"/>
                      <a:pt x="204" y="175"/>
                      <a:pt x="158" y="172"/>
                    </a:cubicBezTo>
                    <a:cubicBezTo>
                      <a:pt x="123" y="171"/>
                      <a:pt x="89" y="166"/>
                      <a:pt x="56" y="153"/>
                    </a:cubicBezTo>
                    <a:cubicBezTo>
                      <a:pt x="45" y="148"/>
                      <a:pt x="34" y="142"/>
                      <a:pt x="23" y="136"/>
                    </a:cubicBezTo>
                    <a:cubicBezTo>
                      <a:pt x="12" y="129"/>
                      <a:pt x="4" y="119"/>
                      <a:pt x="0" y="105"/>
                    </a:cubicBezTo>
                    <a:cubicBezTo>
                      <a:pt x="0" y="91"/>
                      <a:pt x="0" y="78"/>
                      <a:pt x="0" y="64"/>
                    </a:cubicBezTo>
                    <a:cubicBezTo>
                      <a:pt x="3" y="54"/>
                      <a:pt x="9" y="46"/>
                      <a:pt x="18" y="40"/>
                    </a:cubicBezTo>
                    <a:cubicBezTo>
                      <a:pt x="29" y="31"/>
                      <a:pt x="42" y="25"/>
                      <a:pt x="56" y="20"/>
                    </a:cubicBezTo>
                    <a:cubicBezTo>
                      <a:pt x="83" y="10"/>
                      <a:pt x="112" y="5"/>
                      <a:pt x="141" y="2"/>
                    </a:cubicBezTo>
                    <a:cubicBezTo>
                      <a:pt x="148" y="2"/>
                      <a:pt x="156" y="1"/>
                      <a:pt x="163" y="0"/>
                    </a:cubicBezTo>
                    <a:cubicBezTo>
                      <a:pt x="175" y="0"/>
                      <a:pt x="188" y="0"/>
                      <a:pt x="200" y="0"/>
                    </a:cubicBezTo>
                    <a:close/>
                  </a:path>
                </a:pathLst>
              </a:custGeom>
              <a:solidFill>
                <a:srgbClr val="4D97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48" name="Google Shape;3748;p422"/>
              <p:cNvSpPr/>
              <p:nvPr/>
            </p:nvSpPr>
            <p:spPr>
              <a:xfrm>
                <a:off x="13726919" y="1366969"/>
                <a:ext cx="998537" cy="969963"/>
              </a:xfrm>
              <a:custGeom>
                <a:avLst/>
                <a:gdLst/>
                <a:ahLst/>
                <a:cxnLst/>
                <a:rect l="l" t="t" r="r" b="b"/>
                <a:pathLst>
                  <a:path w="265" h="257" extrusionOk="0">
                    <a:moveTo>
                      <a:pt x="15" y="257"/>
                    </a:moveTo>
                    <a:cubicBezTo>
                      <a:pt x="3" y="251"/>
                      <a:pt x="0" y="248"/>
                      <a:pt x="2" y="234"/>
                    </a:cubicBezTo>
                    <a:cubicBezTo>
                      <a:pt x="7" y="203"/>
                      <a:pt x="11" y="171"/>
                      <a:pt x="16" y="139"/>
                    </a:cubicBezTo>
                    <a:cubicBezTo>
                      <a:pt x="16" y="138"/>
                      <a:pt x="17" y="136"/>
                      <a:pt x="18" y="135"/>
                    </a:cubicBezTo>
                    <a:cubicBezTo>
                      <a:pt x="65" y="90"/>
                      <a:pt x="112" y="45"/>
                      <a:pt x="159" y="1"/>
                    </a:cubicBezTo>
                    <a:cubicBezTo>
                      <a:pt x="159" y="0"/>
                      <a:pt x="159" y="0"/>
                      <a:pt x="159" y="0"/>
                    </a:cubicBezTo>
                    <a:cubicBezTo>
                      <a:pt x="194" y="36"/>
                      <a:pt x="230" y="71"/>
                      <a:pt x="265" y="106"/>
                    </a:cubicBezTo>
                    <a:cubicBezTo>
                      <a:pt x="255" y="116"/>
                      <a:pt x="245" y="125"/>
                      <a:pt x="234" y="135"/>
                    </a:cubicBezTo>
                    <a:cubicBezTo>
                      <a:pt x="198" y="170"/>
                      <a:pt x="162" y="205"/>
                      <a:pt x="125" y="240"/>
                    </a:cubicBezTo>
                    <a:cubicBezTo>
                      <a:pt x="123" y="241"/>
                      <a:pt x="121" y="243"/>
                      <a:pt x="118" y="243"/>
                    </a:cubicBezTo>
                    <a:cubicBezTo>
                      <a:pt x="88" y="248"/>
                      <a:pt x="57" y="252"/>
                      <a:pt x="27" y="256"/>
                    </a:cubicBezTo>
                    <a:cubicBezTo>
                      <a:pt x="25" y="256"/>
                      <a:pt x="24" y="257"/>
                      <a:pt x="22" y="257"/>
                    </a:cubicBezTo>
                    <a:cubicBezTo>
                      <a:pt x="20" y="257"/>
                      <a:pt x="17" y="257"/>
                      <a:pt x="15" y="257"/>
                    </a:cubicBezTo>
                    <a:close/>
                    <a:moveTo>
                      <a:pt x="42" y="164"/>
                    </a:moveTo>
                    <a:cubicBezTo>
                      <a:pt x="39" y="184"/>
                      <a:pt x="36" y="204"/>
                      <a:pt x="33" y="225"/>
                    </a:cubicBezTo>
                    <a:cubicBezTo>
                      <a:pt x="54" y="222"/>
                      <a:pt x="75" y="219"/>
                      <a:pt x="95" y="217"/>
                    </a:cubicBezTo>
                    <a:cubicBezTo>
                      <a:pt x="77" y="199"/>
                      <a:pt x="60" y="182"/>
                      <a:pt x="42" y="164"/>
                    </a:cubicBezTo>
                    <a:close/>
                  </a:path>
                </a:pathLst>
              </a:custGeom>
              <a:solidFill>
                <a:srgbClr val="E2A82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49" name="Google Shape;3749;p422"/>
              <p:cNvSpPr/>
              <p:nvPr/>
            </p:nvSpPr>
            <p:spPr>
              <a:xfrm>
                <a:off x="12893482" y="955806"/>
                <a:ext cx="1368425" cy="577850"/>
              </a:xfrm>
              <a:custGeom>
                <a:avLst/>
                <a:gdLst/>
                <a:ahLst/>
                <a:cxnLst/>
                <a:rect l="l" t="t" r="r" b="b"/>
                <a:pathLst>
                  <a:path w="363" h="153" extrusionOk="0">
                    <a:moveTo>
                      <a:pt x="0" y="3"/>
                    </a:moveTo>
                    <a:cubicBezTo>
                      <a:pt x="2" y="1"/>
                      <a:pt x="4" y="1"/>
                      <a:pt x="5" y="3"/>
                    </a:cubicBezTo>
                    <a:cubicBezTo>
                      <a:pt x="30" y="34"/>
                      <a:pt x="65" y="43"/>
                      <a:pt x="101" y="51"/>
                    </a:cubicBezTo>
                    <a:cubicBezTo>
                      <a:pt x="135" y="59"/>
                      <a:pt x="171" y="60"/>
                      <a:pt x="206" y="58"/>
                    </a:cubicBezTo>
                    <a:cubicBezTo>
                      <a:pt x="245" y="56"/>
                      <a:pt x="283" y="50"/>
                      <a:pt x="319" y="33"/>
                    </a:cubicBezTo>
                    <a:cubicBezTo>
                      <a:pt x="334" y="26"/>
                      <a:pt x="347" y="18"/>
                      <a:pt x="357" y="4"/>
                    </a:cubicBezTo>
                    <a:cubicBezTo>
                      <a:pt x="358" y="3"/>
                      <a:pt x="360" y="2"/>
                      <a:pt x="362" y="0"/>
                    </a:cubicBezTo>
                    <a:cubicBezTo>
                      <a:pt x="362" y="3"/>
                      <a:pt x="363" y="5"/>
                      <a:pt x="363" y="7"/>
                    </a:cubicBezTo>
                    <a:cubicBezTo>
                      <a:pt x="363" y="26"/>
                      <a:pt x="363" y="45"/>
                      <a:pt x="363" y="65"/>
                    </a:cubicBezTo>
                    <a:cubicBezTo>
                      <a:pt x="363" y="83"/>
                      <a:pt x="353" y="95"/>
                      <a:pt x="340" y="106"/>
                    </a:cubicBezTo>
                    <a:cubicBezTo>
                      <a:pt x="317" y="124"/>
                      <a:pt x="289" y="134"/>
                      <a:pt x="261" y="140"/>
                    </a:cubicBezTo>
                    <a:cubicBezTo>
                      <a:pt x="196" y="153"/>
                      <a:pt x="132" y="151"/>
                      <a:pt x="68" y="130"/>
                    </a:cubicBezTo>
                    <a:cubicBezTo>
                      <a:pt x="50" y="123"/>
                      <a:pt x="32" y="114"/>
                      <a:pt x="18" y="101"/>
                    </a:cubicBezTo>
                    <a:cubicBezTo>
                      <a:pt x="9" y="92"/>
                      <a:pt x="3" y="82"/>
                      <a:pt x="0" y="71"/>
                    </a:cubicBezTo>
                    <a:cubicBezTo>
                      <a:pt x="0" y="48"/>
                      <a:pt x="0" y="26"/>
                      <a:pt x="0" y="3"/>
                    </a:cubicBezTo>
                    <a:close/>
                  </a:path>
                </a:pathLst>
              </a:custGeom>
              <a:solidFill>
                <a:srgbClr val="4D97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50" name="Google Shape;3750;p422"/>
              <p:cNvSpPr/>
              <p:nvPr/>
            </p:nvSpPr>
            <p:spPr>
              <a:xfrm>
                <a:off x="12893482" y="1454281"/>
                <a:ext cx="950912" cy="611188"/>
              </a:xfrm>
              <a:custGeom>
                <a:avLst/>
                <a:gdLst/>
                <a:ahLst/>
                <a:cxnLst/>
                <a:rect l="l" t="t" r="r" b="b"/>
                <a:pathLst>
                  <a:path w="252" h="162" extrusionOk="0">
                    <a:moveTo>
                      <a:pt x="0" y="4"/>
                    </a:moveTo>
                    <a:cubicBezTo>
                      <a:pt x="1" y="1"/>
                      <a:pt x="3" y="0"/>
                      <a:pt x="5" y="3"/>
                    </a:cubicBezTo>
                    <a:cubicBezTo>
                      <a:pt x="29" y="37"/>
                      <a:pt x="65" y="49"/>
                      <a:pt x="103" y="58"/>
                    </a:cubicBezTo>
                    <a:cubicBezTo>
                      <a:pt x="144" y="68"/>
                      <a:pt x="186" y="69"/>
                      <a:pt x="229" y="64"/>
                    </a:cubicBezTo>
                    <a:cubicBezTo>
                      <a:pt x="236" y="63"/>
                      <a:pt x="243" y="62"/>
                      <a:pt x="250" y="61"/>
                    </a:cubicBezTo>
                    <a:cubicBezTo>
                      <a:pt x="251" y="61"/>
                      <a:pt x="251" y="62"/>
                      <a:pt x="252" y="62"/>
                    </a:cubicBezTo>
                    <a:cubicBezTo>
                      <a:pt x="250" y="63"/>
                      <a:pt x="249" y="64"/>
                      <a:pt x="247" y="65"/>
                    </a:cubicBezTo>
                    <a:cubicBezTo>
                      <a:pt x="237" y="74"/>
                      <a:pt x="228" y="83"/>
                      <a:pt x="218" y="93"/>
                    </a:cubicBezTo>
                    <a:cubicBezTo>
                      <a:pt x="215" y="95"/>
                      <a:pt x="213" y="98"/>
                      <a:pt x="213" y="102"/>
                    </a:cubicBezTo>
                    <a:cubicBezTo>
                      <a:pt x="210" y="120"/>
                      <a:pt x="208" y="137"/>
                      <a:pt x="206" y="155"/>
                    </a:cubicBezTo>
                    <a:cubicBezTo>
                      <a:pt x="205" y="158"/>
                      <a:pt x="204" y="159"/>
                      <a:pt x="201" y="159"/>
                    </a:cubicBezTo>
                    <a:cubicBezTo>
                      <a:pt x="150" y="162"/>
                      <a:pt x="101" y="153"/>
                      <a:pt x="56" y="128"/>
                    </a:cubicBezTo>
                    <a:cubicBezTo>
                      <a:pt x="36" y="117"/>
                      <a:pt x="18" y="103"/>
                      <a:pt x="7" y="83"/>
                    </a:cubicBezTo>
                    <a:cubicBezTo>
                      <a:pt x="4" y="76"/>
                      <a:pt x="2" y="69"/>
                      <a:pt x="0" y="62"/>
                    </a:cubicBezTo>
                    <a:cubicBezTo>
                      <a:pt x="0" y="43"/>
                      <a:pt x="0" y="23"/>
                      <a:pt x="0" y="4"/>
                    </a:cubicBezTo>
                    <a:close/>
                  </a:path>
                </a:pathLst>
              </a:custGeom>
              <a:solidFill>
                <a:srgbClr val="4D97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51" name="Google Shape;3751;p422"/>
              <p:cNvSpPr/>
              <p:nvPr/>
            </p:nvSpPr>
            <p:spPr>
              <a:xfrm>
                <a:off x="14401607" y="1193931"/>
                <a:ext cx="493712" cy="501650"/>
              </a:xfrm>
              <a:custGeom>
                <a:avLst/>
                <a:gdLst/>
                <a:ahLst/>
                <a:cxnLst/>
                <a:rect l="l" t="t" r="r" b="b"/>
                <a:pathLst>
                  <a:path w="131" h="133" extrusionOk="0">
                    <a:moveTo>
                      <a:pt x="131" y="103"/>
                    </a:moveTo>
                    <a:cubicBezTo>
                      <a:pt x="127" y="117"/>
                      <a:pt x="115" y="124"/>
                      <a:pt x="106" y="133"/>
                    </a:cubicBezTo>
                    <a:cubicBezTo>
                      <a:pt x="71" y="98"/>
                      <a:pt x="36" y="63"/>
                      <a:pt x="0" y="27"/>
                    </a:cubicBezTo>
                    <a:cubicBezTo>
                      <a:pt x="7" y="20"/>
                      <a:pt x="15" y="12"/>
                      <a:pt x="24" y="6"/>
                    </a:cubicBezTo>
                    <a:cubicBezTo>
                      <a:pt x="32" y="0"/>
                      <a:pt x="43" y="2"/>
                      <a:pt x="51" y="9"/>
                    </a:cubicBezTo>
                    <a:cubicBezTo>
                      <a:pt x="76" y="34"/>
                      <a:pt x="100" y="58"/>
                      <a:pt x="125" y="83"/>
                    </a:cubicBezTo>
                    <a:cubicBezTo>
                      <a:pt x="128" y="87"/>
                      <a:pt x="129" y="92"/>
                      <a:pt x="131" y="96"/>
                    </a:cubicBezTo>
                    <a:cubicBezTo>
                      <a:pt x="131" y="98"/>
                      <a:pt x="131" y="101"/>
                      <a:pt x="131" y="103"/>
                    </a:cubicBezTo>
                    <a:close/>
                  </a:path>
                </a:pathLst>
              </a:custGeom>
              <a:solidFill>
                <a:srgbClr val="C4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52" name="Google Shape;3752;p422"/>
              <p:cNvSpPr/>
              <p:nvPr/>
            </p:nvSpPr>
            <p:spPr>
              <a:xfrm>
                <a:off x="12893482" y="333506"/>
                <a:ext cx="614362" cy="241300"/>
              </a:xfrm>
              <a:custGeom>
                <a:avLst/>
                <a:gdLst/>
                <a:ahLst/>
                <a:cxnLst/>
                <a:rect l="l" t="t" r="r" b="b"/>
                <a:pathLst>
                  <a:path w="163" h="64" extrusionOk="0">
                    <a:moveTo>
                      <a:pt x="163" y="0"/>
                    </a:moveTo>
                    <a:cubicBezTo>
                      <a:pt x="156" y="1"/>
                      <a:pt x="148" y="2"/>
                      <a:pt x="141" y="2"/>
                    </a:cubicBezTo>
                    <a:cubicBezTo>
                      <a:pt x="112" y="5"/>
                      <a:pt x="83" y="10"/>
                      <a:pt x="56" y="20"/>
                    </a:cubicBezTo>
                    <a:cubicBezTo>
                      <a:pt x="42" y="25"/>
                      <a:pt x="29" y="31"/>
                      <a:pt x="18" y="40"/>
                    </a:cubicBezTo>
                    <a:cubicBezTo>
                      <a:pt x="9" y="46"/>
                      <a:pt x="3" y="54"/>
                      <a:pt x="0" y="64"/>
                    </a:cubicBezTo>
                    <a:cubicBezTo>
                      <a:pt x="0" y="43"/>
                      <a:pt x="0" y="22"/>
                      <a:pt x="0" y="0"/>
                    </a:cubicBezTo>
                    <a:cubicBezTo>
                      <a:pt x="54" y="0"/>
                      <a:pt x="109" y="0"/>
                      <a:pt x="16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53" name="Google Shape;3753;p422"/>
              <p:cNvSpPr/>
              <p:nvPr/>
            </p:nvSpPr>
            <p:spPr>
              <a:xfrm>
                <a:off x="13850744" y="1986094"/>
                <a:ext cx="234950" cy="230188"/>
              </a:xfrm>
              <a:custGeom>
                <a:avLst/>
                <a:gdLst/>
                <a:ahLst/>
                <a:cxnLst/>
                <a:rect l="l" t="t" r="r" b="b"/>
                <a:pathLst>
                  <a:path w="62" h="61" extrusionOk="0">
                    <a:moveTo>
                      <a:pt x="9" y="0"/>
                    </a:moveTo>
                    <a:cubicBezTo>
                      <a:pt x="27" y="18"/>
                      <a:pt x="44" y="35"/>
                      <a:pt x="62" y="53"/>
                    </a:cubicBezTo>
                    <a:cubicBezTo>
                      <a:pt x="42" y="55"/>
                      <a:pt x="21" y="58"/>
                      <a:pt x="0" y="61"/>
                    </a:cubicBezTo>
                    <a:cubicBezTo>
                      <a:pt x="3" y="40"/>
                      <a:pt x="6" y="20"/>
                      <a:pt x="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754" name="Google Shape;3754;p422"/>
            <p:cNvGrpSpPr/>
            <p:nvPr/>
          </p:nvGrpSpPr>
          <p:grpSpPr>
            <a:xfrm>
              <a:off x="5526464" y="4458249"/>
              <a:ext cx="9131231" cy="1160634"/>
              <a:chOff x="2516042" y="4907778"/>
              <a:chExt cx="13016569" cy="1160634"/>
            </a:xfrm>
          </p:grpSpPr>
          <p:sp>
            <p:nvSpPr>
              <p:cNvPr id="3755" name="Google Shape;3755;p422"/>
              <p:cNvSpPr/>
              <p:nvPr/>
            </p:nvSpPr>
            <p:spPr>
              <a:xfrm rot="5400000">
                <a:off x="8444010" y="-1020190"/>
                <a:ext cx="1160634" cy="13016569"/>
              </a:xfrm>
              <a:prstGeom prst="round2SameRect">
                <a:avLst>
                  <a:gd name="adj1" fmla="val 16667"/>
                  <a:gd name="adj2" fmla="val 0"/>
                </a:avLst>
              </a:prstGeom>
              <a:solidFill>
                <a:srgbClr val="BCCFD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56" name="Google Shape;3756;p422"/>
              <p:cNvSpPr txBox="1"/>
              <p:nvPr/>
            </p:nvSpPr>
            <p:spPr>
              <a:xfrm>
                <a:off x="2680678" y="5026912"/>
                <a:ext cx="12417636" cy="97352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Anomaly Detection</a:t>
                </a:r>
                <a:r>
                  <a:rPr lang="en-US" sz="2200" b="0" i="0" u="none" strike="noStrike" cap="none">
                    <a:solidFill>
                      <a:srgbClr val="3F3F3F"/>
                    </a:solidFill>
                    <a:latin typeface="Open Sans"/>
                    <a:ea typeface="Open Sans"/>
                    <a:cs typeface="Open Sans"/>
                    <a:sym typeface="Open Sans"/>
                  </a:rPr>
                  <a:t>: Identifying data points or patterns that significantly deviate from the established baseline</a:t>
                </a:r>
                <a:endParaRPr/>
              </a:p>
            </p:txBody>
          </p:sp>
        </p:grpSp>
        <p:sp>
          <p:nvSpPr>
            <p:cNvPr id="3757" name="Google Shape;3757;p422"/>
            <p:cNvSpPr/>
            <p:nvPr/>
          </p:nvSpPr>
          <p:spPr>
            <a:xfrm rot="-5400000">
              <a:off x="4010147" y="5407925"/>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3758" name="Google Shape;3758;p422"/>
            <p:cNvGrpSpPr/>
            <p:nvPr/>
          </p:nvGrpSpPr>
          <p:grpSpPr>
            <a:xfrm>
              <a:off x="4133703" y="5982023"/>
              <a:ext cx="1042225" cy="843325"/>
              <a:chOff x="11238535" y="3061055"/>
              <a:chExt cx="3709993" cy="3001971"/>
            </a:xfrm>
          </p:grpSpPr>
          <p:sp>
            <p:nvSpPr>
              <p:cNvPr id="3759" name="Google Shape;3759;p422"/>
              <p:cNvSpPr/>
              <p:nvPr/>
            </p:nvSpPr>
            <p:spPr>
              <a:xfrm>
                <a:off x="11238535" y="3446819"/>
                <a:ext cx="1789115" cy="2530482"/>
              </a:xfrm>
              <a:custGeom>
                <a:avLst/>
                <a:gdLst/>
                <a:ahLst/>
                <a:cxnLst/>
                <a:rect l="l" t="t" r="r" b="b"/>
                <a:pathLst>
                  <a:path w="1127" h="1594" extrusionOk="0">
                    <a:moveTo>
                      <a:pt x="1" y="0"/>
                    </a:moveTo>
                    <a:lnTo>
                      <a:pt x="1127" y="0"/>
                    </a:lnTo>
                    <a:lnTo>
                      <a:pt x="1126" y="1594"/>
                    </a:lnTo>
                    <a:lnTo>
                      <a:pt x="0" y="1594"/>
                    </a:lnTo>
                    <a:lnTo>
                      <a:pt x="1" y="0"/>
                    </a:lnTo>
                    <a:close/>
                  </a:path>
                </a:pathLst>
              </a:cu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0" name="Google Shape;3760;p422"/>
              <p:cNvSpPr/>
              <p:nvPr/>
            </p:nvSpPr>
            <p:spPr>
              <a:xfrm>
                <a:off x="11238535" y="3446819"/>
                <a:ext cx="1789115" cy="2530482"/>
              </a:xfrm>
              <a:custGeom>
                <a:avLst/>
                <a:gdLst/>
                <a:ahLst/>
                <a:cxnLst/>
                <a:rect l="l" t="t" r="r" b="b"/>
                <a:pathLst>
                  <a:path w="1127" h="1594" extrusionOk="0">
                    <a:moveTo>
                      <a:pt x="1" y="0"/>
                    </a:moveTo>
                    <a:lnTo>
                      <a:pt x="1127" y="0"/>
                    </a:lnTo>
                    <a:lnTo>
                      <a:pt x="1126" y="1594"/>
                    </a:lnTo>
                    <a:lnTo>
                      <a:pt x="0" y="1594"/>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1" name="Google Shape;3761;p422"/>
              <p:cNvSpPr/>
              <p:nvPr/>
            </p:nvSpPr>
            <p:spPr>
              <a:xfrm>
                <a:off x="12289462" y="4778735"/>
                <a:ext cx="315913" cy="296863"/>
              </a:xfrm>
              <a:custGeom>
                <a:avLst/>
                <a:gdLst/>
                <a:ahLst/>
                <a:cxnLst/>
                <a:rect l="l" t="t" r="r" b="b"/>
                <a:pathLst>
                  <a:path w="173" h="163" extrusionOk="0">
                    <a:moveTo>
                      <a:pt x="26" y="0"/>
                    </a:moveTo>
                    <a:cubicBezTo>
                      <a:pt x="20" y="16"/>
                      <a:pt x="12" y="31"/>
                      <a:pt x="0" y="43"/>
                    </a:cubicBezTo>
                    <a:cubicBezTo>
                      <a:pt x="86" y="163"/>
                      <a:pt x="86" y="163"/>
                      <a:pt x="86" y="163"/>
                    </a:cubicBezTo>
                    <a:cubicBezTo>
                      <a:pt x="130" y="126"/>
                      <a:pt x="161" y="74"/>
                      <a:pt x="173" y="16"/>
                    </a:cubicBezTo>
                    <a:cubicBezTo>
                      <a:pt x="26" y="0"/>
                      <a:pt x="26" y="0"/>
                      <a:pt x="26" y="0"/>
                    </a:cubicBezTo>
                  </a:path>
                </a:pathLst>
              </a:custGeom>
              <a:solidFill>
                <a:srgbClr val="A6DA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2" name="Google Shape;3762;p422"/>
              <p:cNvSpPr/>
              <p:nvPr/>
            </p:nvSpPr>
            <p:spPr>
              <a:xfrm>
                <a:off x="12176749" y="4232633"/>
                <a:ext cx="438151" cy="487364"/>
              </a:xfrm>
              <a:custGeom>
                <a:avLst/>
                <a:gdLst/>
                <a:ahLst/>
                <a:cxnLst/>
                <a:rect l="l" t="t" r="r" b="b"/>
                <a:pathLst>
                  <a:path w="240" h="267" extrusionOk="0">
                    <a:moveTo>
                      <a:pt x="0" y="147"/>
                    </a:moveTo>
                    <a:cubicBezTo>
                      <a:pt x="50" y="157"/>
                      <a:pt x="88" y="200"/>
                      <a:pt x="93" y="251"/>
                    </a:cubicBezTo>
                    <a:cubicBezTo>
                      <a:pt x="240" y="267"/>
                      <a:pt x="240" y="267"/>
                      <a:pt x="240" y="267"/>
                    </a:cubicBezTo>
                    <a:cubicBezTo>
                      <a:pt x="240" y="266"/>
                      <a:pt x="240" y="264"/>
                      <a:pt x="240" y="262"/>
                    </a:cubicBezTo>
                    <a:cubicBezTo>
                      <a:pt x="240" y="125"/>
                      <a:pt x="134" y="12"/>
                      <a:pt x="0" y="0"/>
                    </a:cubicBezTo>
                    <a:cubicBezTo>
                      <a:pt x="0" y="147"/>
                      <a:pt x="0" y="147"/>
                      <a:pt x="0" y="147"/>
                    </a:cubicBezTo>
                  </a:path>
                </a:pathLst>
              </a:custGeom>
              <a:solidFill>
                <a:srgbClr val="F99B1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3" name="Google Shape;3763;p422"/>
              <p:cNvSpPr/>
              <p:nvPr/>
            </p:nvSpPr>
            <p:spPr>
              <a:xfrm>
                <a:off x="11743361" y="4232633"/>
                <a:ext cx="346076" cy="333376"/>
              </a:xfrm>
              <a:custGeom>
                <a:avLst/>
                <a:gdLst/>
                <a:ahLst/>
                <a:cxnLst/>
                <a:rect l="l" t="t" r="r" b="b"/>
                <a:pathLst>
                  <a:path w="190" h="183" extrusionOk="0">
                    <a:moveTo>
                      <a:pt x="127" y="183"/>
                    </a:moveTo>
                    <a:cubicBezTo>
                      <a:pt x="143" y="165"/>
                      <a:pt x="165" y="152"/>
                      <a:pt x="190" y="147"/>
                    </a:cubicBezTo>
                    <a:cubicBezTo>
                      <a:pt x="190" y="0"/>
                      <a:pt x="190" y="0"/>
                      <a:pt x="190" y="0"/>
                    </a:cubicBezTo>
                    <a:cubicBezTo>
                      <a:pt x="112" y="7"/>
                      <a:pt x="44" y="48"/>
                      <a:pt x="0" y="109"/>
                    </a:cubicBezTo>
                    <a:lnTo>
                      <a:pt x="127" y="183"/>
                    </a:lnTo>
                    <a:close/>
                  </a:path>
                </a:pathLst>
              </a:custGeom>
              <a:solidFill>
                <a:srgbClr val="15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4" name="Google Shape;3764;p422"/>
              <p:cNvSpPr/>
              <p:nvPr/>
            </p:nvSpPr>
            <p:spPr>
              <a:xfrm>
                <a:off x="11652873" y="4507272"/>
                <a:ext cx="722314" cy="684214"/>
              </a:xfrm>
              <a:custGeom>
                <a:avLst/>
                <a:gdLst/>
                <a:ahLst/>
                <a:cxnLst/>
                <a:rect l="l" t="t" r="r" b="b"/>
                <a:pathLst>
                  <a:path w="397" h="376" extrusionOk="0">
                    <a:moveTo>
                      <a:pt x="312" y="220"/>
                    </a:moveTo>
                    <a:cubicBezTo>
                      <a:pt x="297" y="227"/>
                      <a:pt x="281" y="230"/>
                      <a:pt x="264" y="230"/>
                    </a:cubicBezTo>
                    <a:cubicBezTo>
                      <a:pt x="199" y="230"/>
                      <a:pt x="146" y="178"/>
                      <a:pt x="146" y="112"/>
                    </a:cubicBezTo>
                    <a:cubicBezTo>
                      <a:pt x="146" y="99"/>
                      <a:pt x="149" y="87"/>
                      <a:pt x="153" y="75"/>
                    </a:cubicBezTo>
                    <a:cubicBezTo>
                      <a:pt x="26" y="0"/>
                      <a:pt x="26" y="0"/>
                      <a:pt x="26" y="0"/>
                    </a:cubicBezTo>
                    <a:cubicBezTo>
                      <a:pt x="10" y="34"/>
                      <a:pt x="0" y="72"/>
                      <a:pt x="0" y="112"/>
                    </a:cubicBezTo>
                    <a:cubicBezTo>
                      <a:pt x="0" y="258"/>
                      <a:pt x="118" y="376"/>
                      <a:pt x="264" y="376"/>
                    </a:cubicBezTo>
                    <a:cubicBezTo>
                      <a:pt x="313" y="376"/>
                      <a:pt x="358" y="363"/>
                      <a:pt x="397" y="340"/>
                    </a:cubicBezTo>
                    <a:lnTo>
                      <a:pt x="312" y="220"/>
                    </a:lnTo>
                    <a:close/>
                  </a:path>
                </a:pathLst>
              </a:custGeom>
              <a:solidFill>
                <a:srgbClr val="4C8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5" name="Google Shape;3765;p422"/>
              <p:cNvSpPr/>
              <p:nvPr/>
            </p:nvSpPr>
            <p:spPr>
              <a:xfrm>
                <a:off x="11424273" y="3616682"/>
                <a:ext cx="223838" cy="66675"/>
              </a:xfrm>
              <a:prstGeom prst="rect">
                <a:avLst/>
              </a:prstGeom>
              <a:solidFill>
                <a:srgbClr val="F99B1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6" name="Google Shape;3766;p422"/>
              <p:cNvSpPr/>
              <p:nvPr/>
            </p:nvSpPr>
            <p:spPr>
              <a:xfrm>
                <a:off x="11424273" y="3765907"/>
                <a:ext cx="223838" cy="66675"/>
              </a:xfrm>
              <a:prstGeom prst="rect">
                <a:avLst/>
              </a:prstGeom>
              <a:solidFill>
                <a:srgbClr val="15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7" name="Google Shape;3767;p422"/>
              <p:cNvSpPr/>
              <p:nvPr/>
            </p:nvSpPr>
            <p:spPr>
              <a:xfrm>
                <a:off x="11424273" y="3913545"/>
                <a:ext cx="223838" cy="66675"/>
              </a:xfrm>
              <a:prstGeom prst="rect">
                <a:avLst/>
              </a:prstGeom>
              <a:solidFill>
                <a:srgbClr val="A6DA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8" name="Google Shape;3768;p422"/>
              <p:cNvSpPr/>
              <p:nvPr/>
            </p:nvSpPr>
            <p:spPr>
              <a:xfrm>
                <a:off x="11424273" y="4064358"/>
                <a:ext cx="223838" cy="63500"/>
              </a:xfrm>
              <a:prstGeom prst="rect">
                <a:avLst/>
              </a:prstGeom>
              <a:solidFill>
                <a:srgbClr val="4C8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9" name="Google Shape;3769;p422"/>
              <p:cNvSpPr/>
              <p:nvPr/>
            </p:nvSpPr>
            <p:spPr>
              <a:xfrm>
                <a:off x="11800511" y="3621444"/>
                <a:ext cx="1041402" cy="71438"/>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0" name="Google Shape;3770;p422"/>
              <p:cNvSpPr/>
              <p:nvPr/>
            </p:nvSpPr>
            <p:spPr>
              <a:xfrm>
                <a:off x="11800511" y="3621444"/>
                <a:ext cx="1041402" cy="71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1" name="Google Shape;3771;p422"/>
              <p:cNvSpPr/>
              <p:nvPr/>
            </p:nvSpPr>
            <p:spPr>
              <a:xfrm>
                <a:off x="11800511" y="3838932"/>
                <a:ext cx="1041402" cy="74613"/>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2" name="Google Shape;3772;p422"/>
              <p:cNvSpPr/>
              <p:nvPr/>
            </p:nvSpPr>
            <p:spPr>
              <a:xfrm>
                <a:off x="11800511" y="3838932"/>
                <a:ext cx="1041402" cy="746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3" name="Google Shape;3773;p422"/>
              <p:cNvSpPr/>
              <p:nvPr/>
            </p:nvSpPr>
            <p:spPr>
              <a:xfrm>
                <a:off x="11800511" y="4059595"/>
                <a:ext cx="1041402" cy="73025"/>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4" name="Google Shape;3774;p422"/>
              <p:cNvSpPr/>
              <p:nvPr/>
            </p:nvSpPr>
            <p:spPr>
              <a:xfrm>
                <a:off x="11800511" y="4059595"/>
                <a:ext cx="1041402" cy="73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5" name="Google Shape;3775;p422"/>
              <p:cNvSpPr/>
              <p:nvPr/>
            </p:nvSpPr>
            <p:spPr>
              <a:xfrm>
                <a:off x="11800511" y="3948470"/>
                <a:ext cx="1041402" cy="74613"/>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6" name="Google Shape;3776;p422"/>
              <p:cNvSpPr/>
              <p:nvPr/>
            </p:nvSpPr>
            <p:spPr>
              <a:xfrm>
                <a:off x="11800511" y="3948470"/>
                <a:ext cx="1041402" cy="746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7" name="Google Shape;3777;p422"/>
              <p:cNvSpPr/>
              <p:nvPr/>
            </p:nvSpPr>
            <p:spPr>
              <a:xfrm>
                <a:off x="11800511" y="3729394"/>
                <a:ext cx="1041402" cy="73025"/>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8" name="Google Shape;3778;p422"/>
              <p:cNvSpPr/>
              <p:nvPr/>
            </p:nvSpPr>
            <p:spPr>
              <a:xfrm>
                <a:off x="11800511" y="3729394"/>
                <a:ext cx="1041402" cy="73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9" name="Google Shape;3779;p422"/>
              <p:cNvSpPr/>
              <p:nvPr/>
            </p:nvSpPr>
            <p:spPr>
              <a:xfrm>
                <a:off x="11424273" y="5259749"/>
                <a:ext cx="47625" cy="503239"/>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0" name="Google Shape;3780;p422"/>
              <p:cNvSpPr/>
              <p:nvPr/>
            </p:nvSpPr>
            <p:spPr>
              <a:xfrm>
                <a:off x="11424273" y="5762988"/>
                <a:ext cx="1417640" cy="46038"/>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1" name="Google Shape;3781;p422"/>
              <p:cNvSpPr/>
              <p:nvPr/>
            </p:nvSpPr>
            <p:spPr>
              <a:xfrm>
                <a:off x="11595723" y="5537562"/>
                <a:ext cx="127000" cy="225426"/>
              </a:xfrm>
              <a:prstGeom prst="rect">
                <a:avLst/>
              </a:prstGeom>
              <a:solidFill>
                <a:srgbClr val="15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2" name="Google Shape;3782;p422"/>
              <p:cNvSpPr/>
              <p:nvPr/>
            </p:nvSpPr>
            <p:spPr>
              <a:xfrm>
                <a:off x="11595723" y="5426437"/>
                <a:ext cx="127000" cy="111125"/>
              </a:xfrm>
              <a:prstGeom prst="rect">
                <a:avLst/>
              </a:prstGeom>
              <a:solidFill>
                <a:srgbClr val="A6DA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3" name="Google Shape;3783;p422"/>
              <p:cNvSpPr/>
              <p:nvPr/>
            </p:nvSpPr>
            <p:spPr>
              <a:xfrm>
                <a:off x="11832261" y="5442312"/>
                <a:ext cx="128588" cy="320676"/>
              </a:xfrm>
              <a:prstGeom prst="rect">
                <a:avLst/>
              </a:prstGeom>
              <a:solidFill>
                <a:srgbClr val="15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4" name="Google Shape;3784;p422"/>
              <p:cNvSpPr/>
              <p:nvPr/>
            </p:nvSpPr>
            <p:spPr>
              <a:xfrm>
                <a:off x="11832261" y="5377224"/>
                <a:ext cx="128588" cy="65088"/>
              </a:xfrm>
              <a:prstGeom prst="rect">
                <a:avLst/>
              </a:prstGeom>
              <a:solidFill>
                <a:srgbClr val="A6DA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5" name="Google Shape;3785;p422"/>
              <p:cNvSpPr/>
              <p:nvPr/>
            </p:nvSpPr>
            <p:spPr>
              <a:xfrm>
                <a:off x="12068799" y="5599475"/>
                <a:ext cx="128588" cy="163513"/>
              </a:xfrm>
              <a:prstGeom prst="rect">
                <a:avLst/>
              </a:prstGeom>
              <a:solidFill>
                <a:srgbClr val="15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6" name="Google Shape;3786;p422"/>
              <p:cNvSpPr/>
              <p:nvPr/>
            </p:nvSpPr>
            <p:spPr>
              <a:xfrm>
                <a:off x="12068799" y="5483587"/>
                <a:ext cx="128588" cy="115888"/>
              </a:xfrm>
              <a:prstGeom prst="rect">
                <a:avLst/>
              </a:prstGeom>
              <a:solidFill>
                <a:srgbClr val="A6DA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7" name="Google Shape;3787;p422"/>
              <p:cNvSpPr/>
              <p:nvPr/>
            </p:nvSpPr>
            <p:spPr>
              <a:xfrm>
                <a:off x="12306924" y="5669325"/>
                <a:ext cx="125413" cy="93663"/>
              </a:xfrm>
              <a:prstGeom prst="rect">
                <a:avLst/>
              </a:prstGeom>
              <a:solidFill>
                <a:srgbClr val="15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8" name="Google Shape;3788;p422"/>
              <p:cNvSpPr/>
              <p:nvPr/>
            </p:nvSpPr>
            <p:spPr>
              <a:xfrm>
                <a:off x="12306924" y="5575662"/>
                <a:ext cx="125413" cy="93663"/>
              </a:xfrm>
              <a:prstGeom prst="rect">
                <a:avLst/>
              </a:prstGeom>
              <a:solidFill>
                <a:srgbClr val="A6DA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9" name="Google Shape;3789;p422"/>
              <p:cNvSpPr/>
              <p:nvPr/>
            </p:nvSpPr>
            <p:spPr>
              <a:xfrm>
                <a:off x="12511712" y="3446819"/>
                <a:ext cx="87313" cy="282576"/>
              </a:xfrm>
              <a:custGeom>
                <a:avLst/>
                <a:gdLst/>
                <a:ahLst/>
                <a:cxnLst/>
                <a:rect l="l" t="t" r="r" b="b"/>
                <a:pathLst>
                  <a:path w="55" h="178" extrusionOk="0">
                    <a:moveTo>
                      <a:pt x="55" y="155"/>
                    </a:moveTo>
                    <a:lnTo>
                      <a:pt x="0" y="155"/>
                    </a:lnTo>
                    <a:lnTo>
                      <a:pt x="0" y="178"/>
                    </a:lnTo>
                    <a:lnTo>
                      <a:pt x="55" y="178"/>
                    </a:lnTo>
                    <a:lnTo>
                      <a:pt x="55" y="155"/>
                    </a:lnTo>
                    <a:close/>
                    <a:moveTo>
                      <a:pt x="0" y="0"/>
                    </a:moveTo>
                    <a:lnTo>
                      <a:pt x="0" y="110"/>
                    </a:lnTo>
                    <a:lnTo>
                      <a:pt x="55" y="110"/>
                    </a:lnTo>
                    <a:lnTo>
                      <a:pt x="55" y="0"/>
                    </a:lnTo>
                    <a:lnTo>
                      <a:pt x="0" y="0"/>
                    </a:lnTo>
                    <a:close/>
                  </a:path>
                </a:pathLst>
              </a:custGeom>
              <a:solidFill>
                <a:srgbClr val="E5E5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0" name="Google Shape;3790;p422"/>
              <p:cNvSpPr/>
              <p:nvPr/>
            </p:nvSpPr>
            <p:spPr>
              <a:xfrm>
                <a:off x="12511712" y="3446819"/>
                <a:ext cx="87313" cy="282576"/>
              </a:xfrm>
              <a:custGeom>
                <a:avLst/>
                <a:gdLst/>
                <a:ahLst/>
                <a:cxnLst/>
                <a:rect l="l" t="t" r="r" b="b"/>
                <a:pathLst>
                  <a:path w="55" h="178" extrusionOk="0">
                    <a:moveTo>
                      <a:pt x="55" y="155"/>
                    </a:moveTo>
                    <a:lnTo>
                      <a:pt x="0" y="155"/>
                    </a:lnTo>
                    <a:lnTo>
                      <a:pt x="0" y="178"/>
                    </a:lnTo>
                    <a:lnTo>
                      <a:pt x="55" y="178"/>
                    </a:lnTo>
                    <a:lnTo>
                      <a:pt x="55" y="155"/>
                    </a:lnTo>
                    <a:moveTo>
                      <a:pt x="0" y="0"/>
                    </a:moveTo>
                    <a:lnTo>
                      <a:pt x="0" y="110"/>
                    </a:lnTo>
                    <a:lnTo>
                      <a:pt x="55" y="110"/>
                    </a:lnTo>
                    <a:lnTo>
                      <a:pt x="55" y="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1" name="Google Shape;3791;p422"/>
              <p:cNvSpPr/>
              <p:nvPr/>
            </p:nvSpPr>
            <p:spPr>
              <a:xfrm>
                <a:off x="12511712" y="3621444"/>
                <a:ext cx="87313" cy="71438"/>
              </a:xfrm>
              <a:prstGeom prst="rect">
                <a:avLst/>
              </a:prstGeom>
              <a:solidFill>
                <a:srgbClr val="B7B7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2" name="Google Shape;3792;p422"/>
              <p:cNvSpPr/>
              <p:nvPr/>
            </p:nvSpPr>
            <p:spPr>
              <a:xfrm>
                <a:off x="12511712" y="3621444"/>
                <a:ext cx="87313" cy="714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3" name="Google Shape;3793;p422"/>
              <p:cNvSpPr/>
              <p:nvPr/>
            </p:nvSpPr>
            <p:spPr>
              <a:xfrm>
                <a:off x="12511712" y="3802420"/>
                <a:ext cx="514351" cy="1851030"/>
              </a:xfrm>
              <a:custGeom>
                <a:avLst/>
                <a:gdLst/>
                <a:ahLst/>
                <a:cxnLst/>
                <a:rect l="l" t="t" r="r" b="b"/>
                <a:pathLst>
                  <a:path w="282" h="1015" extrusionOk="0">
                    <a:moveTo>
                      <a:pt x="47" y="566"/>
                    </a:moveTo>
                    <a:cubicBezTo>
                      <a:pt x="38" y="601"/>
                      <a:pt x="22" y="633"/>
                      <a:pt x="0" y="661"/>
                    </a:cubicBezTo>
                    <a:cubicBezTo>
                      <a:pt x="0" y="1015"/>
                      <a:pt x="0" y="1015"/>
                      <a:pt x="0" y="1015"/>
                    </a:cubicBezTo>
                    <a:cubicBezTo>
                      <a:pt x="282" y="1015"/>
                      <a:pt x="282" y="1015"/>
                      <a:pt x="282" y="1015"/>
                    </a:cubicBezTo>
                    <a:cubicBezTo>
                      <a:pt x="282" y="968"/>
                      <a:pt x="282" y="968"/>
                      <a:pt x="282" y="968"/>
                    </a:cubicBezTo>
                    <a:cubicBezTo>
                      <a:pt x="47" y="968"/>
                      <a:pt x="47" y="968"/>
                      <a:pt x="47" y="968"/>
                    </a:cubicBezTo>
                    <a:cubicBezTo>
                      <a:pt x="47" y="566"/>
                      <a:pt x="47" y="566"/>
                      <a:pt x="47" y="566"/>
                    </a:cubicBezTo>
                    <a:moveTo>
                      <a:pt x="0" y="497"/>
                    </a:moveTo>
                    <a:cubicBezTo>
                      <a:pt x="0" y="546"/>
                      <a:pt x="0" y="546"/>
                      <a:pt x="0" y="546"/>
                    </a:cubicBezTo>
                    <a:cubicBezTo>
                      <a:pt x="47" y="551"/>
                      <a:pt x="47" y="551"/>
                      <a:pt x="47" y="551"/>
                    </a:cubicBezTo>
                    <a:cubicBezTo>
                      <a:pt x="47" y="503"/>
                      <a:pt x="47" y="503"/>
                      <a:pt x="47" y="503"/>
                    </a:cubicBezTo>
                    <a:cubicBezTo>
                      <a:pt x="0" y="497"/>
                      <a:pt x="0" y="497"/>
                      <a:pt x="0" y="497"/>
                    </a:cubicBezTo>
                    <a:moveTo>
                      <a:pt x="47" y="181"/>
                    </a:moveTo>
                    <a:cubicBezTo>
                      <a:pt x="0" y="181"/>
                      <a:pt x="0" y="181"/>
                      <a:pt x="0" y="181"/>
                    </a:cubicBezTo>
                    <a:cubicBezTo>
                      <a:pt x="0" y="336"/>
                      <a:pt x="0" y="336"/>
                      <a:pt x="0" y="336"/>
                    </a:cubicBezTo>
                    <a:cubicBezTo>
                      <a:pt x="22" y="364"/>
                      <a:pt x="38" y="397"/>
                      <a:pt x="47" y="432"/>
                    </a:cubicBezTo>
                    <a:cubicBezTo>
                      <a:pt x="47" y="181"/>
                      <a:pt x="47" y="181"/>
                      <a:pt x="47" y="181"/>
                    </a:cubicBezTo>
                    <a:moveTo>
                      <a:pt x="47" y="121"/>
                    </a:moveTo>
                    <a:cubicBezTo>
                      <a:pt x="0" y="121"/>
                      <a:pt x="0" y="121"/>
                      <a:pt x="0" y="121"/>
                    </a:cubicBezTo>
                    <a:cubicBezTo>
                      <a:pt x="0" y="141"/>
                      <a:pt x="0" y="141"/>
                      <a:pt x="0" y="141"/>
                    </a:cubicBezTo>
                    <a:cubicBezTo>
                      <a:pt x="47" y="141"/>
                      <a:pt x="47" y="141"/>
                      <a:pt x="47" y="141"/>
                    </a:cubicBezTo>
                    <a:cubicBezTo>
                      <a:pt x="47" y="121"/>
                      <a:pt x="47" y="121"/>
                      <a:pt x="47" y="121"/>
                    </a:cubicBezTo>
                    <a:moveTo>
                      <a:pt x="47" y="61"/>
                    </a:moveTo>
                    <a:cubicBezTo>
                      <a:pt x="0" y="61"/>
                      <a:pt x="0" y="61"/>
                      <a:pt x="0" y="61"/>
                    </a:cubicBezTo>
                    <a:cubicBezTo>
                      <a:pt x="0" y="80"/>
                      <a:pt x="0" y="80"/>
                      <a:pt x="0" y="80"/>
                    </a:cubicBezTo>
                    <a:cubicBezTo>
                      <a:pt x="47" y="80"/>
                      <a:pt x="47" y="80"/>
                      <a:pt x="47" y="80"/>
                    </a:cubicBezTo>
                    <a:cubicBezTo>
                      <a:pt x="47" y="61"/>
                      <a:pt x="47" y="61"/>
                      <a:pt x="47" y="61"/>
                    </a:cubicBezTo>
                    <a:moveTo>
                      <a:pt x="47" y="0"/>
                    </a:moveTo>
                    <a:cubicBezTo>
                      <a:pt x="0" y="0"/>
                      <a:pt x="0" y="0"/>
                      <a:pt x="0" y="0"/>
                    </a:cubicBezTo>
                    <a:cubicBezTo>
                      <a:pt x="0" y="20"/>
                      <a:pt x="0" y="20"/>
                      <a:pt x="0" y="20"/>
                    </a:cubicBezTo>
                    <a:cubicBezTo>
                      <a:pt x="47" y="20"/>
                      <a:pt x="47" y="20"/>
                      <a:pt x="47" y="20"/>
                    </a:cubicBezTo>
                    <a:cubicBezTo>
                      <a:pt x="47" y="0"/>
                      <a:pt x="47" y="0"/>
                      <a:pt x="47" y="0"/>
                    </a:cubicBezTo>
                  </a:path>
                </a:pathLst>
              </a:custGeom>
              <a:solidFill>
                <a:srgbClr val="E5E5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4" name="Google Shape;3794;p422"/>
              <p:cNvSpPr/>
              <p:nvPr/>
            </p:nvSpPr>
            <p:spPr>
              <a:xfrm>
                <a:off x="12511712" y="4797785"/>
                <a:ext cx="85725" cy="209551"/>
              </a:xfrm>
              <a:custGeom>
                <a:avLst/>
                <a:gdLst/>
                <a:ahLst/>
                <a:cxnLst/>
                <a:rect l="l" t="t" r="r" b="b"/>
                <a:pathLst>
                  <a:path w="47" h="115" extrusionOk="0">
                    <a:moveTo>
                      <a:pt x="0" y="0"/>
                    </a:moveTo>
                    <a:cubicBezTo>
                      <a:pt x="0" y="115"/>
                      <a:pt x="0" y="115"/>
                      <a:pt x="0" y="115"/>
                    </a:cubicBezTo>
                    <a:cubicBezTo>
                      <a:pt x="22" y="87"/>
                      <a:pt x="38" y="55"/>
                      <a:pt x="47" y="20"/>
                    </a:cubicBezTo>
                    <a:cubicBezTo>
                      <a:pt x="47" y="5"/>
                      <a:pt x="47" y="5"/>
                      <a:pt x="47" y="5"/>
                    </a:cubicBezTo>
                    <a:cubicBezTo>
                      <a:pt x="0" y="0"/>
                      <a:pt x="0" y="0"/>
                      <a:pt x="0" y="0"/>
                    </a:cubicBezTo>
                  </a:path>
                </a:pathLst>
              </a:custGeom>
              <a:solidFill>
                <a:srgbClr val="95C4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5" name="Google Shape;3795;p422"/>
              <p:cNvSpPr/>
              <p:nvPr/>
            </p:nvSpPr>
            <p:spPr>
              <a:xfrm>
                <a:off x="12511712" y="4415196"/>
                <a:ext cx="85725" cy="304801"/>
              </a:xfrm>
              <a:custGeom>
                <a:avLst/>
                <a:gdLst/>
                <a:ahLst/>
                <a:cxnLst/>
                <a:rect l="l" t="t" r="r" b="b"/>
                <a:pathLst>
                  <a:path w="47" h="167" extrusionOk="0">
                    <a:moveTo>
                      <a:pt x="0" y="0"/>
                    </a:moveTo>
                    <a:cubicBezTo>
                      <a:pt x="0" y="161"/>
                      <a:pt x="0" y="161"/>
                      <a:pt x="0" y="161"/>
                    </a:cubicBezTo>
                    <a:cubicBezTo>
                      <a:pt x="47" y="167"/>
                      <a:pt x="47" y="167"/>
                      <a:pt x="47" y="167"/>
                    </a:cubicBezTo>
                    <a:cubicBezTo>
                      <a:pt x="47" y="96"/>
                      <a:pt x="47" y="96"/>
                      <a:pt x="47" y="96"/>
                    </a:cubicBezTo>
                    <a:cubicBezTo>
                      <a:pt x="38" y="61"/>
                      <a:pt x="22" y="28"/>
                      <a:pt x="0" y="0"/>
                    </a:cubicBezTo>
                  </a:path>
                </a:pathLst>
              </a:custGeom>
              <a:solidFill>
                <a:srgbClr val="E08B1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6" name="Google Shape;3796;p422"/>
              <p:cNvSpPr/>
              <p:nvPr/>
            </p:nvSpPr>
            <p:spPr>
              <a:xfrm>
                <a:off x="12511712" y="3838932"/>
                <a:ext cx="85725" cy="74613"/>
              </a:xfrm>
              <a:prstGeom prst="rect">
                <a:avLst/>
              </a:prstGeom>
              <a:solidFill>
                <a:srgbClr val="B7B7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7" name="Google Shape;3797;p422"/>
              <p:cNvSpPr/>
              <p:nvPr/>
            </p:nvSpPr>
            <p:spPr>
              <a:xfrm>
                <a:off x="12511712" y="3838932"/>
                <a:ext cx="85725" cy="746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8" name="Google Shape;3798;p422"/>
              <p:cNvSpPr/>
              <p:nvPr/>
            </p:nvSpPr>
            <p:spPr>
              <a:xfrm>
                <a:off x="12511712" y="4059595"/>
                <a:ext cx="85725" cy="73025"/>
              </a:xfrm>
              <a:prstGeom prst="rect">
                <a:avLst/>
              </a:prstGeom>
              <a:solidFill>
                <a:srgbClr val="B7B7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9" name="Google Shape;3799;p422"/>
              <p:cNvSpPr/>
              <p:nvPr/>
            </p:nvSpPr>
            <p:spPr>
              <a:xfrm>
                <a:off x="12511712" y="4059595"/>
                <a:ext cx="85725" cy="73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0" name="Google Shape;3800;p422"/>
              <p:cNvSpPr/>
              <p:nvPr/>
            </p:nvSpPr>
            <p:spPr>
              <a:xfrm>
                <a:off x="12511712" y="3948470"/>
                <a:ext cx="85725" cy="74613"/>
              </a:xfrm>
              <a:prstGeom prst="rect">
                <a:avLst/>
              </a:prstGeom>
              <a:solidFill>
                <a:srgbClr val="B7B7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1" name="Google Shape;3801;p422"/>
              <p:cNvSpPr/>
              <p:nvPr/>
            </p:nvSpPr>
            <p:spPr>
              <a:xfrm>
                <a:off x="12511712" y="3948470"/>
                <a:ext cx="85725" cy="746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2" name="Google Shape;3802;p422"/>
              <p:cNvSpPr/>
              <p:nvPr/>
            </p:nvSpPr>
            <p:spPr>
              <a:xfrm>
                <a:off x="12511712" y="3729394"/>
                <a:ext cx="87313" cy="73025"/>
              </a:xfrm>
              <a:custGeom>
                <a:avLst/>
                <a:gdLst/>
                <a:ahLst/>
                <a:cxnLst/>
                <a:rect l="l" t="t" r="r" b="b"/>
                <a:pathLst>
                  <a:path w="55" h="46" extrusionOk="0">
                    <a:moveTo>
                      <a:pt x="55" y="0"/>
                    </a:moveTo>
                    <a:lnTo>
                      <a:pt x="0" y="0"/>
                    </a:lnTo>
                    <a:lnTo>
                      <a:pt x="0" y="46"/>
                    </a:lnTo>
                    <a:lnTo>
                      <a:pt x="54" y="46"/>
                    </a:lnTo>
                    <a:lnTo>
                      <a:pt x="55" y="0"/>
                    </a:lnTo>
                    <a:close/>
                  </a:path>
                </a:pathLst>
              </a:custGeom>
              <a:solidFill>
                <a:srgbClr val="B7B7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3" name="Google Shape;3803;p422"/>
              <p:cNvSpPr/>
              <p:nvPr/>
            </p:nvSpPr>
            <p:spPr>
              <a:xfrm>
                <a:off x="12511712" y="3729394"/>
                <a:ext cx="87313" cy="73025"/>
              </a:xfrm>
              <a:custGeom>
                <a:avLst/>
                <a:gdLst/>
                <a:ahLst/>
                <a:cxnLst/>
                <a:rect l="l" t="t" r="r" b="b"/>
                <a:pathLst>
                  <a:path w="55" h="46" extrusionOk="0">
                    <a:moveTo>
                      <a:pt x="55" y="0"/>
                    </a:moveTo>
                    <a:lnTo>
                      <a:pt x="0" y="0"/>
                    </a:lnTo>
                    <a:lnTo>
                      <a:pt x="0" y="46"/>
                    </a:lnTo>
                    <a:lnTo>
                      <a:pt x="54" y="46"/>
                    </a:lnTo>
                    <a:lnTo>
                      <a:pt x="5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4" name="Google Shape;3804;p422"/>
              <p:cNvSpPr/>
              <p:nvPr/>
            </p:nvSpPr>
            <p:spPr>
              <a:xfrm>
                <a:off x="12597437" y="3061055"/>
                <a:ext cx="1773240" cy="2508257"/>
              </a:xfrm>
              <a:custGeom>
                <a:avLst/>
                <a:gdLst/>
                <a:ahLst/>
                <a:cxnLst/>
                <a:rect l="l" t="t" r="r" b="b"/>
                <a:pathLst>
                  <a:path w="1117" h="1580" extrusionOk="0">
                    <a:moveTo>
                      <a:pt x="1" y="0"/>
                    </a:moveTo>
                    <a:lnTo>
                      <a:pt x="1117" y="1"/>
                    </a:lnTo>
                    <a:lnTo>
                      <a:pt x="1116" y="1580"/>
                    </a:lnTo>
                    <a:lnTo>
                      <a:pt x="0" y="1579"/>
                    </a:lnTo>
                    <a:lnTo>
                      <a:pt x="1" y="0"/>
                    </a:lnTo>
                    <a:close/>
                  </a:path>
                </a:pathLst>
              </a:cu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5" name="Google Shape;3805;p422"/>
              <p:cNvSpPr/>
              <p:nvPr/>
            </p:nvSpPr>
            <p:spPr>
              <a:xfrm>
                <a:off x="12597437" y="3061055"/>
                <a:ext cx="1773240" cy="2508257"/>
              </a:xfrm>
              <a:custGeom>
                <a:avLst/>
                <a:gdLst/>
                <a:ahLst/>
                <a:cxnLst/>
                <a:rect l="l" t="t" r="r" b="b"/>
                <a:pathLst>
                  <a:path w="1117" h="1580" extrusionOk="0">
                    <a:moveTo>
                      <a:pt x="1" y="0"/>
                    </a:moveTo>
                    <a:lnTo>
                      <a:pt x="1117" y="1"/>
                    </a:lnTo>
                    <a:lnTo>
                      <a:pt x="1116" y="1580"/>
                    </a:lnTo>
                    <a:lnTo>
                      <a:pt x="0" y="1579"/>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6" name="Google Shape;3806;p422"/>
              <p:cNvSpPr/>
              <p:nvPr/>
            </p:nvSpPr>
            <p:spPr>
              <a:xfrm>
                <a:off x="12821275" y="4356459"/>
                <a:ext cx="153988" cy="139700"/>
              </a:xfrm>
              <a:prstGeom prst="rect">
                <a:avLst/>
              </a:prstGeom>
              <a:solidFill>
                <a:srgbClr val="4C8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7" name="Google Shape;3807;p422"/>
              <p:cNvSpPr/>
              <p:nvPr/>
            </p:nvSpPr>
            <p:spPr>
              <a:xfrm>
                <a:off x="12999075" y="4296133"/>
                <a:ext cx="152400" cy="200026"/>
              </a:xfrm>
              <a:prstGeom prst="rect">
                <a:avLst/>
              </a:prstGeom>
              <a:solidFill>
                <a:srgbClr val="609D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8" name="Google Shape;3808;p422"/>
              <p:cNvSpPr/>
              <p:nvPr/>
            </p:nvSpPr>
            <p:spPr>
              <a:xfrm>
                <a:off x="13175288" y="4158021"/>
                <a:ext cx="152400" cy="339726"/>
              </a:xfrm>
              <a:custGeom>
                <a:avLst/>
                <a:gdLst/>
                <a:ahLst/>
                <a:cxnLst/>
                <a:rect l="l" t="t" r="r" b="b"/>
                <a:pathLst>
                  <a:path w="96" h="214" extrusionOk="0">
                    <a:moveTo>
                      <a:pt x="0" y="0"/>
                    </a:moveTo>
                    <a:lnTo>
                      <a:pt x="96" y="0"/>
                    </a:lnTo>
                    <a:lnTo>
                      <a:pt x="96" y="214"/>
                    </a:lnTo>
                    <a:lnTo>
                      <a:pt x="0" y="213"/>
                    </a:lnTo>
                    <a:lnTo>
                      <a:pt x="0" y="0"/>
                    </a:lnTo>
                    <a:close/>
                  </a:path>
                </a:pathLst>
              </a:custGeom>
              <a:solidFill>
                <a:srgbClr val="73AC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9" name="Google Shape;3809;p422"/>
              <p:cNvSpPr/>
              <p:nvPr/>
            </p:nvSpPr>
            <p:spPr>
              <a:xfrm>
                <a:off x="13351501" y="4204058"/>
                <a:ext cx="153988" cy="293688"/>
              </a:xfrm>
              <a:prstGeom prst="rect">
                <a:avLst/>
              </a:prstGeom>
              <a:solidFill>
                <a:srgbClr val="87BB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10" name="Google Shape;3810;p422"/>
              <p:cNvSpPr/>
              <p:nvPr/>
            </p:nvSpPr>
            <p:spPr>
              <a:xfrm>
                <a:off x="13529301" y="4350109"/>
                <a:ext cx="152400" cy="147638"/>
              </a:xfrm>
              <a:prstGeom prst="rect">
                <a:avLst/>
              </a:prstGeom>
              <a:solidFill>
                <a:srgbClr val="9ACA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11" name="Google Shape;3811;p422"/>
              <p:cNvSpPr/>
              <p:nvPr/>
            </p:nvSpPr>
            <p:spPr>
              <a:xfrm>
                <a:off x="13700751" y="4294546"/>
                <a:ext cx="152400" cy="203201"/>
              </a:xfrm>
              <a:custGeom>
                <a:avLst/>
                <a:gdLst/>
                <a:ahLst/>
                <a:cxnLst/>
                <a:rect l="l" t="t" r="r" b="b"/>
                <a:pathLst>
                  <a:path w="96" h="128" extrusionOk="0">
                    <a:moveTo>
                      <a:pt x="1" y="0"/>
                    </a:moveTo>
                    <a:lnTo>
                      <a:pt x="96" y="0"/>
                    </a:lnTo>
                    <a:lnTo>
                      <a:pt x="96" y="128"/>
                    </a:lnTo>
                    <a:lnTo>
                      <a:pt x="0" y="127"/>
                    </a:lnTo>
                    <a:lnTo>
                      <a:pt x="1" y="0"/>
                    </a:lnTo>
                    <a:close/>
                  </a:path>
                </a:pathLst>
              </a:custGeom>
              <a:solidFill>
                <a:srgbClr val="73AC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12" name="Google Shape;3812;p422"/>
              <p:cNvSpPr/>
              <p:nvPr/>
            </p:nvSpPr>
            <p:spPr>
              <a:xfrm>
                <a:off x="13878552" y="4204058"/>
                <a:ext cx="153988" cy="293688"/>
              </a:xfrm>
              <a:prstGeom prst="rect">
                <a:avLst/>
              </a:prstGeom>
              <a:solidFill>
                <a:srgbClr val="87BB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13" name="Google Shape;3813;p422"/>
              <p:cNvSpPr/>
              <p:nvPr/>
            </p:nvSpPr>
            <p:spPr>
              <a:xfrm>
                <a:off x="14054765" y="4011970"/>
                <a:ext cx="153988" cy="485776"/>
              </a:xfrm>
              <a:prstGeom prst="rect">
                <a:avLst/>
              </a:prstGeom>
              <a:solidFill>
                <a:srgbClr val="9ACA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14" name="Google Shape;3814;p422"/>
              <p:cNvSpPr/>
              <p:nvPr/>
            </p:nvSpPr>
            <p:spPr>
              <a:xfrm>
                <a:off x="12759362" y="4704122"/>
                <a:ext cx="665164" cy="42863"/>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15" name="Google Shape;3815;p422"/>
              <p:cNvSpPr/>
              <p:nvPr/>
            </p:nvSpPr>
            <p:spPr>
              <a:xfrm>
                <a:off x="12759362" y="4780322"/>
                <a:ext cx="665164" cy="42863"/>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16" name="Google Shape;3816;p422"/>
              <p:cNvSpPr/>
              <p:nvPr/>
            </p:nvSpPr>
            <p:spPr>
              <a:xfrm>
                <a:off x="12759362" y="4856523"/>
                <a:ext cx="665164" cy="46038"/>
              </a:xfrm>
              <a:custGeom>
                <a:avLst/>
                <a:gdLst/>
                <a:ahLst/>
                <a:cxnLst/>
                <a:rect l="l" t="t" r="r" b="b"/>
                <a:pathLst>
                  <a:path w="419" h="29" extrusionOk="0">
                    <a:moveTo>
                      <a:pt x="0" y="0"/>
                    </a:moveTo>
                    <a:lnTo>
                      <a:pt x="419" y="0"/>
                    </a:lnTo>
                    <a:lnTo>
                      <a:pt x="419" y="29"/>
                    </a:lnTo>
                    <a:lnTo>
                      <a:pt x="0" y="28"/>
                    </a:lnTo>
                    <a:lnTo>
                      <a:pt x="0" y="0"/>
                    </a:lnTo>
                    <a:close/>
                  </a:path>
                </a:pathLst>
              </a:cu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17" name="Google Shape;3817;p422"/>
              <p:cNvSpPr/>
              <p:nvPr/>
            </p:nvSpPr>
            <p:spPr>
              <a:xfrm>
                <a:off x="12759362" y="4934310"/>
                <a:ext cx="665164" cy="44450"/>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18" name="Google Shape;3818;p422"/>
              <p:cNvSpPr/>
              <p:nvPr/>
            </p:nvSpPr>
            <p:spPr>
              <a:xfrm>
                <a:off x="12759362" y="5012098"/>
                <a:ext cx="665164" cy="42863"/>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19" name="Google Shape;3819;p422"/>
              <p:cNvSpPr/>
              <p:nvPr/>
            </p:nvSpPr>
            <p:spPr>
              <a:xfrm>
                <a:off x="12759362" y="5088298"/>
                <a:ext cx="665164" cy="44450"/>
              </a:xfrm>
              <a:custGeom>
                <a:avLst/>
                <a:gdLst/>
                <a:ahLst/>
                <a:cxnLst/>
                <a:rect l="l" t="t" r="r" b="b"/>
                <a:pathLst>
                  <a:path w="419" h="28" extrusionOk="0">
                    <a:moveTo>
                      <a:pt x="0" y="0"/>
                    </a:moveTo>
                    <a:lnTo>
                      <a:pt x="419" y="0"/>
                    </a:lnTo>
                    <a:lnTo>
                      <a:pt x="419" y="28"/>
                    </a:lnTo>
                    <a:lnTo>
                      <a:pt x="0" y="27"/>
                    </a:lnTo>
                    <a:lnTo>
                      <a:pt x="0" y="0"/>
                    </a:lnTo>
                    <a:close/>
                  </a:path>
                </a:pathLst>
              </a:cu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0" name="Google Shape;3820;p422"/>
              <p:cNvSpPr/>
              <p:nvPr/>
            </p:nvSpPr>
            <p:spPr>
              <a:xfrm>
                <a:off x="12759362" y="5166086"/>
                <a:ext cx="665164" cy="44450"/>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1" name="Google Shape;3821;p422"/>
              <p:cNvSpPr/>
              <p:nvPr/>
            </p:nvSpPr>
            <p:spPr>
              <a:xfrm>
                <a:off x="12759362" y="5242286"/>
                <a:ext cx="331788" cy="44450"/>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2" name="Google Shape;3822;p422"/>
              <p:cNvSpPr/>
              <p:nvPr/>
            </p:nvSpPr>
            <p:spPr>
              <a:xfrm>
                <a:off x="13543589" y="4704122"/>
                <a:ext cx="663576" cy="42863"/>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3" name="Google Shape;3823;p422"/>
              <p:cNvSpPr/>
              <p:nvPr/>
            </p:nvSpPr>
            <p:spPr>
              <a:xfrm>
                <a:off x="13543589" y="4704122"/>
                <a:ext cx="663576" cy="42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4" name="Google Shape;3824;p422"/>
              <p:cNvSpPr/>
              <p:nvPr/>
            </p:nvSpPr>
            <p:spPr>
              <a:xfrm>
                <a:off x="13543589" y="4780322"/>
                <a:ext cx="663576" cy="44450"/>
              </a:xfrm>
              <a:custGeom>
                <a:avLst/>
                <a:gdLst/>
                <a:ahLst/>
                <a:cxnLst/>
                <a:rect l="l" t="t" r="r" b="b"/>
                <a:pathLst>
                  <a:path w="418" h="28" extrusionOk="0">
                    <a:moveTo>
                      <a:pt x="0" y="0"/>
                    </a:moveTo>
                    <a:lnTo>
                      <a:pt x="418" y="0"/>
                    </a:lnTo>
                    <a:lnTo>
                      <a:pt x="418" y="28"/>
                    </a:lnTo>
                    <a:lnTo>
                      <a:pt x="0" y="27"/>
                    </a:lnTo>
                    <a:lnTo>
                      <a:pt x="0" y="0"/>
                    </a:lnTo>
                    <a:close/>
                  </a:path>
                </a:pathLst>
              </a:cu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5" name="Google Shape;3825;p422"/>
              <p:cNvSpPr/>
              <p:nvPr/>
            </p:nvSpPr>
            <p:spPr>
              <a:xfrm>
                <a:off x="13543589" y="4780322"/>
                <a:ext cx="663576" cy="44450"/>
              </a:xfrm>
              <a:custGeom>
                <a:avLst/>
                <a:gdLst/>
                <a:ahLst/>
                <a:cxnLst/>
                <a:rect l="l" t="t" r="r" b="b"/>
                <a:pathLst>
                  <a:path w="418" h="28" extrusionOk="0">
                    <a:moveTo>
                      <a:pt x="0" y="0"/>
                    </a:moveTo>
                    <a:lnTo>
                      <a:pt x="418" y="0"/>
                    </a:lnTo>
                    <a:lnTo>
                      <a:pt x="418" y="28"/>
                    </a:lnTo>
                    <a:lnTo>
                      <a:pt x="0" y="2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6" name="Google Shape;3826;p422"/>
              <p:cNvSpPr/>
              <p:nvPr/>
            </p:nvSpPr>
            <p:spPr>
              <a:xfrm>
                <a:off x="13543589" y="4856523"/>
                <a:ext cx="663576" cy="46038"/>
              </a:xfrm>
              <a:custGeom>
                <a:avLst/>
                <a:gdLst/>
                <a:ahLst/>
                <a:cxnLst/>
                <a:rect l="l" t="t" r="r" b="b"/>
                <a:pathLst>
                  <a:path w="418" h="29" extrusionOk="0">
                    <a:moveTo>
                      <a:pt x="0" y="0"/>
                    </a:moveTo>
                    <a:lnTo>
                      <a:pt x="418" y="1"/>
                    </a:lnTo>
                    <a:lnTo>
                      <a:pt x="418" y="29"/>
                    </a:lnTo>
                    <a:lnTo>
                      <a:pt x="0" y="29"/>
                    </a:lnTo>
                    <a:lnTo>
                      <a:pt x="0" y="0"/>
                    </a:lnTo>
                    <a:close/>
                  </a:path>
                </a:pathLst>
              </a:cu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7" name="Google Shape;3827;p422"/>
              <p:cNvSpPr/>
              <p:nvPr/>
            </p:nvSpPr>
            <p:spPr>
              <a:xfrm>
                <a:off x="13543589" y="4856523"/>
                <a:ext cx="663576" cy="46038"/>
              </a:xfrm>
              <a:custGeom>
                <a:avLst/>
                <a:gdLst/>
                <a:ahLst/>
                <a:cxnLst/>
                <a:rect l="l" t="t" r="r" b="b"/>
                <a:pathLst>
                  <a:path w="418" h="29" extrusionOk="0">
                    <a:moveTo>
                      <a:pt x="0" y="0"/>
                    </a:moveTo>
                    <a:lnTo>
                      <a:pt x="418" y="1"/>
                    </a:lnTo>
                    <a:lnTo>
                      <a:pt x="418" y="29"/>
                    </a:lnTo>
                    <a:lnTo>
                      <a:pt x="0" y="2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8" name="Google Shape;3828;p422"/>
              <p:cNvSpPr/>
              <p:nvPr/>
            </p:nvSpPr>
            <p:spPr>
              <a:xfrm>
                <a:off x="13543589" y="4934310"/>
                <a:ext cx="663576" cy="44450"/>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29" name="Google Shape;3829;p422"/>
              <p:cNvSpPr/>
              <p:nvPr/>
            </p:nvSpPr>
            <p:spPr>
              <a:xfrm>
                <a:off x="13543589" y="4934310"/>
                <a:ext cx="663576" cy="44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0" name="Google Shape;3830;p422"/>
              <p:cNvSpPr/>
              <p:nvPr/>
            </p:nvSpPr>
            <p:spPr>
              <a:xfrm>
                <a:off x="13543589" y="5012098"/>
                <a:ext cx="663576" cy="44450"/>
              </a:xfrm>
              <a:custGeom>
                <a:avLst/>
                <a:gdLst/>
                <a:ahLst/>
                <a:cxnLst/>
                <a:rect l="l" t="t" r="r" b="b"/>
                <a:pathLst>
                  <a:path w="418" h="28" extrusionOk="0">
                    <a:moveTo>
                      <a:pt x="0" y="0"/>
                    </a:moveTo>
                    <a:lnTo>
                      <a:pt x="418" y="0"/>
                    </a:lnTo>
                    <a:lnTo>
                      <a:pt x="418" y="28"/>
                    </a:lnTo>
                    <a:lnTo>
                      <a:pt x="0" y="27"/>
                    </a:lnTo>
                    <a:lnTo>
                      <a:pt x="0" y="0"/>
                    </a:lnTo>
                    <a:close/>
                  </a:path>
                </a:pathLst>
              </a:cu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1" name="Google Shape;3831;p422"/>
              <p:cNvSpPr/>
              <p:nvPr/>
            </p:nvSpPr>
            <p:spPr>
              <a:xfrm>
                <a:off x="13543589" y="5012098"/>
                <a:ext cx="663576" cy="44450"/>
              </a:xfrm>
              <a:custGeom>
                <a:avLst/>
                <a:gdLst/>
                <a:ahLst/>
                <a:cxnLst/>
                <a:rect l="l" t="t" r="r" b="b"/>
                <a:pathLst>
                  <a:path w="418" h="28" extrusionOk="0">
                    <a:moveTo>
                      <a:pt x="0" y="0"/>
                    </a:moveTo>
                    <a:lnTo>
                      <a:pt x="418" y="0"/>
                    </a:lnTo>
                    <a:lnTo>
                      <a:pt x="418" y="28"/>
                    </a:lnTo>
                    <a:lnTo>
                      <a:pt x="0" y="2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2" name="Google Shape;3832;p422"/>
              <p:cNvSpPr/>
              <p:nvPr/>
            </p:nvSpPr>
            <p:spPr>
              <a:xfrm>
                <a:off x="13543589" y="5089886"/>
                <a:ext cx="663576" cy="42863"/>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3" name="Google Shape;3833;p422"/>
              <p:cNvSpPr/>
              <p:nvPr/>
            </p:nvSpPr>
            <p:spPr>
              <a:xfrm>
                <a:off x="13543589" y="5089886"/>
                <a:ext cx="663576" cy="42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4" name="Google Shape;3834;p422"/>
              <p:cNvSpPr/>
              <p:nvPr/>
            </p:nvSpPr>
            <p:spPr>
              <a:xfrm>
                <a:off x="13543589" y="5166086"/>
                <a:ext cx="663576" cy="44450"/>
              </a:xfrm>
              <a:prstGeom prst="rect">
                <a:avLst/>
              </a:pr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5" name="Google Shape;3835;p422"/>
              <p:cNvSpPr/>
              <p:nvPr/>
            </p:nvSpPr>
            <p:spPr>
              <a:xfrm>
                <a:off x="13543589" y="5166086"/>
                <a:ext cx="663576" cy="44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6" name="Google Shape;3836;p422"/>
              <p:cNvSpPr/>
              <p:nvPr/>
            </p:nvSpPr>
            <p:spPr>
              <a:xfrm>
                <a:off x="13543589" y="5242286"/>
                <a:ext cx="466726" cy="46038"/>
              </a:xfrm>
              <a:custGeom>
                <a:avLst/>
                <a:gdLst/>
                <a:ahLst/>
                <a:cxnLst/>
                <a:rect l="l" t="t" r="r" b="b"/>
                <a:pathLst>
                  <a:path w="294" h="29" extrusionOk="0">
                    <a:moveTo>
                      <a:pt x="0" y="0"/>
                    </a:moveTo>
                    <a:lnTo>
                      <a:pt x="294" y="0"/>
                    </a:lnTo>
                    <a:lnTo>
                      <a:pt x="294" y="29"/>
                    </a:lnTo>
                    <a:lnTo>
                      <a:pt x="0" y="28"/>
                    </a:lnTo>
                    <a:lnTo>
                      <a:pt x="0" y="0"/>
                    </a:lnTo>
                    <a:close/>
                  </a:path>
                </a:pathLst>
              </a:custGeom>
              <a:solidFill>
                <a:srgbClr val="CCCC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7" name="Google Shape;3837;p422"/>
              <p:cNvSpPr/>
              <p:nvPr/>
            </p:nvSpPr>
            <p:spPr>
              <a:xfrm>
                <a:off x="13543589" y="5242286"/>
                <a:ext cx="466726" cy="46038"/>
              </a:xfrm>
              <a:custGeom>
                <a:avLst/>
                <a:gdLst/>
                <a:ahLst/>
                <a:cxnLst/>
                <a:rect l="l" t="t" r="r" b="b"/>
                <a:pathLst>
                  <a:path w="294" h="29" extrusionOk="0">
                    <a:moveTo>
                      <a:pt x="0" y="0"/>
                    </a:moveTo>
                    <a:lnTo>
                      <a:pt x="294" y="0"/>
                    </a:lnTo>
                    <a:lnTo>
                      <a:pt x="294" y="29"/>
                    </a:lnTo>
                    <a:lnTo>
                      <a:pt x="0" y="2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8" name="Google Shape;3838;p422"/>
              <p:cNvSpPr/>
              <p:nvPr/>
            </p:nvSpPr>
            <p:spPr>
              <a:xfrm>
                <a:off x="12814925" y="3334106"/>
                <a:ext cx="1397002" cy="563564"/>
              </a:xfrm>
              <a:custGeom>
                <a:avLst/>
                <a:gdLst/>
                <a:ahLst/>
                <a:cxnLst/>
                <a:rect l="l" t="t" r="r" b="b"/>
                <a:pathLst>
                  <a:path w="880" h="355" extrusionOk="0">
                    <a:moveTo>
                      <a:pt x="26" y="355"/>
                    </a:moveTo>
                    <a:lnTo>
                      <a:pt x="0" y="321"/>
                    </a:lnTo>
                    <a:lnTo>
                      <a:pt x="319" y="85"/>
                    </a:lnTo>
                    <a:lnTo>
                      <a:pt x="525" y="226"/>
                    </a:lnTo>
                    <a:lnTo>
                      <a:pt x="856" y="0"/>
                    </a:lnTo>
                    <a:lnTo>
                      <a:pt x="880" y="36"/>
                    </a:lnTo>
                    <a:lnTo>
                      <a:pt x="525" y="279"/>
                    </a:lnTo>
                    <a:lnTo>
                      <a:pt x="319" y="138"/>
                    </a:lnTo>
                    <a:lnTo>
                      <a:pt x="26" y="355"/>
                    </a:lnTo>
                    <a:close/>
                  </a:path>
                </a:pathLst>
              </a:custGeom>
              <a:solidFill>
                <a:srgbClr val="FEC00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39" name="Google Shape;3839;p422"/>
              <p:cNvSpPr/>
              <p:nvPr/>
            </p:nvSpPr>
            <p:spPr>
              <a:xfrm>
                <a:off x="14040477" y="3335693"/>
                <a:ext cx="174625" cy="176213"/>
              </a:xfrm>
              <a:custGeom>
                <a:avLst/>
                <a:gdLst/>
                <a:ahLst/>
                <a:cxnLst/>
                <a:rect l="l" t="t" r="r" b="b"/>
                <a:pathLst>
                  <a:path w="110" h="111" extrusionOk="0">
                    <a:moveTo>
                      <a:pt x="110" y="111"/>
                    </a:moveTo>
                    <a:lnTo>
                      <a:pt x="76" y="111"/>
                    </a:lnTo>
                    <a:lnTo>
                      <a:pt x="76" y="35"/>
                    </a:lnTo>
                    <a:lnTo>
                      <a:pt x="0" y="35"/>
                    </a:lnTo>
                    <a:lnTo>
                      <a:pt x="0" y="0"/>
                    </a:lnTo>
                    <a:lnTo>
                      <a:pt x="110" y="0"/>
                    </a:lnTo>
                    <a:lnTo>
                      <a:pt x="110" y="111"/>
                    </a:lnTo>
                    <a:close/>
                  </a:path>
                </a:pathLst>
              </a:custGeom>
              <a:solidFill>
                <a:srgbClr val="FEC00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0" name="Google Shape;3840;p422"/>
              <p:cNvSpPr/>
              <p:nvPr/>
            </p:nvSpPr>
            <p:spPr>
              <a:xfrm>
                <a:off x="13568989" y="3648432"/>
                <a:ext cx="150813" cy="149225"/>
              </a:xfrm>
              <a:prstGeom prst="ellipse">
                <a:avLst/>
              </a:prstGeom>
              <a:solidFill>
                <a:srgbClr val="15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1" name="Google Shape;3841;p422"/>
              <p:cNvSpPr/>
              <p:nvPr/>
            </p:nvSpPr>
            <p:spPr>
              <a:xfrm>
                <a:off x="13246726" y="3437294"/>
                <a:ext cx="150813" cy="150813"/>
              </a:xfrm>
              <a:prstGeom prst="ellipse">
                <a:avLst/>
              </a:prstGeom>
              <a:solidFill>
                <a:srgbClr val="15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2" name="Google Shape;3842;p422"/>
              <p:cNvSpPr/>
              <p:nvPr/>
            </p:nvSpPr>
            <p:spPr>
              <a:xfrm>
                <a:off x="13559464" y="4599347"/>
                <a:ext cx="682626" cy="566739"/>
              </a:xfrm>
              <a:custGeom>
                <a:avLst/>
                <a:gdLst/>
                <a:ahLst/>
                <a:cxnLst/>
                <a:rect l="l" t="t" r="r" b="b"/>
                <a:pathLst>
                  <a:path w="374" h="311" extrusionOk="0">
                    <a:moveTo>
                      <a:pt x="355" y="121"/>
                    </a:moveTo>
                    <a:cubicBezTo>
                      <a:pt x="355" y="124"/>
                      <a:pt x="355" y="124"/>
                      <a:pt x="355" y="124"/>
                    </a:cubicBezTo>
                    <a:cubicBezTo>
                      <a:pt x="336" y="124"/>
                      <a:pt x="336" y="124"/>
                      <a:pt x="336" y="124"/>
                    </a:cubicBezTo>
                    <a:cubicBezTo>
                      <a:pt x="340" y="128"/>
                      <a:pt x="343" y="133"/>
                      <a:pt x="346" y="139"/>
                    </a:cubicBezTo>
                    <a:cubicBezTo>
                      <a:pt x="341" y="133"/>
                      <a:pt x="336" y="128"/>
                      <a:pt x="330" y="124"/>
                    </a:cubicBezTo>
                    <a:cubicBezTo>
                      <a:pt x="12" y="123"/>
                      <a:pt x="12" y="123"/>
                      <a:pt x="12" y="123"/>
                    </a:cubicBezTo>
                    <a:cubicBezTo>
                      <a:pt x="10" y="129"/>
                      <a:pt x="8" y="135"/>
                      <a:pt x="7" y="141"/>
                    </a:cubicBezTo>
                    <a:cubicBezTo>
                      <a:pt x="355" y="142"/>
                      <a:pt x="355" y="142"/>
                      <a:pt x="355" y="142"/>
                    </a:cubicBezTo>
                    <a:cubicBezTo>
                      <a:pt x="355" y="166"/>
                      <a:pt x="355" y="166"/>
                      <a:pt x="355" y="166"/>
                    </a:cubicBezTo>
                    <a:cubicBezTo>
                      <a:pt x="2" y="166"/>
                      <a:pt x="2" y="166"/>
                      <a:pt x="2" y="166"/>
                    </a:cubicBezTo>
                    <a:cubicBezTo>
                      <a:pt x="1" y="172"/>
                      <a:pt x="0" y="178"/>
                      <a:pt x="0" y="184"/>
                    </a:cubicBezTo>
                    <a:cubicBezTo>
                      <a:pt x="355" y="184"/>
                      <a:pt x="355" y="184"/>
                      <a:pt x="355" y="184"/>
                    </a:cubicBezTo>
                    <a:cubicBezTo>
                      <a:pt x="355" y="208"/>
                      <a:pt x="355" y="208"/>
                      <a:pt x="355" y="208"/>
                    </a:cubicBezTo>
                    <a:cubicBezTo>
                      <a:pt x="0" y="208"/>
                      <a:pt x="0" y="208"/>
                      <a:pt x="0" y="208"/>
                    </a:cubicBezTo>
                    <a:cubicBezTo>
                      <a:pt x="1" y="214"/>
                      <a:pt x="1" y="220"/>
                      <a:pt x="2" y="226"/>
                    </a:cubicBezTo>
                    <a:cubicBezTo>
                      <a:pt x="355" y="226"/>
                      <a:pt x="355" y="226"/>
                      <a:pt x="355" y="226"/>
                    </a:cubicBezTo>
                    <a:cubicBezTo>
                      <a:pt x="355" y="251"/>
                      <a:pt x="355" y="251"/>
                      <a:pt x="355" y="251"/>
                    </a:cubicBezTo>
                    <a:cubicBezTo>
                      <a:pt x="8" y="250"/>
                      <a:pt x="8" y="250"/>
                      <a:pt x="8" y="250"/>
                    </a:cubicBezTo>
                    <a:cubicBezTo>
                      <a:pt x="9" y="257"/>
                      <a:pt x="11" y="263"/>
                      <a:pt x="14" y="269"/>
                    </a:cubicBezTo>
                    <a:cubicBezTo>
                      <a:pt x="355" y="269"/>
                      <a:pt x="355" y="269"/>
                      <a:pt x="355" y="269"/>
                    </a:cubicBezTo>
                    <a:cubicBezTo>
                      <a:pt x="355" y="293"/>
                      <a:pt x="355" y="293"/>
                      <a:pt x="355" y="293"/>
                    </a:cubicBezTo>
                    <a:cubicBezTo>
                      <a:pt x="25" y="293"/>
                      <a:pt x="25" y="293"/>
                      <a:pt x="25" y="293"/>
                    </a:cubicBezTo>
                    <a:cubicBezTo>
                      <a:pt x="28" y="299"/>
                      <a:pt x="32" y="305"/>
                      <a:pt x="36" y="311"/>
                    </a:cubicBezTo>
                    <a:cubicBezTo>
                      <a:pt x="346" y="311"/>
                      <a:pt x="346" y="311"/>
                      <a:pt x="346" y="311"/>
                    </a:cubicBezTo>
                    <a:cubicBezTo>
                      <a:pt x="364" y="280"/>
                      <a:pt x="374" y="245"/>
                      <a:pt x="374" y="208"/>
                    </a:cubicBezTo>
                    <a:cubicBezTo>
                      <a:pt x="374" y="208"/>
                      <a:pt x="374" y="207"/>
                      <a:pt x="374" y="207"/>
                    </a:cubicBezTo>
                    <a:cubicBezTo>
                      <a:pt x="374" y="177"/>
                      <a:pt x="367" y="148"/>
                      <a:pt x="355" y="121"/>
                    </a:cubicBezTo>
                    <a:moveTo>
                      <a:pt x="294" y="81"/>
                    </a:moveTo>
                    <a:cubicBezTo>
                      <a:pt x="302" y="87"/>
                      <a:pt x="309" y="93"/>
                      <a:pt x="315" y="99"/>
                    </a:cubicBezTo>
                    <a:cubicBezTo>
                      <a:pt x="343" y="99"/>
                      <a:pt x="343" y="99"/>
                      <a:pt x="343" y="99"/>
                    </a:cubicBezTo>
                    <a:cubicBezTo>
                      <a:pt x="340" y="93"/>
                      <a:pt x="335" y="87"/>
                      <a:pt x="331" y="81"/>
                    </a:cubicBezTo>
                    <a:cubicBezTo>
                      <a:pt x="294" y="81"/>
                      <a:pt x="294" y="81"/>
                      <a:pt x="294" y="81"/>
                    </a:cubicBezTo>
                    <a:moveTo>
                      <a:pt x="135" y="81"/>
                    </a:moveTo>
                    <a:cubicBezTo>
                      <a:pt x="133" y="82"/>
                      <a:pt x="131" y="82"/>
                      <a:pt x="128" y="83"/>
                    </a:cubicBezTo>
                    <a:cubicBezTo>
                      <a:pt x="116" y="87"/>
                      <a:pt x="104" y="93"/>
                      <a:pt x="92" y="99"/>
                    </a:cubicBezTo>
                    <a:cubicBezTo>
                      <a:pt x="297" y="99"/>
                      <a:pt x="297" y="99"/>
                      <a:pt x="297" y="99"/>
                    </a:cubicBezTo>
                    <a:cubicBezTo>
                      <a:pt x="293" y="97"/>
                      <a:pt x="290" y="95"/>
                      <a:pt x="286" y="94"/>
                    </a:cubicBezTo>
                    <a:cubicBezTo>
                      <a:pt x="276" y="89"/>
                      <a:pt x="265" y="84"/>
                      <a:pt x="254" y="81"/>
                    </a:cubicBezTo>
                    <a:cubicBezTo>
                      <a:pt x="135" y="81"/>
                      <a:pt x="135" y="81"/>
                      <a:pt x="135" y="81"/>
                    </a:cubicBezTo>
                    <a:moveTo>
                      <a:pt x="33" y="81"/>
                    </a:moveTo>
                    <a:cubicBezTo>
                      <a:pt x="30" y="87"/>
                      <a:pt x="26" y="93"/>
                      <a:pt x="23" y="99"/>
                    </a:cubicBezTo>
                    <a:cubicBezTo>
                      <a:pt x="63" y="99"/>
                      <a:pt x="63" y="99"/>
                      <a:pt x="63" y="99"/>
                    </a:cubicBezTo>
                    <a:cubicBezTo>
                      <a:pt x="56" y="81"/>
                      <a:pt x="56" y="81"/>
                      <a:pt x="56" y="81"/>
                    </a:cubicBezTo>
                    <a:cubicBezTo>
                      <a:pt x="33" y="81"/>
                      <a:pt x="33" y="81"/>
                      <a:pt x="33" y="81"/>
                    </a:cubicBezTo>
                    <a:moveTo>
                      <a:pt x="28" y="54"/>
                    </a:moveTo>
                    <a:cubicBezTo>
                      <a:pt x="28" y="54"/>
                      <a:pt x="28" y="54"/>
                      <a:pt x="28" y="54"/>
                    </a:cubicBezTo>
                    <a:cubicBezTo>
                      <a:pt x="28" y="54"/>
                      <a:pt x="28" y="54"/>
                      <a:pt x="28" y="54"/>
                    </a:cubicBezTo>
                    <a:moveTo>
                      <a:pt x="29" y="54"/>
                    </a:moveTo>
                    <a:cubicBezTo>
                      <a:pt x="29" y="54"/>
                      <a:pt x="28" y="54"/>
                      <a:pt x="28" y="54"/>
                    </a:cubicBezTo>
                    <a:cubicBezTo>
                      <a:pt x="28" y="54"/>
                      <a:pt x="29" y="54"/>
                      <a:pt x="29" y="54"/>
                    </a:cubicBezTo>
                    <a:moveTo>
                      <a:pt x="167" y="0"/>
                    </a:moveTo>
                    <a:cubicBezTo>
                      <a:pt x="167" y="0"/>
                      <a:pt x="167" y="0"/>
                      <a:pt x="167" y="0"/>
                    </a:cubicBezTo>
                    <a:cubicBezTo>
                      <a:pt x="115" y="0"/>
                      <a:pt x="67" y="19"/>
                      <a:pt x="29" y="54"/>
                    </a:cubicBezTo>
                    <a:cubicBezTo>
                      <a:pt x="62" y="23"/>
                      <a:pt x="105" y="5"/>
                      <a:pt x="150" y="1"/>
                    </a:cubicBezTo>
                    <a:cubicBezTo>
                      <a:pt x="140" y="2"/>
                      <a:pt x="131" y="3"/>
                      <a:pt x="122" y="5"/>
                    </a:cubicBezTo>
                    <a:cubicBezTo>
                      <a:pt x="99" y="16"/>
                      <a:pt x="78" y="30"/>
                      <a:pt x="60" y="48"/>
                    </a:cubicBezTo>
                    <a:cubicBezTo>
                      <a:pt x="58" y="51"/>
                      <a:pt x="55" y="54"/>
                      <a:pt x="52" y="57"/>
                    </a:cubicBezTo>
                    <a:cubicBezTo>
                      <a:pt x="85" y="57"/>
                      <a:pt x="85" y="57"/>
                      <a:pt x="85" y="57"/>
                    </a:cubicBezTo>
                    <a:cubicBezTo>
                      <a:pt x="91" y="54"/>
                      <a:pt x="97" y="52"/>
                      <a:pt x="103" y="50"/>
                    </a:cubicBezTo>
                    <a:cubicBezTo>
                      <a:pt x="125" y="42"/>
                      <a:pt x="147" y="39"/>
                      <a:pt x="169" y="39"/>
                    </a:cubicBezTo>
                    <a:cubicBezTo>
                      <a:pt x="198" y="39"/>
                      <a:pt x="226" y="45"/>
                      <a:pt x="253" y="57"/>
                    </a:cubicBezTo>
                    <a:cubicBezTo>
                      <a:pt x="309" y="57"/>
                      <a:pt x="309" y="57"/>
                      <a:pt x="309" y="57"/>
                    </a:cubicBezTo>
                    <a:cubicBezTo>
                      <a:pt x="270" y="21"/>
                      <a:pt x="220" y="1"/>
                      <a:pt x="167" y="0"/>
                    </a:cubicBezTo>
                    <a:cubicBezTo>
                      <a:pt x="167" y="0"/>
                      <a:pt x="167" y="0"/>
                      <a:pt x="167" y="0"/>
                    </a:cubicBezTo>
                    <a:cubicBezTo>
                      <a:pt x="167" y="0"/>
                      <a:pt x="167" y="0"/>
                      <a:pt x="167"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3" name="Google Shape;3843;p422"/>
              <p:cNvSpPr/>
              <p:nvPr/>
            </p:nvSpPr>
            <p:spPr>
              <a:xfrm>
                <a:off x="13619789" y="4704122"/>
                <a:ext cx="542926" cy="42863"/>
              </a:xfrm>
              <a:custGeom>
                <a:avLst/>
                <a:gdLst/>
                <a:ahLst/>
                <a:cxnLst/>
                <a:rect l="l" t="t" r="r" b="b"/>
                <a:pathLst>
                  <a:path w="298" h="24" extrusionOk="0">
                    <a:moveTo>
                      <a:pt x="162" y="15"/>
                    </a:moveTo>
                    <a:cubicBezTo>
                      <a:pt x="141" y="15"/>
                      <a:pt x="121" y="18"/>
                      <a:pt x="102" y="24"/>
                    </a:cubicBezTo>
                    <a:cubicBezTo>
                      <a:pt x="221" y="24"/>
                      <a:pt x="221" y="24"/>
                      <a:pt x="221" y="24"/>
                    </a:cubicBezTo>
                    <a:cubicBezTo>
                      <a:pt x="202" y="18"/>
                      <a:pt x="182" y="15"/>
                      <a:pt x="162" y="15"/>
                    </a:cubicBezTo>
                    <a:moveTo>
                      <a:pt x="220" y="0"/>
                    </a:moveTo>
                    <a:cubicBezTo>
                      <a:pt x="223" y="1"/>
                      <a:pt x="225" y="2"/>
                      <a:pt x="228" y="3"/>
                    </a:cubicBezTo>
                    <a:cubicBezTo>
                      <a:pt x="240" y="9"/>
                      <a:pt x="251" y="16"/>
                      <a:pt x="261" y="24"/>
                    </a:cubicBezTo>
                    <a:cubicBezTo>
                      <a:pt x="298" y="24"/>
                      <a:pt x="298" y="24"/>
                      <a:pt x="298" y="24"/>
                    </a:cubicBezTo>
                    <a:cubicBezTo>
                      <a:pt x="292" y="17"/>
                      <a:pt x="287" y="11"/>
                      <a:pt x="280" y="4"/>
                    </a:cubicBezTo>
                    <a:cubicBezTo>
                      <a:pt x="279" y="3"/>
                      <a:pt x="277" y="1"/>
                      <a:pt x="276" y="0"/>
                    </a:cubicBezTo>
                    <a:cubicBezTo>
                      <a:pt x="220" y="0"/>
                      <a:pt x="220" y="0"/>
                      <a:pt x="220" y="0"/>
                    </a:cubicBezTo>
                    <a:moveTo>
                      <a:pt x="19" y="0"/>
                    </a:moveTo>
                    <a:cubicBezTo>
                      <a:pt x="12" y="7"/>
                      <a:pt x="6" y="16"/>
                      <a:pt x="0" y="24"/>
                    </a:cubicBezTo>
                    <a:cubicBezTo>
                      <a:pt x="23" y="24"/>
                      <a:pt x="23" y="24"/>
                      <a:pt x="23" y="24"/>
                    </a:cubicBezTo>
                    <a:cubicBezTo>
                      <a:pt x="20" y="17"/>
                      <a:pt x="20" y="17"/>
                      <a:pt x="20" y="17"/>
                    </a:cubicBezTo>
                    <a:cubicBezTo>
                      <a:pt x="30" y="11"/>
                      <a:pt x="41" y="5"/>
                      <a:pt x="52" y="0"/>
                    </a:cubicBezTo>
                    <a:cubicBezTo>
                      <a:pt x="19" y="0"/>
                      <a:pt x="19" y="0"/>
                      <a:pt x="19" y="0"/>
                    </a:cubicBezTo>
                  </a:path>
                </a:pathLst>
              </a:custGeom>
              <a:solidFill>
                <a:srgbClr val="D1D1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4" name="Google Shape;3844;p422"/>
              <p:cNvSpPr/>
              <p:nvPr/>
            </p:nvSpPr>
            <p:spPr>
              <a:xfrm>
                <a:off x="13581689" y="4780322"/>
                <a:ext cx="625476" cy="44450"/>
              </a:xfrm>
              <a:custGeom>
                <a:avLst/>
                <a:gdLst/>
                <a:ahLst/>
                <a:cxnLst/>
                <a:rect l="l" t="t" r="r" b="b"/>
                <a:pathLst>
                  <a:path w="343" h="25" extrusionOk="0">
                    <a:moveTo>
                      <a:pt x="303" y="0"/>
                    </a:moveTo>
                    <a:cubicBezTo>
                      <a:pt x="311" y="8"/>
                      <a:pt x="318" y="16"/>
                      <a:pt x="324" y="25"/>
                    </a:cubicBezTo>
                    <a:cubicBezTo>
                      <a:pt x="343" y="25"/>
                      <a:pt x="343" y="25"/>
                      <a:pt x="343" y="25"/>
                    </a:cubicBezTo>
                    <a:cubicBezTo>
                      <a:pt x="343" y="22"/>
                      <a:pt x="343" y="22"/>
                      <a:pt x="343" y="22"/>
                    </a:cubicBezTo>
                    <a:cubicBezTo>
                      <a:pt x="340" y="15"/>
                      <a:pt x="336" y="7"/>
                      <a:pt x="331" y="0"/>
                    </a:cubicBezTo>
                    <a:cubicBezTo>
                      <a:pt x="303" y="0"/>
                      <a:pt x="303" y="0"/>
                      <a:pt x="303" y="0"/>
                    </a:cubicBezTo>
                    <a:moveTo>
                      <a:pt x="11" y="0"/>
                    </a:moveTo>
                    <a:cubicBezTo>
                      <a:pt x="7" y="8"/>
                      <a:pt x="3" y="16"/>
                      <a:pt x="0" y="24"/>
                    </a:cubicBezTo>
                    <a:cubicBezTo>
                      <a:pt x="318" y="25"/>
                      <a:pt x="318" y="25"/>
                      <a:pt x="318" y="25"/>
                    </a:cubicBezTo>
                    <a:cubicBezTo>
                      <a:pt x="308" y="15"/>
                      <a:pt x="297" y="7"/>
                      <a:pt x="285" y="0"/>
                    </a:cubicBezTo>
                    <a:cubicBezTo>
                      <a:pt x="80" y="0"/>
                      <a:pt x="80" y="0"/>
                      <a:pt x="80" y="0"/>
                    </a:cubicBezTo>
                    <a:cubicBezTo>
                      <a:pt x="72" y="5"/>
                      <a:pt x="64" y="10"/>
                      <a:pt x="57" y="16"/>
                    </a:cubicBezTo>
                    <a:cubicBezTo>
                      <a:pt x="51" y="0"/>
                      <a:pt x="51" y="0"/>
                      <a:pt x="51" y="0"/>
                    </a:cubicBezTo>
                    <a:cubicBezTo>
                      <a:pt x="11" y="0"/>
                      <a:pt x="11" y="0"/>
                      <a:pt x="11" y="0"/>
                    </a:cubicBezTo>
                  </a:path>
                </a:pathLst>
              </a:custGeom>
              <a:solidFill>
                <a:srgbClr val="D1D1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5" name="Google Shape;3845;p422"/>
              <p:cNvSpPr/>
              <p:nvPr/>
            </p:nvSpPr>
            <p:spPr>
              <a:xfrm>
                <a:off x="13659476" y="5210536"/>
                <a:ext cx="500063" cy="142875"/>
              </a:xfrm>
              <a:custGeom>
                <a:avLst/>
                <a:gdLst/>
                <a:ahLst/>
                <a:cxnLst/>
                <a:rect l="l" t="t" r="r" b="b"/>
                <a:pathLst>
                  <a:path w="274" h="79" extrusionOk="0">
                    <a:moveTo>
                      <a:pt x="244" y="31"/>
                    </a:moveTo>
                    <a:cubicBezTo>
                      <a:pt x="247" y="29"/>
                      <a:pt x="249" y="27"/>
                      <a:pt x="251" y="25"/>
                    </a:cubicBezTo>
                    <a:cubicBezTo>
                      <a:pt x="249" y="27"/>
                      <a:pt x="247" y="29"/>
                      <a:pt x="244" y="31"/>
                    </a:cubicBezTo>
                    <a:moveTo>
                      <a:pt x="0" y="0"/>
                    </a:moveTo>
                    <a:cubicBezTo>
                      <a:pt x="7" y="7"/>
                      <a:pt x="13" y="13"/>
                      <a:pt x="20" y="18"/>
                    </a:cubicBezTo>
                    <a:cubicBezTo>
                      <a:pt x="192" y="18"/>
                      <a:pt x="192" y="18"/>
                      <a:pt x="192" y="18"/>
                    </a:cubicBezTo>
                    <a:cubicBezTo>
                      <a:pt x="192" y="43"/>
                      <a:pt x="192" y="43"/>
                      <a:pt x="192" y="43"/>
                    </a:cubicBezTo>
                    <a:cubicBezTo>
                      <a:pt x="56" y="43"/>
                      <a:pt x="56" y="43"/>
                      <a:pt x="56" y="43"/>
                    </a:cubicBezTo>
                    <a:cubicBezTo>
                      <a:pt x="85" y="57"/>
                      <a:pt x="117" y="66"/>
                      <a:pt x="151" y="66"/>
                    </a:cubicBezTo>
                    <a:cubicBezTo>
                      <a:pt x="151" y="66"/>
                      <a:pt x="151" y="66"/>
                      <a:pt x="151" y="66"/>
                    </a:cubicBezTo>
                    <a:cubicBezTo>
                      <a:pt x="167" y="66"/>
                      <a:pt x="182" y="64"/>
                      <a:pt x="197" y="61"/>
                    </a:cubicBezTo>
                    <a:cubicBezTo>
                      <a:pt x="214" y="53"/>
                      <a:pt x="230" y="43"/>
                      <a:pt x="244" y="31"/>
                    </a:cubicBezTo>
                    <a:cubicBezTo>
                      <a:pt x="244" y="31"/>
                      <a:pt x="244" y="31"/>
                      <a:pt x="244" y="31"/>
                    </a:cubicBezTo>
                    <a:cubicBezTo>
                      <a:pt x="244" y="31"/>
                      <a:pt x="244" y="31"/>
                      <a:pt x="244" y="31"/>
                    </a:cubicBezTo>
                    <a:cubicBezTo>
                      <a:pt x="207" y="62"/>
                      <a:pt x="161" y="79"/>
                      <a:pt x="112" y="79"/>
                    </a:cubicBezTo>
                    <a:cubicBezTo>
                      <a:pt x="112" y="79"/>
                      <a:pt x="112" y="79"/>
                      <a:pt x="112" y="79"/>
                    </a:cubicBezTo>
                    <a:cubicBezTo>
                      <a:pt x="112" y="79"/>
                      <a:pt x="112" y="79"/>
                      <a:pt x="112" y="79"/>
                    </a:cubicBezTo>
                    <a:cubicBezTo>
                      <a:pt x="112" y="79"/>
                      <a:pt x="112" y="79"/>
                      <a:pt x="112" y="79"/>
                    </a:cubicBezTo>
                    <a:cubicBezTo>
                      <a:pt x="166" y="79"/>
                      <a:pt x="218" y="58"/>
                      <a:pt x="257" y="20"/>
                    </a:cubicBezTo>
                    <a:cubicBezTo>
                      <a:pt x="257" y="20"/>
                      <a:pt x="257" y="19"/>
                      <a:pt x="257" y="19"/>
                    </a:cubicBezTo>
                    <a:cubicBezTo>
                      <a:pt x="257" y="19"/>
                      <a:pt x="257" y="19"/>
                      <a:pt x="257" y="19"/>
                    </a:cubicBezTo>
                    <a:cubicBezTo>
                      <a:pt x="258" y="19"/>
                      <a:pt x="258" y="19"/>
                      <a:pt x="258" y="18"/>
                    </a:cubicBezTo>
                    <a:cubicBezTo>
                      <a:pt x="258" y="18"/>
                      <a:pt x="258" y="18"/>
                      <a:pt x="258" y="18"/>
                    </a:cubicBezTo>
                    <a:cubicBezTo>
                      <a:pt x="264" y="13"/>
                      <a:pt x="269" y="7"/>
                      <a:pt x="274" y="0"/>
                    </a:cubicBezTo>
                    <a:cubicBezTo>
                      <a:pt x="0" y="0"/>
                      <a:pt x="0" y="0"/>
                      <a:pt x="0"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6" name="Google Shape;3846;p422"/>
              <p:cNvSpPr/>
              <p:nvPr/>
            </p:nvSpPr>
            <p:spPr>
              <a:xfrm>
                <a:off x="13564226" y="4856523"/>
                <a:ext cx="642939" cy="46038"/>
              </a:xfrm>
              <a:custGeom>
                <a:avLst/>
                <a:gdLst/>
                <a:ahLst/>
                <a:cxnLst/>
                <a:rect l="l" t="t" r="r" b="b"/>
                <a:pathLst>
                  <a:path w="353" h="25" extrusionOk="0">
                    <a:moveTo>
                      <a:pt x="5" y="0"/>
                    </a:moveTo>
                    <a:cubicBezTo>
                      <a:pt x="2" y="8"/>
                      <a:pt x="1" y="16"/>
                      <a:pt x="0" y="25"/>
                    </a:cubicBezTo>
                    <a:cubicBezTo>
                      <a:pt x="353" y="25"/>
                      <a:pt x="353" y="25"/>
                      <a:pt x="353" y="25"/>
                    </a:cubicBezTo>
                    <a:cubicBezTo>
                      <a:pt x="353" y="1"/>
                      <a:pt x="353" y="1"/>
                      <a:pt x="353" y="1"/>
                    </a:cubicBezTo>
                    <a:cubicBezTo>
                      <a:pt x="5" y="0"/>
                      <a:pt x="5" y="0"/>
                      <a:pt x="5" y="0"/>
                    </a:cubicBezTo>
                  </a:path>
                </a:pathLst>
              </a:custGeom>
              <a:solidFill>
                <a:srgbClr val="D1D1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7" name="Google Shape;3847;p422"/>
              <p:cNvSpPr/>
              <p:nvPr/>
            </p:nvSpPr>
            <p:spPr>
              <a:xfrm>
                <a:off x="13559464" y="4934310"/>
                <a:ext cx="647701" cy="44450"/>
              </a:xfrm>
              <a:custGeom>
                <a:avLst/>
                <a:gdLst/>
                <a:ahLst/>
                <a:cxnLst/>
                <a:rect l="l" t="t" r="r" b="b"/>
                <a:pathLst>
                  <a:path w="355" h="24" extrusionOk="0">
                    <a:moveTo>
                      <a:pt x="0" y="0"/>
                    </a:moveTo>
                    <a:cubicBezTo>
                      <a:pt x="0" y="3"/>
                      <a:pt x="0" y="6"/>
                      <a:pt x="0" y="10"/>
                    </a:cubicBezTo>
                    <a:cubicBezTo>
                      <a:pt x="0" y="15"/>
                      <a:pt x="0" y="19"/>
                      <a:pt x="0" y="24"/>
                    </a:cubicBezTo>
                    <a:cubicBezTo>
                      <a:pt x="355" y="24"/>
                      <a:pt x="355" y="24"/>
                      <a:pt x="355" y="24"/>
                    </a:cubicBezTo>
                    <a:cubicBezTo>
                      <a:pt x="355" y="0"/>
                      <a:pt x="355" y="0"/>
                      <a:pt x="355" y="0"/>
                    </a:cubicBezTo>
                    <a:cubicBezTo>
                      <a:pt x="0" y="0"/>
                      <a:pt x="0" y="0"/>
                      <a:pt x="0" y="0"/>
                    </a:cubicBezTo>
                  </a:path>
                </a:pathLst>
              </a:custGeom>
              <a:solidFill>
                <a:srgbClr val="D1D1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8" name="Google Shape;3848;p422"/>
              <p:cNvSpPr/>
              <p:nvPr/>
            </p:nvSpPr>
            <p:spPr>
              <a:xfrm>
                <a:off x="13564226" y="5012098"/>
                <a:ext cx="642939" cy="44450"/>
              </a:xfrm>
              <a:custGeom>
                <a:avLst/>
                <a:gdLst/>
                <a:ahLst/>
                <a:cxnLst/>
                <a:rect l="l" t="t" r="r" b="b"/>
                <a:pathLst>
                  <a:path w="353" h="25" extrusionOk="0">
                    <a:moveTo>
                      <a:pt x="0" y="0"/>
                    </a:moveTo>
                    <a:cubicBezTo>
                      <a:pt x="2" y="8"/>
                      <a:pt x="3" y="16"/>
                      <a:pt x="6" y="24"/>
                    </a:cubicBezTo>
                    <a:cubicBezTo>
                      <a:pt x="353" y="25"/>
                      <a:pt x="353" y="25"/>
                      <a:pt x="353" y="25"/>
                    </a:cubicBezTo>
                    <a:cubicBezTo>
                      <a:pt x="353" y="0"/>
                      <a:pt x="353" y="0"/>
                      <a:pt x="353" y="0"/>
                    </a:cubicBezTo>
                    <a:cubicBezTo>
                      <a:pt x="0" y="0"/>
                      <a:pt x="0" y="0"/>
                      <a:pt x="0" y="0"/>
                    </a:cubicBezTo>
                  </a:path>
                </a:pathLst>
              </a:custGeom>
              <a:solidFill>
                <a:srgbClr val="D1D1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9" name="Google Shape;3849;p422"/>
              <p:cNvSpPr/>
              <p:nvPr/>
            </p:nvSpPr>
            <p:spPr>
              <a:xfrm>
                <a:off x="13584864" y="5089886"/>
                <a:ext cx="622301" cy="42863"/>
              </a:xfrm>
              <a:custGeom>
                <a:avLst/>
                <a:gdLst/>
                <a:ahLst/>
                <a:cxnLst/>
                <a:rect l="l" t="t" r="r" b="b"/>
                <a:pathLst>
                  <a:path w="341" h="24" extrusionOk="0">
                    <a:moveTo>
                      <a:pt x="0" y="0"/>
                    </a:moveTo>
                    <a:cubicBezTo>
                      <a:pt x="3" y="8"/>
                      <a:pt x="7" y="16"/>
                      <a:pt x="11" y="24"/>
                    </a:cubicBezTo>
                    <a:cubicBezTo>
                      <a:pt x="341" y="24"/>
                      <a:pt x="341" y="24"/>
                      <a:pt x="341" y="24"/>
                    </a:cubicBezTo>
                    <a:cubicBezTo>
                      <a:pt x="341" y="0"/>
                      <a:pt x="341" y="0"/>
                      <a:pt x="341" y="0"/>
                    </a:cubicBezTo>
                    <a:cubicBezTo>
                      <a:pt x="0" y="0"/>
                      <a:pt x="0" y="0"/>
                      <a:pt x="0" y="0"/>
                    </a:cubicBezTo>
                  </a:path>
                </a:pathLst>
              </a:custGeom>
              <a:solidFill>
                <a:srgbClr val="D1D1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0" name="Google Shape;3850;p422"/>
              <p:cNvSpPr/>
              <p:nvPr/>
            </p:nvSpPr>
            <p:spPr>
              <a:xfrm>
                <a:off x="13626139" y="5166086"/>
                <a:ext cx="563563" cy="44450"/>
              </a:xfrm>
              <a:custGeom>
                <a:avLst/>
                <a:gdLst/>
                <a:ahLst/>
                <a:cxnLst/>
                <a:rect l="l" t="t" r="r" b="b"/>
                <a:pathLst>
                  <a:path w="310" h="24" extrusionOk="0">
                    <a:moveTo>
                      <a:pt x="0" y="0"/>
                    </a:moveTo>
                    <a:cubicBezTo>
                      <a:pt x="6" y="8"/>
                      <a:pt x="12" y="17"/>
                      <a:pt x="19" y="24"/>
                    </a:cubicBezTo>
                    <a:cubicBezTo>
                      <a:pt x="293" y="24"/>
                      <a:pt x="293" y="24"/>
                      <a:pt x="293" y="24"/>
                    </a:cubicBezTo>
                    <a:cubicBezTo>
                      <a:pt x="299" y="17"/>
                      <a:pt x="305" y="8"/>
                      <a:pt x="310" y="0"/>
                    </a:cubicBezTo>
                    <a:cubicBezTo>
                      <a:pt x="0" y="0"/>
                      <a:pt x="0" y="0"/>
                      <a:pt x="0" y="0"/>
                    </a:cubicBezTo>
                  </a:path>
                </a:pathLst>
              </a:custGeom>
              <a:solidFill>
                <a:srgbClr val="D1D1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1" name="Google Shape;3851;p422"/>
              <p:cNvSpPr/>
              <p:nvPr/>
            </p:nvSpPr>
            <p:spPr>
              <a:xfrm>
                <a:off x="13695989" y="5242286"/>
                <a:ext cx="314326" cy="46038"/>
              </a:xfrm>
              <a:custGeom>
                <a:avLst/>
                <a:gdLst/>
                <a:ahLst/>
                <a:cxnLst/>
                <a:rect l="l" t="t" r="r" b="b"/>
                <a:pathLst>
                  <a:path w="172" h="25" extrusionOk="0">
                    <a:moveTo>
                      <a:pt x="0" y="0"/>
                    </a:moveTo>
                    <a:cubicBezTo>
                      <a:pt x="11" y="10"/>
                      <a:pt x="23" y="18"/>
                      <a:pt x="36" y="25"/>
                    </a:cubicBezTo>
                    <a:cubicBezTo>
                      <a:pt x="172" y="25"/>
                      <a:pt x="172" y="25"/>
                      <a:pt x="172" y="25"/>
                    </a:cubicBezTo>
                    <a:cubicBezTo>
                      <a:pt x="172" y="0"/>
                      <a:pt x="172" y="0"/>
                      <a:pt x="172" y="0"/>
                    </a:cubicBezTo>
                    <a:cubicBezTo>
                      <a:pt x="0" y="0"/>
                      <a:pt x="0" y="0"/>
                      <a:pt x="0" y="0"/>
                    </a:cubicBezTo>
                  </a:path>
                </a:pathLst>
              </a:custGeom>
              <a:solidFill>
                <a:srgbClr val="D1D1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2" name="Google Shape;3852;p422"/>
              <p:cNvSpPr/>
              <p:nvPr/>
            </p:nvSpPr>
            <p:spPr>
              <a:xfrm>
                <a:off x="13607089" y="4697772"/>
                <a:ext cx="3175" cy="3175"/>
              </a:xfrm>
              <a:custGeom>
                <a:avLst/>
                <a:gdLst/>
                <a:ahLst/>
                <a:cxnLst/>
                <a:rect l="l" t="t" r="r" b="b"/>
                <a:pathLst>
                  <a:path w="2" h="2" extrusionOk="0">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2" y="1"/>
                    </a:moveTo>
                    <a:cubicBezTo>
                      <a:pt x="2" y="1"/>
                      <a:pt x="2" y="1"/>
                      <a:pt x="2" y="1"/>
                    </a:cubicBezTo>
                    <a:cubicBezTo>
                      <a:pt x="2" y="1"/>
                      <a:pt x="2" y="1"/>
                      <a:pt x="2" y="1"/>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3" name="Google Shape;3853;p422"/>
              <p:cNvSpPr/>
              <p:nvPr/>
            </p:nvSpPr>
            <p:spPr>
              <a:xfrm>
                <a:off x="13597564" y="4708885"/>
                <a:ext cx="3175" cy="1588"/>
              </a:xfrm>
              <a:custGeom>
                <a:avLst/>
                <a:gdLst/>
                <a:ahLst/>
                <a:cxnLst/>
                <a:rect l="l" t="t" r="r" b="b"/>
                <a:pathLst>
                  <a:path w="1" h="1" extrusionOk="0">
                    <a:moveTo>
                      <a:pt x="0" y="1"/>
                    </a:moveTo>
                    <a:cubicBezTo>
                      <a:pt x="0" y="1"/>
                      <a:pt x="0" y="1"/>
                      <a:pt x="0" y="1"/>
                    </a:cubicBezTo>
                    <a:cubicBezTo>
                      <a:pt x="0" y="1"/>
                      <a:pt x="0" y="1"/>
                      <a:pt x="0" y="1"/>
                    </a:cubicBezTo>
                    <a:moveTo>
                      <a:pt x="0" y="1"/>
                    </a:moveTo>
                    <a:cubicBezTo>
                      <a:pt x="0" y="1"/>
                      <a:pt x="0" y="1"/>
                      <a:pt x="0" y="1"/>
                    </a:cubicBezTo>
                    <a:cubicBezTo>
                      <a:pt x="0" y="1"/>
                      <a:pt x="0" y="1"/>
                      <a:pt x="0" y="1"/>
                    </a:cubicBezTo>
                    <a:cubicBezTo>
                      <a:pt x="0" y="1"/>
                      <a:pt x="0" y="1"/>
                      <a:pt x="0" y="1"/>
                    </a:cubicBezTo>
                    <a:cubicBezTo>
                      <a:pt x="0" y="1"/>
                      <a:pt x="0" y="1"/>
                      <a:pt x="0" y="1"/>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D1D1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4" name="Google Shape;3854;p422"/>
              <p:cNvSpPr/>
              <p:nvPr/>
            </p:nvSpPr>
            <p:spPr>
              <a:xfrm>
                <a:off x="14103977" y="5254986"/>
                <a:ext cx="12700" cy="11113"/>
              </a:xfrm>
              <a:custGeom>
                <a:avLst/>
                <a:gdLst/>
                <a:ahLst/>
                <a:cxnLst/>
                <a:rect l="l" t="t" r="r" b="b"/>
                <a:pathLst>
                  <a:path w="7" h="6" extrusionOk="0">
                    <a:moveTo>
                      <a:pt x="0" y="6"/>
                    </a:moveTo>
                    <a:cubicBezTo>
                      <a:pt x="3" y="4"/>
                      <a:pt x="5" y="2"/>
                      <a:pt x="7" y="0"/>
                    </a:cubicBezTo>
                    <a:cubicBezTo>
                      <a:pt x="5" y="2"/>
                      <a:pt x="3" y="4"/>
                      <a:pt x="0" y="6"/>
                    </a:cubicBezTo>
                  </a:path>
                </a:pathLst>
              </a:custGeom>
              <a:solidFill>
                <a:srgbClr val="A6DA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5" name="Google Shape;3855;p422"/>
              <p:cNvSpPr/>
              <p:nvPr/>
            </p:nvSpPr>
            <p:spPr>
              <a:xfrm>
                <a:off x="14119852" y="5242286"/>
                <a:ext cx="11113" cy="12700"/>
              </a:xfrm>
              <a:custGeom>
                <a:avLst/>
                <a:gdLst/>
                <a:ahLst/>
                <a:cxnLst/>
                <a:rect l="l" t="t" r="r" b="b"/>
                <a:pathLst>
                  <a:path w="6" h="7" extrusionOk="0">
                    <a:moveTo>
                      <a:pt x="0" y="7"/>
                    </a:moveTo>
                    <a:cubicBezTo>
                      <a:pt x="2" y="5"/>
                      <a:pt x="4" y="2"/>
                      <a:pt x="6" y="0"/>
                    </a:cubicBezTo>
                    <a:cubicBezTo>
                      <a:pt x="4" y="2"/>
                      <a:pt x="2" y="5"/>
                      <a:pt x="0" y="7"/>
                    </a:cubicBezTo>
                    <a:close/>
                  </a:path>
                </a:pathLst>
              </a:custGeom>
              <a:solidFill>
                <a:srgbClr val="A6DA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6" name="Google Shape;3856;p422"/>
              <p:cNvSpPr/>
              <p:nvPr/>
            </p:nvSpPr>
            <p:spPr>
              <a:xfrm>
                <a:off x="13597564" y="4708885"/>
                <a:ext cx="3175" cy="1588"/>
              </a:xfrm>
              <a:custGeom>
                <a:avLst/>
                <a:gdLst/>
                <a:ahLst/>
                <a:cxnLst/>
                <a:rect l="l" t="t" r="r" b="b"/>
                <a:pathLst>
                  <a:path w="1" h="1" extrusionOk="0">
                    <a:moveTo>
                      <a:pt x="0" y="1"/>
                    </a:moveTo>
                    <a:cubicBezTo>
                      <a:pt x="0" y="1"/>
                      <a:pt x="0" y="1"/>
                      <a:pt x="0" y="1"/>
                    </a:cubicBezTo>
                    <a:cubicBezTo>
                      <a:pt x="0" y="1"/>
                      <a:pt x="0" y="1"/>
                      <a:pt x="0" y="1"/>
                    </a:cubicBezTo>
                    <a:cubicBezTo>
                      <a:pt x="0" y="1"/>
                      <a:pt x="0" y="1"/>
                      <a:pt x="0" y="1"/>
                    </a:cubicBezTo>
                    <a:cubicBezTo>
                      <a:pt x="0" y="1"/>
                      <a:pt x="0" y="1"/>
                      <a:pt x="0" y="1"/>
                    </a:cubicBezTo>
                    <a:moveTo>
                      <a:pt x="0" y="0"/>
                    </a:moveTo>
                    <a:cubicBezTo>
                      <a:pt x="0" y="0"/>
                      <a:pt x="0" y="0"/>
                      <a:pt x="0" y="0"/>
                    </a:cubicBezTo>
                    <a:cubicBezTo>
                      <a:pt x="0" y="1"/>
                      <a:pt x="0" y="1"/>
                      <a:pt x="0" y="1"/>
                    </a:cubicBezTo>
                    <a:cubicBezTo>
                      <a:pt x="0" y="1"/>
                      <a:pt x="0" y="1"/>
                      <a:pt x="0" y="1"/>
                    </a:cubicBezTo>
                    <a:cubicBezTo>
                      <a:pt x="0" y="1"/>
                      <a:pt x="0" y="1"/>
                      <a:pt x="0" y="0"/>
                    </a:cubicBezTo>
                    <a:moveTo>
                      <a:pt x="1" y="0"/>
                    </a:moveTo>
                    <a:cubicBezTo>
                      <a:pt x="1" y="0"/>
                      <a:pt x="1" y="0"/>
                      <a:pt x="1" y="0"/>
                    </a:cubicBezTo>
                    <a:cubicBezTo>
                      <a:pt x="1" y="0"/>
                      <a:pt x="1" y="0"/>
                      <a:pt x="1" y="0"/>
                    </a:cubicBezTo>
                    <a:cubicBezTo>
                      <a:pt x="1" y="0"/>
                      <a:pt x="1" y="0"/>
                      <a:pt x="1" y="0"/>
                    </a:cubicBezTo>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7" name="Google Shape;3857;p422"/>
              <p:cNvSpPr/>
              <p:nvPr/>
            </p:nvSpPr>
            <p:spPr>
              <a:xfrm>
                <a:off x="13565814" y="4710472"/>
                <a:ext cx="31750" cy="36513"/>
              </a:xfrm>
              <a:custGeom>
                <a:avLst/>
                <a:gdLst/>
                <a:ahLst/>
                <a:cxnLst/>
                <a:rect l="l" t="t" r="r" b="b"/>
                <a:pathLst>
                  <a:path w="18" h="20" extrusionOk="0">
                    <a:moveTo>
                      <a:pt x="18" y="0"/>
                    </a:moveTo>
                    <a:cubicBezTo>
                      <a:pt x="18" y="0"/>
                      <a:pt x="18" y="0"/>
                      <a:pt x="18" y="0"/>
                    </a:cubicBezTo>
                    <a:cubicBezTo>
                      <a:pt x="18" y="0"/>
                      <a:pt x="18" y="0"/>
                      <a:pt x="18" y="0"/>
                    </a:cubicBezTo>
                    <a:cubicBezTo>
                      <a:pt x="18" y="0"/>
                      <a:pt x="18" y="0"/>
                      <a:pt x="18" y="0"/>
                    </a:cubicBezTo>
                    <a:cubicBezTo>
                      <a:pt x="12" y="6"/>
                      <a:pt x="6" y="13"/>
                      <a:pt x="0" y="20"/>
                    </a:cubicBezTo>
                    <a:cubicBezTo>
                      <a:pt x="0" y="20"/>
                      <a:pt x="0" y="20"/>
                      <a:pt x="0" y="20"/>
                    </a:cubicBezTo>
                    <a:cubicBezTo>
                      <a:pt x="6" y="13"/>
                      <a:pt x="12" y="6"/>
                      <a:pt x="18" y="0"/>
                    </a:cubicBezTo>
                    <a:cubicBezTo>
                      <a:pt x="18" y="0"/>
                      <a:pt x="18" y="0"/>
                      <a:pt x="18" y="0"/>
                    </a:cubicBezTo>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8" name="Google Shape;3858;p422"/>
              <p:cNvSpPr/>
              <p:nvPr/>
            </p:nvSpPr>
            <p:spPr>
              <a:xfrm>
                <a:off x="13486439" y="4600934"/>
                <a:ext cx="346076" cy="573089"/>
              </a:xfrm>
              <a:custGeom>
                <a:avLst/>
                <a:gdLst/>
                <a:ahLst/>
                <a:cxnLst/>
                <a:rect l="l" t="t" r="r" b="b"/>
                <a:pathLst>
                  <a:path w="190" h="314" extrusionOk="0">
                    <a:moveTo>
                      <a:pt x="43" y="80"/>
                    </a:moveTo>
                    <a:cubicBezTo>
                      <a:pt x="15" y="116"/>
                      <a:pt x="0" y="160"/>
                      <a:pt x="0" y="206"/>
                    </a:cubicBezTo>
                    <a:cubicBezTo>
                      <a:pt x="0" y="206"/>
                      <a:pt x="0" y="206"/>
                      <a:pt x="0" y="206"/>
                    </a:cubicBezTo>
                    <a:cubicBezTo>
                      <a:pt x="0" y="246"/>
                      <a:pt x="11" y="283"/>
                      <a:pt x="31" y="314"/>
                    </a:cubicBezTo>
                    <a:cubicBezTo>
                      <a:pt x="31" y="310"/>
                      <a:pt x="31" y="310"/>
                      <a:pt x="31" y="310"/>
                    </a:cubicBezTo>
                    <a:cubicBezTo>
                      <a:pt x="76" y="310"/>
                      <a:pt x="76" y="310"/>
                      <a:pt x="76" y="310"/>
                    </a:cubicBezTo>
                    <a:cubicBezTo>
                      <a:pt x="72" y="304"/>
                      <a:pt x="68" y="298"/>
                      <a:pt x="65" y="292"/>
                    </a:cubicBezTo>
                    <a:cubicBezTo>
                      <a:pt x="31" y="292"/>
                      <a:pt x="31" y="292"/>
                      <a:pt x="31" y="292"/>
                    </a:cubicBezTo>
                    <a:cubicBezTo>
                      <a:pt x="31" y="268"/>
                      <a:pt x="31" y="268"/>
                      <a:pt x="31" y="268"/>
                    </a:cubicBezTo>
                    <a:cubicBezTo>
                      <a:pt x="54" y="268"/>
                      <a:pt x="54" y="268"/>
                      <a:pt x="54" y="268"/>
                    </a:cubicBezTo>
                    <a:cubicBezTo>
                      <a:pt x="51" y="262"/>
                      <a:pt x="49" y="256"/>
                      <a:pt x="48" y="249"/>
                    </a:cubicBezTo>
                    <a:cubicBezTo>
                      <a:pt x="31" y="249"/>
                      <a:pt x="31" y="249"/>
                      <a:pt x="31" y="249"/>
                    </a:cubicBezTo>
                    <a:cubicBezTo>
                      <a:pt x="31" y="225"/>
                      <a:pt x="31" y="225"/>
                      <a:pt x="31" y="225"/>
                    </a:cubicBezTo>
                    <a:cubicBezTo>
                      <a:pt x="42" y="225"/>
                      <a:pt x="42" y="225"/>
                      <a:pt x="42" y="225"/>
                    </a:cubicBezTo>
                    <a:cubicBezTo>
                      <a:pt x="41" y="219"/>
                      <a:pt x="41" y="213"/>
                      <a:pt x="40" y="207"/>
                    </a:cubicBezTo>
                    <a:cubicBezTo>
                      <a:pt x="31" y="207"/>
                      <a:pt x="31" y="207"/>
                      <a:pt x="31" y="207"/>
                    </a:cubicBezTo>
                    <a:cubicBezTo>
                      <a:pt x="31" y="183"/>
                      <a:pt x="31" y="183"/>
                      <a:pt x="31" y="183"/>
                    </a:cubicBezTo>
                    <a:cubicBezTo>
                      <a:pt x="40" y="183"/>
                      <a:pt x="40" y="183"/>
                      <a:pt x="40" y="183"/>
                    </a:cubicBezTo>
                    <a:cubicBezTo>
                      <a:pt x="40" y="177"/>
                      <a:pt x="41" y="171"/>
                      <a:pt x="42" y="165"/>
                    </a:cubicBezTo>
                    <a:cubicBezTo>
                      <a:pt x="31" y="165"/>
                      <a:pt x="31" y="165"/>
                      <a:pt x="31" y="165"/>
                    </a:cubicBezTo>
                    <a:cubicBezTo>
                      <a:pt x="31" y="140"/>
                      <a:pt x="31" y="140"/>
                      <a:pt x="31" y="140"/>
                    </a:cubicBezTo>
                    <a:cubicBezTo>
                      <a:pt x="47" y="140"/>
                      <a:pt x="47" y="140"/>
                      <a:pt x="47" y="140"/>
                    </a:cubicBezTo>
                    <a:cubicBezTo>
                      <a:pt x="48" y="134"/>
                      <a:pt x="50" y="128"/>
                      <a:pt x="52" y="122"/>
                    </a:cubicBezTo>
                    <a:cubicBezTo>
                      <a:pt x="31" y="122"/>
                      <a:pt x="31" y="122"/>
                      <a:pt x="31" y="122"/>
                    </a:cubicBezTo>
                    <a:cubicBezTo>
                      <a:pt x="31" y="98"/>
                      <a:pt x="31" y="98"/>
                      <a:pt x="31" y="98"/>
                    </a:cubicBezTo>
                    <a:cubicBezTo>
                      <a:pt x="63" y="98"/>
                      <a:pt x="63" y="98"/>
                      <a:pt x="63" y="98"/>
                    </a:cubicBezTo>
                    <a:cubicBezTo>
                      <a:pt x="66" y="92"/>
                      <a:pt x="70" y="86"/>
                      <a:pt x="73" y="80"/>
                    </a:cubicBezTo>
                    <a:cubicBezTo>
                      <a:pt x="43" y="80"/>
                      <a:pt x="43" y="80"/>
                      <a:pt x="43" y="80"/>
                    </a:cubicBezTo>
                    <a:moveTo>
                      <a:pt x="190" y="0"/>
                    </a:moveTo>
                    <a:cubicBezTo>
                      <a:pt x="145" y="4"/>
                      <a:pt x="102" y="22"/>
                      <a:pt x="69" y="53"/>
                    </a:cubicBezTo>
                    <a:cubicBezTo>
                      <a:pt x="69" y="53"/>
                      <a:pt x="69" y="53"/>
                      <a:pt x="69" y="53"/>
                    </a:cubicBezTo>
                    <a:cubicBezTo>
                      <a:pt x="69" y="53"/>
                      <a:pt x="68" y="53"/>
                      <a:pt x="68" y="53"/>
                    </a:cubicBezTo>
                    <a:cubicBezTo>
                      <a:pt x="68" y="53"/>
                      <a:pt x="68" y="53"/>
                      <a:pt x="68" y="53"/>
                    </a:cubicBezTo>
                    <a:cubicBezTo>
                      <a:pt x="68" y="53"/>
                      <a:pt x="68" y="53"/>
                      <a:pt x="68" y="53"/>
                    </a:cubicBezTo>
                    <a:cubicBezTo>
                      <a:pt x="68" y="53"/>
                      <a:pt x="68" y="53"/>
                      <a:pt x="68" y="53"/>
                    </a:cubicBezTo>
                    <a:cubicBezTo>
                      <a:pt x="68" y="53"/>
                      <a:pt x="68" y="53"/>
                      <a:pt x="68" y="53"/>
                    </a:cubicBezTo>
                    <a:cubicBezTo>
                      <a:pt x="68" y="53"/>
                      <a:pt x="68" y="53"/>
                      <a:pt x="68" y="53"/>
                    </a:cubicBezTo>
                    <a:cubicBezTo>
                      <a:pt x="68" y="53"/>
                      <a:pt x="68" y="53"/>
                      <a:pt x="68" y="53"/>
                    </a:cubicBezTo>
                    <a:cubicBezTo>
                      <a:pt x="68" y="54"/>
                      <a:pt x="68" y="54"/>
                      <a:pt x="68" y="54"/>
                    </a:cubicBezTo>
                    <a:cubicBezTo>
                      <a:pt x="68" y="54"/>
                      <a:pt x="68" y="54"/>
                      <a:pt x="68" y="54"/>
                    </a:cubicBezTo>
                    <a:cubicBezTo>
                      <a:pt x="67" y="54"/>
                      <a:pt x="67" y="54"/>
                      <a:pt x="67" y="54"/>
                    </a:cubicBezTo>
                    <a:cubicBezTo>
                      <a:pt x="67" y="54"/>
                      <a:pt x="67" y="54"/>
                      <a:pt x="67" y="54"/>
                    </a:cubicBezTo>
                    <a:cubicBezTo>
                      <a:pt x="67" y="54"/>
                      <a:pt x="67" y="54"/>
                      <a:pt x="67" y="54"/>
                    </a:cubicBezTo>
                    <a:cubicBezTo>
                      <a:pt x="67" y="54"/>
                      <a:pt x="67" y="54"/>
                      <a:pt x="67" y="54"/>
                    </a:cubicBezTo>
                    <a:cubicBezTo>
                      <a:pt x="67" y="54"/>
                      <a:pt x="66" y="55"/>
                      <a:pt x="66" y="55"/>
                    </a:cubicBezTo>
                    <a:cubicBezTo>
                      <a:pt x="66" y="55"/>
                      <a:pt x="66" y="55"/>
                      <a:pt x="66" y="55"/>
                    </a:cubicBezTo>
                    <a:cubicBezTo>
                      <a:pt x="66" y="55"/>
                      <a:pt x="66" y="55"/>
                      <a:pt x="66" y="55"/>
                    </a:cubicBezTo>
                    <a:cubicBezTo>
                      <a:pt x="66" y="55"/>
                      <a:pt x="66" y="55"/>
                      <a:pt x="66" y="55"/>
                    </a:cubicBezTo>
                    <a:cubicBezTo>
                      <a:pt x="66" y="55"/>
                      <a:pt x="66" y="55"/>
                      <a:pt x="66" y="55"/>
                    </a:cubicBezTo>
                    <a:cubicBezTo>
                      <a:pt x="66" y="55"/>
                      <a:pt x="66" y="55"/>
                      <a:pt x="66" y="55"/>
                    </a:cubicBezTo>
                    <a:cubicBezTo>
                      <a:pt x="66" y="56"/>
                      <a:pt x="65" y="56"/>
                      <a:pt x="65" y="56"/>
                    </a:cubicBezTo>
                    <a:cubicBezTo>
                      <a:pt x="92" y="56"/>
                      <a:pt x="92" y="56"/>
                      <a:pt x="92" y="56"/>
                    </a:cubicBezTo>
                    <a:cubicBezTo>
                      <a:pt x="95" y="53"/>
                      <a:pt x="98" y="50"/>
                      <a:pt x="100" y="47"/>
                    </a:cubicBezTo>
                    <a:cubicBezTo>
                      <a:pt x="118" y="29"/>
                      <a:pt x="139" y="15"/>
                      <a:pt x="162" y="4"/>
                    </a:cubicBezTo>
                    <a:cubicBezTo>
                      <a:pt x="171" y="2"/>
                      <a:pt x="180" y="1"/>
                      <a:pt x="190"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9" name="Google Shape;3859;p422"/>
              <p:cNvSpPr/>
              <p:nvPr/>
            </p:nvSpPr>
            <p:spPr>
              <a:xfrm>
                <a:off x="13565814" y="4704122"/>
                <a:ext cx="88900" cy="42863"/>
              </a:xfrm>
              <a:custGeom>
                <a:avLst/>
                <a:gdLst/>
                <a:ahLst/>
                <a:cxnLst/>
                <a:rect l="l" t="t" r="r" b="b"/>
                <a:pathLst>
                  <a:path w="49" h="24" extrusionOk="0">
                    <a:moveTo>
                      <a:pt x="22" y="0"/>
                    </a:moveTo>
                    <a:cubicBezTo>
                      <a:pt x="21" y="1"/>
                      <a:pt x="20" y="2"/>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8" y="3"/>
                    </a:cubicBezTo>
                    <a:cubicBezTo>
                      <a:pt x="18" y="4"/>
                      <a:pt x="18" y="4"/>
                      <a:pt x="18" y="4"/>
                    </a:cubicBezTo>
                    <a:cubicBezTo>
                      <a:pt x="18" y="4"/>
                      <a:pt x="18" y="4"/>
                      <a:pt x="18" y="4"/>
                    </a:cubicBezTo>
                    <a:cubicBezTo>
                      <a:pt x="18" y="4"/>
                      <a:pt x="18" y="4"/>
                      <a:pt x="18" y="4"/>
                    </a:cubicBezTo>
                    <a:cubicBezTo>
                      <a:pt x="18" y="4"/>
                      <a:pt x="18" y="4"/>
                      <a:pt x="18" y="4"/>
                    </a:cubicBezTo>
                    <a:cubicBezTo>
                      <a:pt x="18" y="4"/>
                      <a:pt x="18" y="4"/>
                      <a:pt x="18" y="4"/>
                    </a:cubicBezTo>
                    <a:cubicBezTo>
                      <a:pt x="12" y="10"/>
                      <a:pt x="6" y="17"/>
                      <a:pt x="0" y="24"/>
                    </a:cubicBezTo>
                    <a:cubicBezTo>
                      <a:pt x="30" y="24"/>
                      <a:pt x="30" y="24"/>
                      <a:pt x="30" y="24"/>
                    </a:cubicBezTo>
                    <a:cubicBezTo>
                      <a:pt x="36" y="16"/>
                      <a:pt x="42" y="7"/>
                      <a:pt x="49" y="0"/>
                    </a:cubicBezTo>
                    <a:cubicBezTo>
                      <a:pt x="22" y="0"/>
                      <a:pt x="22" y="0"/>
                      <a:pt x="22" y="0"/>
                    </a:cubicBezTo>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0" name="Google Shape;3860;p422"/>
              <p:cNvSpPr/>
              <p:nvPr/>
            </p:nvSpPr>
            <p:spPr>
              <a:xfrm>
                <a:off x="13543589" y="4780322"/>
                <a:ext cx="58738" cy="42863"/>
              </a:xfrm>
              <a:custGeom>
                <a:avLst/>
                <a:gdLst/>
                <a:ahLst/>
                <a:cxnLst/>
                <a:rect l="l" t="t" r="r" b="b"/>
                <a:pathLst>
                  <a:path w="32" h="24" extrusionOk="0">
                    <a:moveTo>
                      <a:pt x="0" y="0"/>
                    </a:moveTo>
                    <a:cubicBezTo>
                      <a:pt x="0" y="24"/>
                      <a:pt x="0" y="24"/>
                      <a:pt x="0" y="24"/>
                    </a:cubicBezTo>
                    <a:cubicBezTo>
                      <a:pt x="21" y="24"/>
                      <a:pt x="21" y="24"/>
                      <a:pt x="21" y="24"/>
                    </a:cubicBezTo>
                    <a:cubicBezTo>
                      <a:pt x="24" y="16"/>
                      <a:pt x="28" y="8"/>
                      <a:pt x="32" y="0"/>
                    </a:cubicBezTo>
                    <a:cubicBezTo>
                      <a:pt x="0" y="0"/>
                      <a:pt x="0" y="0"/>
                      <a:pt x="0" y="0"/>
                    </a:cubicBezTo>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1" name="Google Shape;3861;p422"/>
              <p:cNvSpPr/>
              <p:nvPr/>
            </p:nvSpPr>
            <p:spPr>
              <a:xfrm>
                <a:off x="13567401" y="5210536"/>
                <a:ext cx="536576" cy="142875"/>
              </a:xfrm>
              <a:custGeom>
                <a:avLst/>
                <a:gdLst/>
                <a:ahLst/>
                <a:cxnLst/>
                <a:rect l="l" t="t" r="r" b="b"/>
                <a:pathLst>
                  <a:path w="295" h="79" extrusionOk="0">
                    <a:moveTo>
                      <a:pt x="295" y="31"/>
                    </a:moveTo>
                    <a:cubicBezTo>
                      <a:pt x="281" y="43"/>
                      <a:pt x="265" y="53"/>
                      <a:pt x="248" y="61"/>
                    </a:cubicBezTo>
                    <a:cubicBezTo>
                      <a:pt x="233" y="64"/>
                      <a:pt x="218" y="66"/>
                      <a:pt x="202" y="66"/>
                    </a:cubicBezTo>
                    <a:cubicBezTo>
                      <a:pt x="202" y="66"/>
                      <a:pt x="202" y="66"/>
                      <a:pt x="202" y="66"/>
                    </a:cubicBezTo>
                    <a:cubicBezTo>
                      <a:pt x="168" y="66"/>
                      <a:pt x="136" y="57"/>
                      <a:pt x="107" y="43"/>
                    </a:cubicBezTo>
                    <a:cubicBezTo>
                      <a:pt x="46" y="42"/>
                      <a:pt x="46" y="42"/>
                      <a:pt x="46" y="42"/>
                    </a:cubicBezTo>
                    <a:cubicBezTo>
                      <a:pt x="79" y="65"/>
                      <a:pt x="119" y="79"/>
                      <a:pt x="163" y="79"/>
                    </a:cubicBezTo>
                    <a:cubicBezTo>
                      <a:pt x="163" y="79"/>
                      <a:pt x="163" y="79"/>
                      <a:pt x="163" y="79"/>
                    </a:cubicBezTo>
                    <a:cubicBezTo>
                      <a:pt x="163" y="79"/>
                      <a:pt x="163" y="79"/>
                      <a:pt x="163" y="79"/>
                    </a:cubicBezTo>
                    <a:cubicBezTo>
                      <a:pt x="212" y="79"/>
                      <a:pt x="258" y="62"/>
                      <a:pt x="295" y="31"/>
                    </a:cubicBezTo>
                    <a:moveTo>
                      <a:pt x="0" y="0"/>
                    </a:moveTo>
                    <a:cubicBezTo>
                      <a:pt x="5" y="6"/>
                      <a:pt x="11" y="13"/>
                      <a:pt x="17" y="18"/>
                    </a:cubicBezTo>
                    <a:cubicBezTo>
                      <a:pt x="71" y="18"/>
                      <a:pt x="71" y="18"/>
                      <a:pt x="71" y="18"/>
                    </a:cubicBezTo>
                    <a:cubicBezTo>
                      <a:pt x="64" y="13"/>
                      <a:pt x="58" y="7"/>
                      <a:pt x="51" y="0"/>
                    </a:cubicBezTo>
                    <a:cubicBezTo>
                      <a:pt x="0" y="0"/>
                      <a:pt x="0" y="0"/>
                      <a:pt x="0"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2" name="Google Shape;3862;p422"/>
              <p:cNvSpPr/>
              <p:nvPr/>
            </p:nvSpPr>
            <p:spPr>
              <a:xfrm>
                <a:off x="13543589" y="4856523"/>
                <a:ext cx="28575" cy="46038"/>
              </a:xfrm>
              <a:custGeom>
                <a:avLst/>
                <a:gdLst/>
                <a:ahLst/>
                <a:cxnLst/>
                <a:rect l="l" t="t" r="r" b="b"/>
                <a:pathLst>
                  <a:path w="16" h="25" extrusionOk="0">
                    <a:moveTo>
                      <a:pt x="0" y="0"/>
                    </a:moveTo>
                    <a:cubicBezTo>
                      <a:pt x="0" y="25"/>
                      <a:pt x="0" y="25"/>
                      <a:pt x="0" y="25"/>
                    </a:cubicBezTo>
                    <a:cubicBezTo>
                      <a:pt x="11" y="25"/>
                      <a:pt x="11" y="25"/>
                      <a:pt x="11" y="25"/>
                    </a:cubicBezTo>
                    <a:cubicBezTo>
                      <a:pt x="12" y="16"/>
                      <a:pt x="13" y="8"/>
                      <a:pt x="16" y="0"/>
                    </a:cubicBezTo>
                    <a:cubicBezTo>
                      <a:pt x="0" y="0"/>
                      <a:pt x="0" y="0"/>
                      <a:pt x="0" y="0"/>
                    </a:cubicBezTo>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3" name="Google Shape;3863;p422"/>
              <p:cNvSpPr/>
              <p:nvPr/>
            </p:nvSpPr>
            <p:spPr>
              <a:xfrm>
                <a:off x="13543589" y="4934310"/>
                <a:ext cx="15875" cy="44450"/>
              </a:xfrm>
              <a:custGeom>
                <a:avLst/>
                <a:gdLst/>
                <a:ahLst/>
                <a:cxnLst/>
                <a:rect l="l" t="t" r="r" b="b"/>
                <a:pathLst>
                  <a:path w="9" h="24" extrusionOk="0">
                    <a:moveTo>
                      <a:pt x="0" y="0"/>
                    </a:moveTo>
                    <a:cubicBezTo>
                      <a:pt x="0" y="24"/>
                      <a:pt x="0" y="24"/>
                      <a:pt x="0" y="24"/>
                    </a:cubicBezTo>
                    <a:cubicBezTo>
                      <a:pt x="9" y="24"/>
                      <a:pt x="9" y="24"/>
                      <a:pt x="9" y="24"/>
                    </a:cubicBezTo>
                    <a:cubicBezTo>
                      <a:pt x="9" y="19"/>
                      <a:pt x="9" y="15"/>
                      <a:pt x="9" y="10"/>
                    </a:cubicBezTo>
                    <a:cubicBezTo>
                      <a:pt x="9" y="6"/>
                      <a:pt x="9" y="3"/>
                      <a:pt x="9" y="0"/>
                    </a:cubicBezTo>
                    <a:cubicBezTo>
                      <a:pt x="0" y="0"/>
                      <a:pt x="0" y="0"/>
                      <a:pt x="0" y="0"/>
                    </a:cubicBezTo>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4" name="Google Shape;3864;p422"/>
              <p:cNvSpPr/>
              <p:nvPr/>
            </p:nvSpPr>
            <p:spPr>
              <a:xfrm>
                <a:off x="13543589" y="5012098"/>
                <a:ext cx="30163" cy="42863"/>
              </a:xfrm>
              <a:custGeom>
                <a:avLst/>
                <a:gdLst/>
                <a:ahLst/>
                <a:cxnLst/>
                <a:rect l="l" t="t" r="r" b="b"/>
                <a:pathLst>
                  <a:path w="17" h="24" extrusionOk="0">
                    <a:moveTo>
                      <a:pt x="0" y="0"/>
                    </a:moveTo>
                    <a:cubicBezTo>
                      <a:pt x="0" y="24"/>
                      <a:pt x="0" y="24"/>
                      <a:pt x="0" y="24"/>
                    </a:cubicBezTo>
                    <a:cubicBezTo>
                      <a:pt x="17" y="24"/>
                      <a:pt x="17" y="24"/>
                      <a:pt x="17" y="24"/>
                    </a:cubicBezTo>
                    <a:cubicBezTo>
                      <a:pt x="14" y="16"/>
                      <a:pt x="13" y="8"/>
                      <a:pt x="11" y="0"/>
                    </a:cubicBezTo>
                    <a:cubicBezTo>
                      <a:pt x="0" y="0"/>
                      <a:pt x="0" y="0"/>
                      <a:pt x="0" y="0"/>
                    </a:cubicBezTo>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5" name="Google Shape;3865;p422"/>
              <p:cNvSpPr/>
              <p:nvPr/>
            </p:nvSpPr>
            <p:spPr>
              <a:xfrm>
                <a:off x="13543589" y="5089886"/>
                <a:ext cx="61913" cy="42863"/>
              </a:xfrm>
              <a:custGeom>
                <a:avLst/>
                <a:gdLst/>
                <a:ahLst/>
                <a:cxnLst/>
                <a:rect l="l" t="t" r="r" b="b"/>
                <a:pathLst>
                  <a:path w="34" h="24" extrusionOk="0">
                    <a:moveTo>
                      <a:pt x="0" y="0"/>
                    </a:moveTo>
                    <a:cubicBezTo>
                      <a:pt x="0" y="24"/>
                      <a:pt x="0" y="24"/>
                      <a:pt x="0" y="24"/>
                    </a:cubicBezTo>
                    <a:cubicBezTo>
                      <a:pt x="34" y="24"/>
                      <a:pt x="34" y="24"/>
                      <a:pt x="34" y="24"/>
                    </a:cubicBezTo>
                    <a:cubicBezTo>
                      <a:pt x="30" y="16"/>
                      <a:pt x="26" y="8"/>
                      <a:pt x="23" y="0"/>
                    </a:cubicBezTo>
                    <a:cubicBezTo>
                      <a:pt x="0" y="0"/>
                      <a:pt x="0" y="0"/>
                      <a:pt x="0" y="0"/>
                    </a:cubicBezTo>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6" name="Google Shape;3866;p422"/>
              <p:cNvSpPr/>
              <p:nvPr/>
            </p:nvSpPr>
            <p:spPr>
              <a:xfrm>
                <a:off x="13543589" y="5166086"/>
                <a:ext cx="115888" cy="44450"/>
              </a:xfrm>
              <a:custGeom>
                <a:avLst/>
                <a:gdLst/>
                <a:ahLst/>
                <a:cxnLst/>
                <a:rect l="l" t="t" r="r" b="b"/>
                <a:pathLst>
                  <a:path w="64" h="24" extrusionOk="0">
                    <a:moveTo>
                      <a:pt x="0" y="0"/>
                    </a:moveTo>
                    <a:cubicBezTo>
                      <a:pt x="0" y="4"/>
                      <a:pt x="0" y="4"/>
                      <a:pt x="0" y="4"/>
                    </a:cubicBezTo>
                    <a:cubicBezTo>
                      <a:pt x="4" y="11"/>
                      <a:pt x="9" y="18"/>
                      <a:pt x="13" y="24"/>
                    </a:cubicBezTo>
                    <a:cubicBezTo>
                      <a:pt x="64" y="24"/>
                      <a:pt x="64" y="24"/>
                      <a:pt x="64" y="24"/>
                    </a:cubicBezTo>
                    <a:cubicBezTo>
                      <a:pt x="57" y="17"/>
                      <a:pt x="51" y="8"/>
                      <a:pt x="45" y="0"/>
                    </a:cubicBezTo>
                    <a:cubicBezTo>
                      <a:pt x="0" y="0"/>
                      <a:pt x="0" y="0"/>
                      <a:pt x="0" y="0"/>
                    </a:cubicBezTo>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7" name="Google Shape;3867;p422"/>
              <p:cNvSpPr/>
              <p:nvPr/>
            </p:nvSpPr>
            <p:spPr>
              <a:xfrm>
                <a:off x="13597564" y="5242286"/>
                <a:ext cx="165100" cy="46038"/>
              </a:xfrm>
              <a:custGeom>
                <a:avLst/>
                <a:gdLst/>
                <a:ahLst/>
                <a:cxnLst/>
                <a:rect l="l" t="t" r="r" b="b"/>
                <a:pathLst>
                  <a:path w="90" h="25" extrusionOk="0">
                    <a:moveTo>
                      <a:pt x="0" y="0"/>
                    </a:moveTo>
                    <a:cubicBezTo>
                      <a:pt x="9" y="9"/>
                      <a:pt x="18" y="17"/>
                      <a:pt x="29" y="24"/>
                    </a:cubicBezTo>
                    <a:cubicBezTo>
                      <a:pt x="90" y="25"/>
                      <a:pt x="90" y="25"/>
                      <a:pt x="90" y="25"/>
                    </a:cubicBezTo>
                    <a:cubicBezTo>
                      <a:pt x="77" y="18"/>
                      <a:pt x="65" y="10"/>
                      <a:pt x="54" y="0"/>
                    </a:cubicBezTo>
                    <a:cubicBezTo>
                      <a:pt x="0" y="0"/>
                      <a:pt x="0" y="0"/>
                      <a:pt x="0" y="0"/>
                    </a:cubicBezTo>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8" name="Google Shape;3868;p422"/>
              <p:cNvSpPr/>
              <p:nvPr/>
            </p:nvSpPr>
            <p:spPr>
              <a:xfrm>
                <a:off x="13832514" y="4600934"/>
                <a:ext cx="9525" cy="0"/>
              </a:xfrm>
              <a:custGeom>
                <a:avLst/>
                <a:gdLst/>
                <a:ahLst/>
                <a:cxnLst/>
                <a:rect l="l" t="t" r="r" b="b"/>
                <a:pathLst>
                  <a:path w="5" h="120000" extrusionOk="0">
                    <a:moveTo>
                      <a:pt x="0" y="0"/>
                    </a:moveTo>
                    <a:cubicBezTo>
                      <a:pt x="2" y="0"/>
                      <a:pt x="3" y="0"/>
                      <a:pt x="5" y="0"/>
                    </a:cubicBezTo>
                    <a:cubicBezTo>
                      <a:pt x="3" y="0"/>
                      <a:pt x="2" y="0"/>
                      <a:pt x="0" y="0"/>
                    </a:cubicBezTo>
                    <a:close/>
                  </a:path>
                </a:pathLst>
              </a:custGeom>
              <a:solidFill>
                <a:srgbClr val="A6DA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9" name="Google Shape;3869;p422"/>
              <p:cNvSpPr/>
              <p:nvPr/>
            </p:nvSpPr>
            <p:spPr>
              <a:xfrm>
                <a:off x="13843627" y="4600934"/>
                <a:ext cx="7938" cy="0"/>
              </a:xfrm>
              <a:custGeom>
                <a:avLst/>
                <a:gdLst/>
                <a:ahLst/>
                <a:cxnLst/>
                <a:rect l="l" t="t" r="r" b="b"/>
                <a:pathLst>
                  <a:path w="4" h="120000" extrusionOk="0">
                    <a:moveTo>
                      <a:pt x="0" y="0"/>
                    </a:moveTo>
                    <a:cubicBezTo>
                      <a:pt x="1" y="0"/>
                      <a:pt x="3" y="0"/>
                      <a:pt x="4" y="0"/>
                    </a:cubicBezTo>
                    <a:cubicBezTo>
                      <a:pt x="3" y="0"/>
                      <a:pt x="1" y="0"/>
                      <a:pt x="0" y="0"/>
                    </a:cubicBezTo>
                    <a:close/>
                  </a:path>
                </a:pathLst>
              </a:custGeom>
              <a:solidFill>
                <a:srgbClr val="A6DA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0" name="Google Shape;3870;p422"/>
              <p:cNvSpPr/>
              <p:nvPr/>
            </p:nvSpPr>
            <p:spPr>
              <a:xfrm>
                <a:off x="13854739" y="4599347"/>
                <a:ext cx="9525" cy="1588"/>
              </a:xfrm>
              <a:custGeom>
                <a:avLst/>
                <a:gdLst/>
                <a:ahLst/>
                <a:cxnLst/>
                <a:rect l="l" t="t" r="r" b="b"/>
                <a:pathLst>
                  <a:path w="5" h="1" extrusionOk="0">
                    <a:moveTo>
                      <a:pt x="0" y="1"/>
                    </a:moveTo>
                    <a:cubicBezTo>
                      <a:pt x="2" y="0"/>
                      <a:pt x="3" y="0"/>
                      <a:pt x="5" y="0"/>
                    </a:cubicBezTo>
                    <a:cubicBezTo>
                      <a:pt x="3" y="0"/>
                      <a:pt x="2" y="0"/>
                      <a:pt x="0" y="1"/>
                    </a:cubicBezTo>
                    <a:close/>
                  </a:path>
                </a:pathLst>
              </a:custGeom>
              <a:solidFill>
                <a:srgbClr val="A6DA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1" name="Google Shape;3871;p422"/>
              <p:cNvSpPr/>
              <p:nvPr/>
            </p:nvSpPr>
            <p:spPr>
              <a:xfrm>
                <a:off x="14130965" y="5245461"/>
                <a:ext cx="222250" cy="225426"/>
              </a:xfrm>
              <a:custGeom>
                <a:avLst/>
                <a:gdLst/>
                <a:ahLst/>
                <a:cxnLst/>
                <a:rect l="l" t="t" r="r" b="b"/>
                <a:pathLst>
                  <a:path w="122" h="124" extrusionOk="0">
                    <a:moveTo>
                      <a:pt x="108" y="110"/>
                    </a:moveTo>
                    <a:cubicBezTo>
                      <a:pt x="95" y="124"/>
                      <a:pt x="72" y="124"/>
                      <a:pt x="58" y="110"/>
                    </a:cubicBezTo>
                    <a:cubicBezTo>
                      <a:pt x="14" y="64"/>
                      <a:pt x="14" y="64"/>
                      <a:pt x="14" y="64"/>
                    </a:cubicBezTo>
                    <a:cubicBezTo>
                      <a:pt x="0" y="50"/>
                      <a:pt x="0" y="28"/>
                      <a:pt x="14" y="14"/>
                    </a:cubicBezTo>
                    <a:cubicBezTo>
                      <a:pt x="14" y="14"/>
                      <a:pt x="14" y="14"/>
                      <a:pt x="14" y="14"/>
                    </a:cubicBezTo>
                    <a:cubicBezTo>
                      <a:pt x="28" y="0"/>
                      <a:pt x="50" y="0"/>
                      <a:pt x="64" y="14"/>
                    </a:cubicBezTo>
                    <a:cubicBezTo>
                      <a:pt x="109" y="60"/>
                      <a:pt x="109" y="60"/>
                      <a:pt x="109" y="60"/>
                    </a:cubicBezTo>
                    <a:cubicBezTo>
                      <a:pt x="122" y="74"/>
                      <a:pt x="122" y="96"/>
                      <a:pt x="109" y="110"/>
                    </a:cubicBezTo>
                    <a:lnTo>
                      <a:pt x="108" y="110"/>
                    </a:lnTo>
                    <a:close/>
                  </a:path>
                </a:pathLst>
              </a:custGeom>
              <a:solidFill>
                <a:srgbClr val="0E30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2" name="Google Shape;3872;p422"/>
              <p:cNvSpPr/>
              <p:nvPr/>
            </p:nvSpPr>
            <p:spPr>
              <a:xfrm>
                <a:off x="13357851" y="4470759"/>
                <a:ext cx="1012827" cy="1012828"/>
              </a:xfrm>
              <a:custGeom>
                <a:avLst/>
                <a:gdLst/>
                <a:ahLst/>
                <a:cxnLst/>
                <a:rect l="l" t="t" r="r" b="b"/>
                <a:pathLst>
                  <a:path w="556" h="556" extrusionOk="0">
                    <a:moveTo>
                      <a:pt x="0" y="278"/>
                    </a:moveTo>
                    <a:cubicBezTo>
                      <a:pt x="0" y="431"/>
                      <a:pt x="124" y="556"/>
                      <a:pt x="277" y="556"/>
                    </a:cubicBezTo>
                    <a:cubicBezTo>
                      <a:pt x="352" y="556"/>
                      <a:pt x="422" y="527"/>
                      <a:pt x="474" y="475"/>
                    </a:cubicBezTo>
                    <a:cubicBezTo>
                      <a:pt x="474" y="475"/>
                      <a:pt x="474" y="475"/>
                      <a:pt x="474" y="475"/>
                    </a:cubicBezTo>
                    <a:cubicBezTo>
                      <a:pt x="527" y="422"/>
                      <a:pt x="556" y="353"/>
                      <a:pt x="556" y="279"/>
                    </a:cubicBezTo>
                    <a:cubicBezTo>
                      <a:pt x="556" y="205"/>
                      <a:pt x="527" y="135"/>
                      <a:pt x="475" y="82"/>
                    </a:cubicBezTo>
                    <a:cubicBezTo>
                      <a:pt x="422" y="30"/>
                      <a:pt x="353" y="1"/>
                      <a:pt x="278" y="0"/>
                    </a:cubicBezTo>
                    <a:cubicBezTo>
                      <a:pt x="204" y="0"/>
                      <a:pt x="134" y="29"/>
                      <a:pt x="82" y="82"/>
                    </a:cubicBezTo>
                    <a:cubicBezTo>
                      <a:pt x="29" y="134"/>
                      <a:pt x="0" y="204"/>
                      <a:pt x="0" y="278"/>
                    </a:cubicBezTo>
                    <a:moveTo>
                      <a:pt x="71" y="278"/>
                    </a:moveTo>
                    <a:cubicBezTo>
                      <a:pt x="71" y="223"/>
                      <a:pt x="93" y="171"/>
                      <a:pt x="132" y="132"/>
                    </a:cubicBezTo>
                    <a:cubicBezTo>
                      <a:pt x="171" y="93"/>
                      <a:pt x="223" y="71"/>
                      <a:pt x="278" y="71"/>
                    </a:cubicBezTo>
                    <a:cubicBezTo>
                      <a:pt x="333" y="72"/>
                      <a:pt x="385" y="93"/>
                      <a:pt x="424" y="132"/>
                    </a:cubicBezTo>
                    <a:cubicBezTo>
                      <a:pt x="463" y="172"/>
                      <a:pt x="485" y="223"/>
                      <a:pt x="485" y="279"/>
                    </a:cubicBezTo>
                    <a:cubicBezTo>
                      <a:pt x="485" y="334"/>
                      <a:pt x="463" y="385"/>
                      <a:pt x="424" y="424"/>
                    </a:cubicBezTo>
                    <a:cubicBezTo>
                      <a:pt x="385" y="464"/>
                      <a:pt x="333" y="485"/>
                      <a:pt x="278" y="485"/>
                    </a:cubicBezTo>
                    <a:cubicBezTo>
                      <a:pt x="164" y="485"/>
                      <a:pt x="71" y="392"/>
                      <a:pt x="71" y="278"/>
                    </a:cubicBezTo>
                  </a:path>
                </a:pathLst>
              </a:custGeom>
              <a:solidFill>
                <a:srgbClr val="2C58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3" name="Google Shape;3873;p422"/>
              <p:cNvSpPr/>
              <p:nvPr/>
            </p:nvSpPr>
            <p:spPr>
              <a:xfrm>
                <a:off x="14186527" y="5302611"/>
                <a:ext cx="762001" cy="760415"/>
              </a:xfrm>
              <a:custGeom>
                <a:avLst/>
                <a:gdLst/>
                <a:ahLst/>
                <a:cxnLst/>
                <a:rect l="l" t="t" r="r" b="b"/>
                <a:pathLst>
                  <a:path w="480" h="479" extrusionOk="0">
                    <a:moveTo>
                      <a:pt x="0" y="116"/>
                    </a:moveTo>
                    <a:lnTo>
                      <a:pt x="116" y="0"/>
                    </a:lnTo>
                    <a:lnTo>
                      <a:pt x="480" y="363"/>
                    </a:lnTo>
                    <a:lnTo>
                      <a:pt x="364" y="479"/>
                    </a:lnTo>
                    <a:lnTo>
                      <a:pt x="0" y="116"/>
                    </a:lnTo>
                    <a:close/>
                  </a:path>
                </a:pathLst>
              </a:custGeom>
              <a:solidFill>
                <a:srgbClr val="1037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4" name="Google Shape;3874;p422"/>
              <p:cNvSpPr/>
              <p:nvPr/>
            </p:nvSpPr>
            <p:spPr>
              <a:xfrm>
                <a:off x="14224627" y="5340711"/>
                <a:ext cx="685801" cy="684214"/>
              </a:xfrm>
              <a:custGeom>
                <a:avLst/>
                <a:gdLst/>
                <a:ahLst/>
                <a:cxnLst/>
                <a:rect l="l" t="t" r="r" b="b"/>
                <a:pathLst>
                  <a:path w="432" h="431" extrusionOk="0">
                    <a:moveTo>
                      <a:pt x="0" y="68"/>
                    </a:moveTo>
                    <a:lnTo>
                      <a:pt x="68" y="0"/>
                    </a:lnTo>
                    <a:lnTo>
                      <a:pt x="432" y="363"/>
                    </a:lnTo>
                    <a:lnTo>
                      <a:pt x="363" y="431"/>
                    </a:lnTo>
                    <a:lnTo>
                      <a:pt x="0" y="68"/>
                    </a:lnTo>
                    <a:close/>
                  </a:path>
                </a:pathLst>
              </a:custGeom>
              <a:solidFill>
                <a:srgbClr val="2C58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5" name="Google Shape;3875;p422"/>
              <p:cNvSpPr/>
              <p:nvPr/>
            </p:nvSpPr>
            <p:spPr>
              <a:xfrm>
                <a:off x="14675478" y="5791563"/>
                <a:ext cx="273050" cy="271463"/>
              </a:xfrm>
              <a:custGeom>
                <a:avLst/>
                <a:gdLst/>
                <a:ahLst/>
                <a:cxnLst/>
                <a:rect l="l" t="t" r="r" b="b"/>
                <a:pathLst>
                  <a:path w="172" h="171" extrusionOk="0">
                    <a:moveTo>
                      <a:pt x="0" y="116"/>
                    </a:moveTo>
                    <a:lnTo>
                      <a:pt x="116" y="0"/>
                    </a:lnTo>
                    <a:lnTo>
                      <a:pt x="172" y="55"/>
                    </a:lnTo>
                    <a:lnTo>
                      <a:pt x="56" y="171"/>
                    </a:lnTo>
                    <a:lnTo>
                      <a:pt x="0" y="116"/>
                    </a:lnTo>
                    <a:close/>
                  </a:path>
                </a:pathLst>
              </a:custGeom>
              <a:solidFill>
                <a:srgbClr val="0E30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6" name="Google Shape;3876;p422"/>
              <p:cNvSpPr/>
              <p:nvPr/>
            </p:nvSpPr>
            <p:spPr>
              <a:xfrm>
                <a:off x="14713578" y="5829663"/>
                <a:ext cx="196850" cy="195263"/>
              </a:xfrm>
              <a:custGeom>
                <a:avLst/>
                <a:gdLst/>
                <a:ahLst/>
                <a:cxnLst/>
                <a:rect l="l" t="t" r="r" b="b"/>
                <a:pathLst>
                  <a:path w="124" h="123" extrusionOk="0">
                    <a:moveTo>
                      <a:pt x="0" y="68"/>
                    </a:moveTo>
                    <a:lnTo>
                      <a:pt x="67" y="0"/>
                    </a:lnTo>
                    <a:lnTo>
                      <a:pt x="124" y="55"/>
                    </a:lnTo>
                    <a:lnTo>
                      <a:pt x="55" y="123"/>
                    </a:lnTo>
                    <a:lnTo>
                      <a:pt x="0" y="68"/>
                    </a:lnTo>
                    <a:close/>
                  </a:path>
                </a:pathLst>
              </a:custGeom>
              <a:solidFill>
                <a:srgbClr val="1648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7" name="Google Shape;3877;p422"/>
              <p:cNvSpPr/>
              <p:nvPr/>
            </p:nvSpPr>
            <p:spPr>
              <a:xfrm>
                <a:off x="13662651" y="4670785"/>
                <a:ext cx="527051" cy="182563"/>
              </a:xfrm>
              <a:custGeom>
                <a:avLst/>
                <a:gdLst/>
                <a:ahLst/>
                <a:cxnLst/>
                <a:rect l="l" t="t" r="r" b="b"/>
                <a:pathLst>
                  <a:path w="290" h="100" extrusionOk="0">
                    <a:moveTo>
                      <a:pt x="274" y="85"/>
                    </a:moveTo>
                    <a:cubicBezTo>
                      <a:pt x="280" y="89"/>
                      <a:pt x="285" y="94"/>
                      <a:pt x="290" y="100"/>
                    </a:cubicBezTo>
                    <a:cubicBezTo>
                      <a:pt x="287" y="94"/>
                      <a:pt x="284" y="89"/>
                      <a:pt x="280" y="85"/>
                    </a:cubicBezTo>
                    <a:cubicBezTo>
                      <a:pt x="274" y="85"/>
                      <a:pt x="274" y="85"/>
                      <a:pt x="274" y="85"/>
                    </a:cubicBezTo>
                    <a:moveTo>
                      <a:pt x="198" y="42"/>
                    </a:moveTo>
                    <a:cubicBezTo>
                      <a:pt x="209" y="45"/>
                      <a:pt x="220" y="50"/>
                      <a:pt x="230" y="55"/>
                    </a:cubicBezTo>
                    <a:cubicBezTo>
                      <a:pt x="234" y="56"/>
                      <a:pt x="237" y="58"/>
                      <a:pt x="241" y="60"/>
                    </a:cubicBezTo>
                    <a:cubicBezTo>
                      <a:pt x="259" y="60"/>
                      <a:pt x="259" y="60"/>
                      <a:pt x="259" y="60"/>
                    </a:cubicBezTo>
                    <a:cubicBezTo>
                      <a:pt x="253" y="54"/>
                      <a:pt x="246" y="48"/>
                      <a:pt x="238" y="42"/>
                    </a:cubicBezTo>
                    <a:cubicBezTo>
                      <a:pt x="198" y="42"/>
                      <a:pt x="198" y="42"/>
                      <a:pt x="198" y="42"/>
                    </a:cubicBezTo>
                    <a:moveTo>
                      <a:pt x="0" y="42"/>
                    </a:moveTo>
                    <a:cubicBezTo>
                      <a:pt x="7" y="60"/>
                      <a:pt x="7" y="60"/>
                      <a:pt x="7" y="60"/>
                    </a:cubicBezTo>
                    <a:cubicBezTo>
                      <a:pt x="36" y="60"/>
                      <a:pt x="36" y="60"/>
                      <a:pt x="36" y="60"/>
                    </a:cubicBezTo>
                    <a:cubicBezTo>
                      <a:pt x="48" y="54"/>
                      <a:pt x="60" y="48"/>
                      <a:pt x="72" y="44"/>
                    </a:cubicBezTo>
                    <a:cubicBezTo>
                      <a:pt x="75" y="43"/>
                      <a:pt x="77" y="43"/>
                      <a:pt x="79" y="42"/>
                    </a:cubicBezTo>
                    <a:cubicBezTo>
                      <a:pt x="0" y="42"/>
                      <a:pt x="0" y="42"/>
                      <a:pt x="0" y="42"/>
                    </a:cubicBezTo>
                    <a:moveTo>
                      <a:pt x="113" y="0"/>
                    </a:moveTo>
                    <a:cubicBezTo>
                      <a:pt x="91" y="0"/>
                      <a:pt x="69" y="3"/>
                      <a:pt x="47" y="11"/>
                    </a:cubicBezTo>
                    <a:cubicBezTo>
                      <a:pt x="41" y="13"/>
                      <a:pt x="35" y="15"/>
                      <a:pt x="29" y="18"/>
                    </a:cubicBezTo>
                    <a:cubicBezTo>
                      <a:pt x="197" y="18"/>
                      <a:pt x="197" y="18"/>
                      <a:pt x="197" y="18"/>
                    </a:cubicBezTo>
                    <a:cubicBezTo>
                      <a:pt x="170" y="6"/>
                      <a:pt x="142" y="0"/>
                      <a:pt x="113"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8" name="Google Shape;3878;p422"/>
              <p:cNvSpPr/>
              <p:nvPr/>
            </p:nvSpPr>
            <p:spPr>
              <a:xfrm>
                <a:off x="13656301" y="4704122"/>
                <a:ext cx="439738" cy="42863"/>
              </a:xfrm>
              <a:custGeom>
                <a:avLst/>
                <a:gdLst/>
                <a:ahLst/>
                <a:cxnLst/>
                <a:rect l="l" t="t" r="r" b="b"/>
                <a:pathLst>
                  <a:path w="241" h="24" extrusionOk="0">
                    <a:moveTo>
                      <a:pt x="32" y="0"/>
                    </a:moveTo>
                    <a:cubicBezTo>
                      <a:pt x="21" y="5"/>
                      <a:pt x="10" y="11"/>
                      <a:pt x="0" y="17"/>
                    </a:cubicBezTo>
                    <a:cubicBezTo>
                      <a:pt x="3" y="24"/>
                      <a:pt x="3" y="24"/>
                      <a:pt x="3" y="24"/>
                    </a:cubicBezTo>
                    <a:cubicBezTo>
                      <a:pt x="82" y="24"/>
                      <a:pt x="82" y="24"/>
                      <a:pt x="82" y="24"/>
                    </a:cubicBezTo>
                    <a:cubicBezTo>
                      <a:pt x="101" y="18"/>
                      <a:pt x="121" y="15"/>
                      <a:pt x="142" y="15"/>
                    </a:cubicBezTo>
                    <a:cubicBezTo>
                      <a:pt x="162" y="15"/>
                      <a:pt x="182" y="18"/>
                      <a:pt x="201" y="24"/>
                    </a:cubicBezTo>
                    <a:cubicBezTo>
                      <a:pt x="241" y="24"/>
                      <a:pt x="241" y="24"/>
                      <a:pt x="241" y="24"/>
                    </a:cubicBezTo>
                    <a:cubicBezTo>
                      <a:pt x="231" y="16"/>
                      <a:pt x="220" y="9"/>
                      <a:pt x="208" y="3"/>
                    </a:cubicBezTo>
                    <a:cubicBezTo>
                      <a:pt x="205" y="2"/>
                      <a:pt x="203" y="1"/>
                      <a:pt x="200" y="0"/>
                    </a:cubicBezTo>
                    <a:cubicBezTo>
                      <a:pt x="32" y="0"/>
                      <a:pt x="32" y="0"/>
                      <a:pt x="32" y="0"/>
                    </a:cubicBezTo>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9" name="Google Shape;3879;p422"/>
              <p:cNvSpPr/>
              <p:nvPr/>
            </p:nvSpPr>
            <p:spPr>
              <a:xfrm>
                <a:off x="13675351" y="4780322"/>
                <a:ext cx="496888" cy="44450"/>
              </a:xfrm>
              <a:custGeom>
                <a:avLst/>
                <a:gdLst/>
                <a:ahLst/>
                <a:cxnLst/>
                <a:rect l="l" t="t" r="r" b="b"/>
                <a:pathLst>
                  <a:path w="273" h="25" extrusionOk="0">
                    <a:moveTo>
                      <a:pt x="234" y="0"/>
                    </a:moveTo>
                    <a:cubicBezTo>
                      <a:pt x="246" y="7"/>
                      <a:pt x="257" y="15"/>
                      <a:pt x="267" y="25"/>
                    </a:cubicBezTo>
                    <a:cubicBezTo>
                      <a:pt x="273" y="25"/>
                      <a:pt x="273" y="25"/>
                      <a:pt x="273" y="25"/>
                    </a:cubicBezTo>
                    <a:cubicBezTo>
                      <a:pt x="267" y="16"/>
                      <a:pt x="260" y="8"/>
                      <a:pt x="252" y="0"/>
                    </a:cubicBezTo>
                    <a:cubicBezTo>
                      <a:pt x="234" y="0"/>
                      <a:pt x="234" y="0"/>
                      <a:pt x="234" y="0"/>
                    </a:cubicBezTo>
                    <a:moveTo>
                      <a:pt x="0" y="0"/>
                    </a:moveTo>
                    <a:cubicBezTo>
                      <a:pt x="6" y="16"/>
                      <a:pt x="6" y="16"/>
                      <a:pt x="6" y="16"/>
                    </a:cubicBezTo>
                    <a:cubicBezTo>
                      <a:pt x="13" y="10"/>
                      <a:pt x="21" y="5"/>
                      <a:pt x="29" y="0"/>
                    </a:cubicBezTo>
                    <a:cubicBezTo>
                      <a:pt x="0" y="0"/>
                      <a:pt x="0" y="0"/>
                      <a:pt x="0" y="0"/>
                    </a:cubicBezTo>
                  </a:path>
                </a:pathLst>
              </a:custGeom>
              <a:solidFill>
                <a:srgbClr val="ED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880" name="Google Shape;3880;p422"/>
            <p:cNvGrpSpPr/>
            <p:nvPr/>
          </p:nvGrpSpPr>
          <p:grpSpPr>
            <a:xfrm>
              <a:off x="5526464" y="5763607"/>
              <a:ext cx="9131231" cy="1160634"/>
              <a:chOff x="2516042" y="6213136"/>
              <a:chExt cx="13016569" cy="1160634"/>
            </a:xfrm>
          </p:grpSpPr>
          <p:sp>
            <p:nvSpPr>
              <p:cNvPr id="3881" name="Google Shape;3881;p422"/>
              <p:cNvSpPr/>
              <p:nvPr/>
            </p:nvSpPr>
            <p:spPr>
              <a:xfrm rot="5400000">
                <a:off x="8444010" y="285168"/>
                <a:ext cx="1160634" cy="13016569"/>
              </a:xfrm>
              <a:prstGeom prst="round2SameRect">
                <a:avLst>
                  <a:gd name="adj1" fmla="val 16667"/>
                  <a:gd name="adj2" fmla="val 0"/>
                </a:avLst>
              </a:prstGeom>
              <a:solidFill>
                <a:srgbClr val="DDD3C5"/>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82" name="Google Shape;3882;p422"/>
              <p:cNvSpPr txBox="1"/>
              <p:nvPr/>
            </p:nvSpPr>
            <p:spPr>
              <a:xfrm>
                <a:off x="2680678" y="6319849"/>
                <a:ext cx="12417636" cy="97352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Alert Generation</a:t>
                </a:r>
                <a:r>
                  <a:rPr lang="en-US" sz="2200" b="0" i="0" u="none" strike="noStrike" cap="none">
                    <a:solidFill>
                      <a:srgbClr val="3F3F3F"/>
                    </a:solidFill>
                    <a:latin typeface="Open Sans"/>
                    <a:ea typeface="Open Sans"/>
                    <a:cs typeface="Open Sans"/>
                    <a:sym typeface="Open Sans"/>
                  </a:rPr>
                  <a:t>: Triggering alerts or notifications when anomalous behavior is detected.</a:t>
                </a:r>
                <a:endParaRPr/>
              </a:p>
            </p:txBody>
          </p:sp>
        </p:grpSp>
        <p:sp>
          <p:nvSpPr>
            <p:cNvPr id="3883" name="Google Shape;3883;p422"/>
            <p:cNvSpPr/>
            <p:nvPr/>
          </p:nvSpPr>
          <p:spPr>
            <a:xfrm rot="-5400000">
              <a:off x="4010147" y="6713283"/>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3884" name="Google Shape;3884;p422"/>
            <p:cNvGrpSpPr/>
            <p:nvPr/>
          </p:nvGrpSpPr>
          <p:grpSpPr>
            <a:xfrm>
              <a:off x="4075060" y="7312801"/>
              <a:ext cx="1149260" cy="839991"/>
              <a:chOff x="16487521" y="4644204"/>
              <a:chExt cx="2837383" cy="2073835"/>
            </a:xfrm>
          </p:grpSpPr>
          <p:pic>
            <p:nvPicPr>
              <p:cNvPr id="3885" name="Google Shape;3885;p422"/>
              <p:cNvPicPr preferRelativeResize="0"/>
              <p:nvPr/>
            </p:nvPicPr>
            <p:blipFill rotWithShape="1">
              <a:blip r:embed="rId4">
                <a:alphaModFix/>
              </a:blip>
              <a:srcRect/>
              <a:stretch/>
            </p:blipFill>
            <p:spPr>
              <a:xfrm>
                <a:off x="16487521" y="4644204"/>
                <a:ext cx="2837383" cy="2073835"/>
              </a:xfrm>
              <a:prstGeom prst="rect">
                <a:avLst/>
              </a:prstGeom>
              <a:noFill/>
              <a:ln>
                <a:noFill/>
              </a:ln>
            </p:spPr>
          </p:pic>
          <p:pic>
            <p:nvPicPr>
              <p:cNvPr id="3886" name="Google Shape;3886;p422"/>
              <p:cNvPicPr preferRelativeResize="0"/>
              <p:nvPr/>
            </p:nvPicPr>
            <p:blipFill rotWithShape="1">
              <a:blip r:embed="rId5">
                <a:alphaModFix/>
              </a:blip>
              <a:srcRect/>
              <a:stretch/>
            </p:blipFill>
            <p:spPr>
              <a:xfrm>
                <a:off x="16876191" y="4965951"/>
                <a:ext cx="1161077" cy="1095664"/>
              </a:xfrm>
              <a:prstGeom prst="rect">
                <a:avLst/>
              </a:prstGeom>
              <a:noFill/>
              <a:ln>
                <a:noFill/>
              </a:ln>
            </p:spPr>
          </p:pic>
          <p:pic>
            <p:nvPicPr>
              <p:cNvPr id="3887" name="Google Shape;3887;p422"/>
              <p:cNvPicPr preferRelativeResize="0"/>
              <p:nvPr/>
            </p:nvPicPr>
            <p:blipFill rotWithShape="1">
              <a:blip r:embed="rId6">
                <a:alphaModFix/>
              </a:blip>
              <a:srcRect/>
              <a:stretch/>
            </p:blipFill>
            <p:spPr>
              <a:xfrm>
                <a:off x="18224306" y="5085971"/>
                <a:ext cx="815464" cy="774504"/>
              </a:xfrm>
              <a:prstGeom prst="rect">
                <a:avLst/>
              </a:prstGeom>
              <a:noFill/>
              <a:ln>
                <a:noFill/>
              </a:ln>
            </p:spPr>
          </p:pic>
        </p:grpSp>
        <p:grpSp>
          <p:nvGrpSpPr>
            <p:cNvPr id="3888" name="Google Shape;3888;p422"/>
            <p:cNvGrpSpPr/>
            <p:nvPr/>
          </p:nvGrpSpPr>
          <p:grpSpPr>
            <a:xfrm>
              <a:off x="5526464" y="7068966"/>
              <a:ext cx="9131231" cy="1160634"/>
              <a:chOff x="2516042" y="7518495"/>
              <a:chExt cx="13016569" cy="1160634"/>
            </a:xfrm>
          </p:grpSpPr>
          <p:sp>
            <p:nvSpPr>
              <p:cNvPr id="3889" name="Google Shape;3889;p422"/>
              <p:cNvSpPr/>
              <p:nvPr/>
            </p:nvSpPr>
            <p:spPr>
              <a:xfrm rot="5400000">
                <a:off x="8444010" y="1590527"/>
                <a:ext cx="1160634" cy="13016569"/>
              </a:xfrm>
              <a:prstGeom prst="round2SameRect">
                <a:avLst>
                  <a:gd name="adj1" fmla="val 16667"/>
                  <a:gd name="adj2" fmla="val 0"/>
                </a:avLst>
              </a:prstGeom>
              <a:solidFill>
                <a:srgbClr val="F7D6AB"/>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0" name="Google Shape;3890;p422"/>
              <p:cNvSpPr txBox="1"/>
              <p:nvPr/>
            </p:nvSpPr>
            <p:spPr>
              <a:xfrm>
                <a:off x="2680678" y="7628797"/>
                <a:ext cx="12417636" cy="97352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Investigation</a:t>
                </a:r>
                <a:r>
                  <a:rPr lang="en-US" sz="2200" b="0" i="0" u="none" strike="noStrike" cap="none">
                    <a:solidFill>
                      <a:srgbClr val="3F3F3F"/>
                    </a:solidFill>
                    <a:latin typeface="Open Sans"/>
                    <a:ea typeface="Open Sans"/>
                    <a:cs typeface="Open Sans"/>
                    <a:sym typeface="Open Sans"/>
                  </a:rPr>
                  <a:t>: Analyzing the detected anomalies to determine if they pose a threat or require further investigation.</a:t>
                </a:r>
                <a:endParaRPr/>
              </a:p>
            </p:txBody>
          </p:sp>
        </p:grpSp>
      </p:grpSp>
      <p:sp>
        <p:nvSpPr>
          <p:cNvPr id="3891" name="Google Shape;3891;p42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How ABR Works</a:t>
            </a:r>
            <a:endParaRPr/>
          </a:p>
        </p:txBody>
      </p:sp>
      <p:sp>
        <p:nvSpPr>
          <p:cNvPr id="3892" name="Google Shape;3892;p422"/>
          <p:cNvSpPr/>
          <p:nvPr/>
        </p:nvSpPr>
        <p:spPr>
          <a:xfrm>
            <a:off x="6362700" y="816324"/>
            <a:ext cx="3532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3897"/>
        <p:cNvGrpSpPr/>
        <p:nvPr/>
      </p:nvGrpSpPr>
      <p:grpSpPr>
        <a:xfrm>
          <a:off x="0" y="0"/>
          <a:ext cx="0" cy="0"/>
          <a:chOff x="0" y="0"/>
          <a:chExt cx="0" cy="0"/>
        </a:xfrm>
      </p:grpSpPr>
      <p:sp>
        <p:nvSpPr>
          <p:cNvPr id="3898" name="Google Shape;3898;p3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Applications of Anomalous Behavior Recognition</a:t>
            </a:r>
            <a:endParaRPr/>
          </a:p>
        </p:txBody>
      </p:sp>
      <p:grpSp>
        <p:nvGrpSpPr>
          <p:cNvPr id="3899" name="Google Shape;3899;p33"/>
          <p:cNvGrpSpPr/>
          <p:nvPr/>
        </p:nvGrpSpPr>
        <p:grpSpPr>
          <a:xfrm>
            <a:off x="1064702" y="2590800"/>
            <a:ext cx="4918949" cy="1172633"/>
            <a:chOff x="4389438" y="2971800"/>
            <a:chExt cx="7378424" cy="1758950"/>
          </a:xfrm>
        </p:grpSpPr>
        <p:sp>
          <p:nvSpPr>
            <p:cNvPr id="3900" name="Google Shape;3900;p33"/>
            <p:cNvSpPr/>
            <p:nvPr/>
          </p:nvSpPr>
          <p:spPr>
            <a:xfrm>
              <a:off x="4389438" y="2971800"/>
              <a:ext cx="7169150" cy="1758950"/>
            </a:xfrm>
            <a:prstGeom prst="rect">
              <a:avLst/>
            </a:pr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Open Sans"/>
                <a:ea typeface="Open Sans"/>
                <a:cs typeface="Open Sans"/>
                <a:sym typeface="Open Sans"/>
              </a:endParaRPr>
            </a:p>
          </p:txBody>
        </p:sp>
        <p:sp>
          <p:nvSpPr>
            <p:cNvPr id="3901" name="Google Shape;3901;p33"/>
            <p:cNvSpPr txBox="1"/>
            <p:nvPr/>
          </p:nvSpPr>
          <p:spPr>
            <a:xfrm>
              <a:off x="6284130" y="3489857"/>
              <a:ext cx="5483732" cy="630846"/>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133" b="1" i="0" u="none" strike="noStrike" cap="none">
                  <a:solidFill>
                    <a:schemeClr val="lt1"/>
                  </a:solidFill>
                  <a:latin typeface="Open Sans"/>
                  <a:ea typeface="Open Sans"/>
                  <a:cs typeface="Open Sans"/>
                  <a:sym typeface="Open Sans"/>
                </a:rPr>
                <a:t>Cyber Security</a:t>
              </a:r>
              <a:endParaRPr sz="1600" b="1" i="0" u="none" strike="noStrike" cap="none">
                <a:solidFill>
                  <a:schemeClr val="lt1"/>
                </a:solidFill>
                <a:latin typeface="Open Sans"/>
                <a:ea typeface="Open Sans"/>
                <a:cs typeface="Open Sans"/>
                <a:sym typeface="Open Sans"/>
              </a:endParaRPr>
            </a:p>
          </p:txBody>
        </p:sp>
      </p:grpSp>
      <p:grpSp>
        <p:nvGrpSpPr>
          <p:cNvPr id="3902" name="Google Shape;3902;p33"/>
          <p:cNvGrpSpPr/>
          <p:nvPr/>
        </p:nvGrpSpPr>
        <p:grpSpPr>
          <a:xfrm>
            <a:off x="10866967" y="2590800"/>
            <a:ext cx="4779433" cy="1172633"/>
            <a:chOff x="4389438" y="2971800"/>
            <a:chExt cx="7169150" cy="1758950"/>
          </a:xfrm>
        </p:grpSpPr>
        <p:sp>
          <p:nvSpPr>
            <p:cNvPr id="3903" name="Google Shape;3903;p33"/>
            <p:cNvSpPr/>
            <p:nvPr/>
          </p:nvSpPr>
          <p:spPr>
            <a:xfrm>
              <a:off x="4389438" y="2971800"/>
              <a:ext cx="7169150" cy="1758950"/>
            </a:xfrm>
            <a:prstGeom prst="rect">
              <a:avLst/>
            </a:prstGeom>
            <a:solidFill>
              <a:schemeClr val="accen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Open Sans"/>
                <a:ea typeface="Open Sans"/>
                <a:cs typeface="Open Sans"/>
                <a:sym typeface="Open Sans"/>
              </a:endParaRPr>
            </a:p>
          </p:txBody>
        </p:sp>
        <p:sp>
          <p:nvSpPr>
            <p:cNvPr id="3904" name="Google Shape;3904;p33"/>
            <p:cNvSpPr txBox="1"/>
            <p:nvPr/>
          </p:nvSpPr>
          <p:spPr>
            <a:xfrm>
              <a:off x="5163644" y="3243684"/>
              <a:ext cx="6032105" cy="1123193"/>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133" b="1" i="0" u="none" strike="noStrike" cap="none">
                  <a:solidFill>
                    <a:schemeClr val="lt1"/>
                  </a:solidFill>
                  <a:latin typeface="Open Sans"/>
                  <a:ea typeface="Open Sans"/>
                  <a:cs typeface="Open Sans"/>
                  <a:sym typeface="Open Sans"/>
                </a:rPr>
                <a:t>Intrusion Detection System</a:t>
              </a:r>
              <a:endParaRPr sz="1600" b="1" i="0" u="none" strike="noStrike" cap="none">
                <a:solidFill>
                  <a:schemeClr val="lt1"/>
                </a:solidFill>
                <a:latin typeface="Open Sans"/>
                <a:ea typeface="Open Sans"/>
                <a:cs typeface="Open Sans"/>
                <a:sym typeface="Open Sans"/>
              </a:endParaRPr>
            </a:p>
          </p:txBody>
        </p:sp>
      </p:grpSp>
      <p:grpSp>
        <p:nvGrpSpPr>
          <p:cNvPr id="3905" name="Google Shape;3905;p33"/>
          <p:cNvGrpSpPr/>
          <p:nvPr/>
        </p:nvGrpSpPr>
        <p:grpSpPr>
          <a:xfrm>
            <a:off x="1068578" y="668536"/>
            <a:ext cx="9660246" cy="3094896"/>
            <a:chOff x="-2931782" y="88404"/>
            <a:chExt cx="14490370" cy="4642346"/>
          </a:xfrm>
        </p:grpSpPr>
        <p:sp>
          <p:nvSpPr>
            <p:cNvPr id="3906" name="Google Shape;3906;p33"/>
            <p:cNvSpPr/>
            <p:nvPr/>
          </p:nvSpPr>
          <p:spPr>
            <a:xfrm>
              <a:off x="4389438" y="2971800"/>
              <a:ext cx="7169150" cy="1758950"/>
            </a:xfrm>
            <a:prstGeom prst="rect">
              <a:avLst/>
            </a:prstGeom>
            <a:solidFill>
              <a:schemeClr val="accent6"/>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Open Sans"/>
                <a:ea typeface="Open Sans"/>
                <a:cs typeface="Open Sans"/>
                <a:sym typeface="Open Sans"/>
              </a:endParaRPr>
            </a:p>
          </p:txBody>
        </p:sp>
        <p:sp>
          <p:nvSpPr>
            <p:cNvPr id="3907" name="Google Shape;3907;p33"/>
            <p:cNvSpPr txBox="1"/>
            <p:nvPr/>
          </p:nvSpPr>
          <p:spPr>
            <a:xfrm>
              <a:off x="-2931782" y="88404"/>
              <a:ext cx="5483732" cy="62324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100" b="1" i="0" u="none" strike="noStrike" cap="none">
                  <a:solidFill>
                    <a:schemeClr val="lt1"/>
                  </a:solidFill>
                  <a:latin typeface="Open Sans"/>
                  <a:ea typeface="Open Sans"/>
                  <a:cs typeface="Open Sans"/>
                  <a:sym typeface="Open Sans"/>
                </a:rPr>
                <a:t>IDEAS</a:t>
              </a:r>
              <a:endParaRPr sz="1600" b="1" i="0" u="none" strike="noStrike" cap="none">
                <a:solidFill>
                  <a:schemeClr val="lt1"/>
                </a:solidFill>
                <a:latin typeface="Open Sans"/>
                <a:ea typeface="Open Sans"/>
                <a:cs typeface="Open Sans"/>
                <a:sym typeface="Open Sans"/>
              </a:endParaRPr>
            </a:p>
          </p:txBody>
        </p:sp>
      </p:grpSp>
      <p:grpSp>
        <p:nvGrpSpPr>
          <p:cNvPr id="3908" name="Google Shape;3908;p33"/>
          <p:cNvGrpSpPr/>
          <p:nvPr/>
        </p:nvGrpSpPr>
        <p:grpSpPr>
          <a:xfrm>
            <a:off x="983132" y="5398509"/>
            <a:ext cx="4757209" cy="1172633"/>
            <a:chOff x="4389438" y="7766050"/>
            <a:chExt cx="7135813" cy="1758950"/>
          </a:xfrm>
        </p:grpSpPr>
        <p:sp>
          <p:nvSpPr>
            <p:cNvPr id="3909" name="Google Shape;3909;p33"/>
            <p:cNvSpPr/>
            <p:nvPr/>
          </p:nvSpPr>
          <p:spPr>
            <a:xfrm>
              <a:off x="4389438" y="7766050"/>
              <a:ext cx="7135813" cy="1758950"/>
            </a:xfrm>
            <a:prstGeom prst="rect">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Open Sans"/>
                <a:ea typeface="Open Sans"/>
                <a:cs typeface="Open Sans"/>
                <a:sym typeface="Open Sans"/>
              </a:endParaRPr>
            </a:p>
          </p:txBody>
        </p:sp>
        <p:sp>
          <p:nvSpPr>
            <p:cNvPr id="3910" name="Google Shape;3910;p33"/>
            <p:cNvSpPr txBox="1"/>
            <p:nvPr/>
          </p:nvSpPr>
          <p:spPr>
            <a:xfrm>
              <a:off x="5965371" y="8251246"/>
              <a:ext cx="5483733" cy="630846"/>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133" b="1" i="0" u="none" strike="noStrike" cap="none">
                  <a:solidFill>
                    <a:schemeClr val="lt1"/>
                  </a:solidFill>
                  <a:latin typeface="Open Sans"/>
                  <a:ea typeface="Open Sans"/>
                  <a:cs typeface="Open Sans"/>
                  <a:sym typeface="Open Sans"/>
                </a:rPr>
                <a:t>Network Security</a:t>
              </a:r>
              <a:endParaRPr sz="1600" b="1" i="0" u="none" strike="noStrike" cap="none">
                <a:solidFill>
                  <a:schemeClr val="lt1"/>
                </a:solidFill>
                <a:latin typeface="Open Sans"/>
                <a:ea typeface="Open Sans"/>
                <a:cs typeface="Open Sans"/>
                <a:sym typeface="Open Sans"/>
              </a:endParaRPr>
            </a:p>
          </p:txBody>
        </p:sp>
      </p:grpSp>
      <p:grpSp>
        <p:nvGrpSpPr>
          <p:cNvPr id="3911" name="Google Shape;3911;p33"/>
          <p:cNvGrpSpPr/>
          <p:nvPr/>
        </p:nvGrpSpPr>
        <p:grpSpPr>
          <a:xfrm>
            <a:off x="5867821" y="5398509"/>
            <a:ext cx="4757209" cy="1172633"/>
            <a:chOff x="4389438" y="7766050"/>
            <a:chExt cx="7135813" cy="1758950"/>
          </a:xfrm>
        </p:grpSpPr>
        <p:sp>
          <p:nvSpPr>
            <p:cNvPr id="3912" name="Google Shape;3912;p33"/>
            <p:cNvSpPr/>
            <p:nvPr/>
          </p:nvSpPr>
          <p:spPr>
            <a:xfrm>
              <a:off x="4389438" y="7766050"/>
              <a:ext cx="7135813" cy="1758950"/>
            </a:xfrm>
            <a:prstGeom prst="rect">
              <a:avLst/>
            </a:prstGeom>
            <a:solidFill>
              <a:schemeClr val="accent5"/>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Open Sans"/>
                <a:ea typeface="Open Sans"/>
                <a:cs typeface="Open Sans"/>
                <a:sym typeface="Open Sans"/>
              </a:endParaRPr>
            </a:p>
          </p:txBody>
        </p:sp>
        <p:sp>
          <p:nvSpPr>
            <p:cNvPr id="3913" name="Google Shape;3913;p33"/>
            <p:cNvSpPr txBox="1"/>
            <p:nvPr/>
          </p:nvSpPr>
          <p:spPr>
            <a:xfrm>
              <a:off x="5294164" y="8251246"/>
              <a:ext cx="5483733" cy="630846"/>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133" b="1" i="0" u="none" strike="noStrike" cap="none">
                  <a:solidFill>
                    <a:schemeClr val="lt1"/>
                  </a:solidFill>
                  <a:latin typeface="Open Sans"/>
                  <a:ea typeface="Open Sans"/>
                  <a:cs typeface="Open Sans"/>
                  <a:sym typeface="Open Sans"/>
                </a:rPr>
                <a:t>Industrial Control System</a:t>
              </a:r>
              <a:endParaRPr sz="1600" b="1" i="0" u="none" strike="noStrike" cap="none">
                <a:solidFill>
                  <a:schemeClr val="lt1"/>
                </a:solidFill>
                <a:latin typeface="Open Sans"/>
                <a:ea typeface="Open Sans"/>
                <a:cs typeface="Open Sans"/>
                <a:sym typeface="Open Sans"/>
              </a:endParaRPr>
            </a:p>
          </p:txBody>
        </p:sp>
      </p:grpSp>
      <p:grpSp>
        <p:nvGrpSpPr>
          <p:cNvPr id="3914" name="Google Shape;3914;p33"/>
          <p:cNvGrpSpPr/>
          <p:nvPr/>
        </p:nvGrpSpPr>
        <p:grpSpPr>
          <a:xfrm>
            <a:off x="10785397" y="5398509"/>
            <a:ext cx="4757209" cy="1172633"/>
            <a:chOff x="4389438" y="7766050"/>
            <a:chExt cx="7135813" cy="1758950"/>
          </a:xfrm>
        </p:grpSpPr>
        <p:sp>
          <p:nvSpPr>
            <p:cNvPr id="3915" name="Google Shape;3915;p33"/>
            <p:cNvSpPr/>
            <p:nvPr/>
          </p:nvSpPr>
          <p:spPr>
            <a:xfrm>
              <a:off x="4389438" y="7766050"/>
              <a:ext cx="7135813" cy="1758950"/>
            </a:xfrm>
            <a:prstGeom prst="rect">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Open Sans"/>
                <a:ea typeface="Open Sans"/>
                <a:cs typeface="Open Sans"/>
                <a:sym typeface="Open Sans"/>
              </a:endParaRPr>
            </a:p>
          </p:txBody>
        </p:sp>
        <p:sp>
          <p:nvSpPr>
            <p:cNvPr id="3916" name="Google Shape;3916;p33"/>
            <p:cNvSpPr txBox="1"/>
            <p:nvPr/>
          </p:nvSpPr>
          <p:spPr>
            <a:xfrm>
              <a:off x="5968611" y="8251246"/>
              <a:ext cx="5483733" cy="630846"/>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133" b="1" i="0" u="none" strike="noStrike" cap="none">
                  <a:solidFill>
                    <a:schemeClr val="lt1"/>
                  </a:solidFill>
                  <a:latin typeface="Open Sans"/>
                  <a:ea typeface="Open Sans"/>
                  <a:cs typeface="Open Sans"/>
                  <a:sym typeface="Open Sans"/>
                </a:rPr>
                <a:t>Financial Markets</a:t>
              </a:r>
              <a:endParaRPr sz="1600" b="1" i="0" u="none" strike="noStrike" cap="none">
                <a:solidFill>
                  <a:schemeClr val="lt1"/>
                </a:solidFill>
                <a:latin typeface="Open Sans"/>
                <a:ea typeface="Open Sans"/>
                <a:cs typeface="Open Sans"/>
                <a:sym typeface="Open Sans"/>
              </a:endParaRPr>
            </a:p>
          </p:txBody>
        </p:sp>
      </p:grpSp>
      <p:sp>
        <p:nvSpPr>
          <p:cNvPr id="3917" name="Google Shape;3917;p33"/>
          <p:cNvSpPr txBox="1"/>
          <p:nvPr/>
        </p:nvSpPr>
        <p:spPr>
          <a:xfrm>
            <a:off x="1064702" y="3804182"/>
            <a:ext cx="4757209" cy="137550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Identifying suspicious network traffic, unauthorized access attempts, or insider threats.</a:t>
            </a:r>
            <a:endParaRPr/>
          </a:p>
        </p:txBody>
      </p:sp>
      <p:sp>
        <p:nvSpPr>
          <p:cNvPr id="3918" name="Google Shape;3918;p33"/>
          <p:cNvSpPr txBox="1"/>
          <p:nvPr/>
        </p:nvSpPr>
        <p:spPr>
          <a:xfrm>
            <a:off x="983131" y="6588097"/>
            <a:ext cx="4757209" cy="137550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Detecting anomalies in network traffic patterns to identify potential attacks.</a:t>
            </a:r>
            <a:endParaRPr/>
          </a:p>
        </p:txBody>
      </p:sp>
      <p:sp>
        <p:nvSpPr>
          <p:cNvPr id="3919" name="Google Shape;3919;p33"/>
          <p:cNvSpPr txBox="1"/>
          <p:nvPr/>
        </p:nvSpPr>
        <p:spPr>
          <a:xfrm>
            <a:off x="5949391" y="3804182"/>
            <a:ext cx="4757209" cy="137550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Detecting fraudulent transactions, credit card fraud, or insurance claims..</a:t>
            </a:r>
            <a:endParaRPr sz="2200" b="0" i="0" u="none" strike="noStrike" cap="none">
              <a:solidFill>
                <a:srgbClr val="3F3F3F"/>
              </a:solidFill>
              <a:latin typeface="Open Sans"/>
              <a:ea typeface="Open Sans"/>
              <a:cs typeface="Open Sans"/>
              <a:sym typeface="Open Sans"/>
            </a:endParaRPr>
          </a:p>
        </p:txBody>
      </p:sp>
      <p:sp>
        <p:nvSpPr>
          <p:cNvPr id="3920" name="Google Shape;3920;p33"/>
          <p:cNvSpPr txBox="1"/>
          <p:nvPr/>
        </p:nvSpPr>
        <p:spPr>
          <a:xfrm>
            <a:off x="5867820" y="6588097"/>
            <a:ext cx="4757209" cy="137550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Monitoring equipment behavior for signs of malfunction or cyberattacks.</a:t>
            </a:r>
            <a:endParaRPr/>
          </a:p>
        </p:txBody>
      </p:sp>
      <p:sp>
        <p:nvSpPr>
          <p:cNvPr id="3921" name="Google Shape;3921;p33"/>
          <p:cNvSpPr txBox="1"/>
          <p:nvPr/>
        </p:nvSpPr>
        <p:spPr>
          <a:xfrm>
            <a:off x="10866967" y="3804182"/>
            <a:ext cx="4757209" cy="935384"/>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Identifying unauthorized access to computer systems or networks.</a:t>
            </a:r>
            <a:endParaRPr/>
          </a:p>
        </p:txBody>
      </p:sp>
      <p:sp>
        <p:nvSpPr>
          <p:cNvPr id="3922" name="Google Shape;3922;p33"/>
          <p:cNvSpPr txBox="1"/>
          <p:nvPr/>
        </p:nvSpPr>
        <p:spPr>
          <a:xfrm>
            <a:off x="10785396" y="6588097"/>
            <a:ext cx="4757209" cy="935384"/>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Identifying unusual trading patterns or market anomalies.</a:t>
            </a:r>
            <a:endParaRPr/>
          </a:p>
        </p:txBody>
      </p:sp>
      <p:sp>
        <p:nvSpPr>
          <p:cNvPr id="3923" name="Google Shape;3923;p33"/>
          <p:cNvSpPr txBox="1"/>
          <p:nvPr/>
        </p:nvSpPr>
        <p:spPr>
          <a:xfrm>
            <a:off x="7167509" y="2966834"/>
            <a:ext cx="3655821" cy="42056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133" b="1" i="0" u="none" strike="noStrike" cap="none">
                <a:solidFill>
                  <a:schemeClr val="lt1"/>
                </a:solidFill>
                <a:latin typeface="Open Sans"/>
                <a:ea typeface="Open Sans"/>
                <a:cs typeface="Open Sans"/>
                <a:sym typeface="Open Sans"/>
              </a:rPr>
              <a:t>Fraud Detection</a:t>
            </a:r>
            <a:endParaRPr sz="1600" b="1" i="0" u="none" strike="noStrike" cap="none">
              <a:solidFill>
                <a:schemeClr val="lt1"/>
              </a:solidFill>
              <a:latin typeface="Open Sans"/>
              <a:ea typeface="Open Sans"/>
              <a:cs typeface="Open Sans"/>
              <a:sym typeface="Open Sans"/>
            </a:endParaRPr>
          </a:p>
        </p:txBody>
      </p:sp>
      <p:sp>
        <p:nvSpPr>
          <p:cNvPr id="3924" name="Google Shape;3924;p33"/>
          <p:cNvSpPr/>
          <p:nvPr/>
        </p:nvSpPr>
        <p:spPr>
          <a:xfrm>
            <a:off x="2743200" y="816324"/>
            <a:ext cx="107831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3928"/>
        <p:cNvGrpSpPr/>
        <p:nvPr/>
      </p:nvGrpSpPr>
      <p:grpSpPr>
        <a:xfrm>
          <a:off x="0" y="0"/>
          <a:ext cx="0" cy="0"/>
          <a:chOff x="0" y="0"/>
          <a:chExt cx="0" cy="0"/>
        </a:xfrm>
      </p:grpSpPr>
      <p:sp>
        <p:nvSpPr>
          <p:cNvPr id="3929" name="Google Shape;3929;p8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Techniques for Anomalous Behavior Recognition</a:t>
            </a:r>
            <a:endParaRPr/>
          </a:p>
        </p:txBody>
      </p:sp>
      <p:grpSp>
        <p:nvGrpSpPr>
          <p:cNvPr id="3930" name="Google Shape;3930;p82"/>
          <p:cNvGrpSpPr/>
          <p:nvPr/>
        </p:nvGrpSpPr>
        <p:grpSpPr>
          <a:xfrm>
            <a:off x="9545792" y="3530744"/>
            <a:ext cx="1608247" cy="1843437"/>
            <a:chOff x="15148313" y="5257800"/>
            <a:chExt cx="3171565" cy="3635375"/>
          </a:xfrm>
        </p:grpSpPr>
        <p:sp>
          <p:nvSpPr>
            <p:cNvPr id="3931" name="Google Shape;3931;p82"/>
            <p:cNvSpPr/>
            <p:nvPr/>
          </p:nvSpPr>
          <p:spPr>
            <a:xfrm>
              <a:off x="15148313" y="5257800"/>
              <a:ext cx="3171565" cy="3635375"/>
            </a:xfrm>
            <a:custGeom>
              <a:avLst/>
              <a:gdLst/>
              <a:ahLst/>
              <a:cxnLst/>
              <a:rect l="l" t="t" r="r" b="b"/>
              <a:pathLst>
                <a:path w="144" h="165" extrusionOk="0">
                  <a:moveTo>
                    <a:pt x="144" y="83"/>
                  </a:moveTo>
                  <a:cubicBezTo>
                    <a:pt x="144" y="89"/>
                    <a:pt x="142" y="93"/>
                    <a:pt x="137" y="93"/>
                  </a:cubicBezTo>
                  <a:cubicBezTo>
                    <a:pt x="133" y="93"/>
                    <a:pt x="126" y="90"/>
                    <a:pt x="121" y="93"/>
                  </a:cubicBezTo>
                  <a:cubicBezTo>
                    <a:pt x="116" y="97"/>
                    <a:pt x="120" y="141"/>
                    <a:pt x="120" y="141"/>
                  </a:cubicBezTo>
                  <a:cubicBezTo>
                    <a:pt x="120" y="141"/>
                    <a:pt x="76" y="137"/>
                    <a:pt x="73" y="142"/>
                  </a:cubicBezTo>
                  <a:cubicBezTo>
                    <a:pt x="70" y="147"/>
                    <a:pt x="73" y="154"/>
                    <a:pt x="73" y="158"/>
                  </a:cubicBezTo>
                  <a:cubicBezTo>
                    <a:pt x="73" y="162"/>
                    <a:pt x="68" y="165"/>
                    <a:pt x="62" y="165"/>
                  </a:cubicBezTo>
                  <a:cubicBezTo>
                    <a:pt x="56" y="165"/>
                    <a:pt x="51" y="162"/>
                    <a:pt x="51" y="158"/>
                  </a:cubicBezTo>
                  <a:cubicBezTo>
                    <a:pt x="51" y="154"/>
                    <a:pt x="54" y="147"/>
                    <a:pt x="51" y="142"/>
                  </a:cubicBezTo>
                  <a:cubicBezTo>
                    <a:pt x="48" y="137"/>
                    <a:pt x="4" y="141"/>
                    <a:pt x="4" y="141"/>
                  </a:cubicBezTo>
                  <a:cubicBezTo>
                    <a:pt x="4" y="141"/>
                    <a:pt x="0" y="97"/>
                    <a:pt x="5" y="93"/>
                  </a:cubicBezTo>
                  <a:cubicBezTo>
                    <a:pt x="11" y="90"/>
                    <a:pt x="17" y="93"/>
                    <a:pt x="22" y="93"/>
                  </a:cubicBezTo>
                  <a:cubicBezTo>
                    <a:pt x="26" y="93"/>
                    <a:pt x="29" y="89"/>
                    <a:pt x="29" y="83"/>
                  </a:cubicBezTo>
                  <a:cubicBezTo>
                    <a:pt x="29" y="77"/>
                    <a:pt x="26" y="72"/>
                    <a:pt x="22" y="72"/>
                  </a:cubicBezTo>
                  <a:cubicBezTo>
                    <a:pt x="17" y="72"/>
                    <a:pt x="11" y="75"/>
                    <a:pt x="5" y="72"/>
                  </a:cubicBezTo>
                  <a:cubicBezTo>
                    <a:pt x="0" y="69"/>
                    <a:pt x="4" y="25"/>
                    <a:pt x="4" y="25"/>
                  </a:cubicBezTo>
                  <a:cubicBezTo>
                    <a:pt x="4" y="25"/>
                    <a:pt x="48" y="29"/>
                    <a:pt x="51" y="23"/>
                  </a:cubicBezTo>
                  <a:cubicBezTo>
                    <a:pt x="54" y="18"/>
                    <a:pt x="51" y="11"/>
                    <a:pt x="51" y="7"/>
                  </a:cubicBezTo>
                  <a:cubicBezTo>
                    <a:pt x="51" y="3"/>
                    <a:pt x="56" y="0"/>
                    <a:pt x="62" y="0"/>
                  </a:cubicBezTo>
                  <a:cubicBezTo>
                    <a:pt x="68" y="0"/>
                    <a:pt x="73" y="3"/>
                    <a:pt x="73" y="7"/>
                  </a:cubicBezTo>
                  <a:cubicBezTo>
                    <a:pt x="73" y="11"/>
                    <a:pt x="70" y="18"/>
                    <a:pt x="73" y="23"/>
                  </a:cubicBezTo>
                  <a:cubicBezTo>
                    <a:pt x="76" y="29"/>
                    <a:pt x="120" y="25"/>
                    <a:pt x="120" y="25"/>
                  </a:cubicBezTo>
                  <a:cubicBezTo>
                    <a:pt x="120" y="25"/>
                    <a:pt x="116" y="69"/>
                    <a:pt x="121" y="72"/>
                  </a:cubicBezTo>
                  <a:cubicBezTo>
                    <a:pt x="126" y="75"/>
                    <a:pt x="133" y="72"/>
                    <a:pt x="137" y="72"/>
                  </a:cubicBezTo>
                  <a:cubicBezTo>
                    <a:pt x="142" y="72"/>
                    <a:pt x="144" y="77"/>
                    <a:pt x="144" y="83"/>
                  </a:cubicBezTo>
                  <a:close/>
                </a:path>
              </a:pathLst>
            </a:cu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32" name="Google Shape;3932;p82"/>
            <p:cNvSpPr/>
            <p:nvPr/>
          </p:nvSpPr>
          <p:spPr>
            <a:xfrm>
              <a:off x="16133546" y="6533857"/>
              <a:ext cx="927818" cy="1149933"/>
            </a:xfrm>
            <a:custGeom>
              <a:avLst/>
              <a:gdLst/>
              <a:ahLst/>
              <a:cxnLst/>
              <a:rect l="l" t="t" r="r" b="b"/>
              <a:pathLst>
                <a:path w="55" h="68" extrusionOk="0">
                  <a:moveTo>
                    <a:pt x="55" y="67"/>
                  </a:moveTo>
                  <a:cubicBezTo>
                    <a:pt x="51" y="47"/>
                    <a:pt x="51" y="47"/>
                    <a:pt x="51" y="47"/>
                  </a:cubicBezTo>
                  <a:cubicBezTo>
                    <a:pt x="51" y="47"/>
                    <a:pt x="51" y="47"/>
                    <a:pt x="51" y="47"/>
                  </a:cubicBezTo>
                  <a:cubicBezTo>
                    <a:pt x="51" y="47"/>
                    <a:pt x="51" y="47"/>
                    <a:pt x="51" y="47"/>
                  </a:cubicBezTo>
                  <a:cubicBezTo>
                    <a:pt x="51" y="47"/>
                    <a:pt x="51" y="47"/>
                    <a:pt x="51" y="47"/>
                  </a:cubicBezTo>
                  <a:cubicBezTo>
                    <a:pt x="51" y="47"/>
                    <a:pt x="51" y="47"/>
                    <a:pt x="51" y="47"/>
                  </a:cubicBezTo>
                  <a:cubicBezTo>
                    <a:pt x="19" y="6"/>
                    <a:pt x="19" y="6"/>
                    <a:pt x="19" y="6"/>
                  </a:cubicBezTo>
                  <a:cubicBezTo>
                    <a:pt x="19" y="6"/>
                    <a:pt x="19" y="6"/>
                    <a:pt x="19" y="6"/>
                  </a:cubicBezTo>
                  <a:cubicBezTo>
                    <a:pt x="16" y="2"/>
                    <a:pt x="11" y="0"/>
                    <a:pt x="8" y="3"/>
                  </a:cubicBezTo>
                  <a:cubicBezTo>
                    <a:pt x="4" y="6"/>
                    <a:pt x="4" y="6"/>
                    <a:pt x="4" y="6"/>
                  </a:cubicBezTo>
                  <a:cubicBezTo>
                    <a:pt x="0" y="9"/>
                    <a:pt x="0" y="14"/>
                    <a:pt x="3" y="18"/>
                  </a:cubicBezTo>
                  <a:cubicBezTo>
                    <a:pt x="35" y="59"/>
                    <a:pt x="35" y="59"/>
                    <a:pt x="35" y="59"/>
                  </a:cubicBezTo>
                  <a:cubicBezTo>
                    <a:pt x="35" y="59"/>
                    <a:pt x="35" y="59"/>
                    <a:pt x="35" y="59"/>
                  </a:cubicBezTo>
                  <a:cubicBezTo>
                    <a:pt x="35" y="59"/>
                    <a:pt x="35" y="59"/>
                    <a:pt x="35" y="59"/>
                  </a:cubicBezTo>
                  <a:cubicBezTo>
                    <a:pt x="35" y="59"/>
                    <a:pt x="35" y="59"/>
                    <a:pt x="35" y="59"/>
                  </a:cubicBezTo>
                  <a:cubicBezTo>
                    <a:pt x="35" y="59"/>
                    <a:pt x="35" y="59"/>
                    <a:pt x="35" y="59"/>
                  </a:cubicBezTo>
                  <a:cubicBezTo>
                    <a:pt x="53" y="68"/>
                    <a:pt x="53" y="68"/>
                    <a:pt x="53" y="68"/>
                  </a:cubicBezTo>
                  <a:cubicBezTo>
                    <a:pt x="53" y="68"/>
                    <a:pt x="54" y="68"/>
                    <a:pt x="54" y="68"/>
                  </a:cubicBezTo>
                  <a:cubicBezTo>
                    <a:pt x="54" y="68"/>
                    <a:pt x="54" y="68"/>
                    <a:pt x="55" y="68"/>
                  </a:cubicBezTo>
                  <a:cubicBezTo>
                    <a:pt x="55" y="68"/>
                    <a:pt x="55" y="67"/>
                    <a:pt x="55" y="67"/>
                  </a:cubicBezTo>
                  <a:close/>
                  <a:moveTo>
                    <a:pt x="5" y="8"/>
                  </a:moveTo>
                  <a:cubicBezTo>
                    <a:pt x="9" y="5"/>
                    <a:pt x="9" y="5"/>
                    <a:pt x="9" y="5"/>
                  </a:cubicBezTo>
                  <a:cubicBezTo>
                    <a:pt x="11" y="3"/>
                    <a:pt x="14" y="4"/>
                    <a:pt x="17" y="6"/>
                  </a:cubicBezTo>
                  <a:cubicBezTo>
                    <a:pt x="5" y="16"/>
                    <a:pt x="5" y="16"/>
                    <a:pt x="5" y="16"/>
                  </a:cubicBezTo>
                  <a:cubicBezTo>
                    <a:pt x="3" y="13"/>
                    <a:pt x="3" y="9"/>
                    <a:pt x="5" y="8"/>
                  </a:cubicBezTo>
                  <a:close/>
                  <a:moveTo>
                    <a:pt x="6" y="18"/>
                  </a:moveTo>
                  <a:cubicBezTo>
                    <a:pt x="18" y="8"/>
                    <a:pt x="18" y="8"/>
                    <a:pt x="18" y="8"/>
                  </a:cubicBezTo>
                  <a:cubicBezTo>
                    <a:pt x="39" y="35"/>
                    <a:pt x="39" y="35"/>
                    <a:pt x="39" y="35"/>
                  </a:cubicBezTo>
                  <a:cubicBezTo>
                    <a:pt x="27" y="45"/>
                    <a:pt x="27" y="45"/>
                    <a:pt x="27" y="45"/>
                  </a:cubicBezTo>
                  <a:lnTo>
                    <a:pt x="6" y="18"/>
                  </a:lnTo>
                  <a:close/>
                  <a:moveTo>
                    <a:pt x="28" y="47"/>
                  </a:moveTo>
                  <a:cubicBezTo>
                    <a:pt x="41" y="37"/>
                    <a:pt x="41" y="37"/>
                    <a:pt x="41" y="37"/>
                  </a:cubicBezTo>
                  <a:cubicBezTo>
                    <a:pt x="48" y="47"/>
                    <a:pt x="48" y="47"/>
                    <a:pt x="48" y="47"/>
                  </a:cubicBezTo>
                  <a:cubicBezTo>
                    <a:pt x="36" y="57"/>
                    <a:pt x="36" y="57"/>
                    <a:pt x="36" y="57"/>
                  </a:cubicBezTo>
                  <a:lnTo>
                    <a:pt x="28" y="47"/>
                  </a:lnTo>
                  <a:close/>
                  <a:moveTo>
                    <a:pt x="38" y="58"/>
                  </a:moveTo>
                  <a:cubicBezTo>
                    <a:pt x="49" y="49"/>
                    <a:pt x="49" y="49"/>
                    <a:pt x="49" y="49"/>
                  </a:cubicBezTo>
                  <a:cubicBezTo>
                    <a:pt x="52" y="65"/>
                    <a:pt x="52" y="65"/>
                    <a:pt x="52" y="65"/>
                  </a:cubicBezTo>
                  <a:lnTo>
                    <a:pt x="38" y="58"/>
                  </a:lnTo>
                  <a:close/>
                </a:path>
              </a:pathLst>
            </a:custGeom>
            <a:solidFill>
              <a:schemeClr val="l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grpSp>
      <p:grpSp>
        <p:nvGrpSpPr>
          <p:cNvPr id="3933" name="Google Shape;3933;p82"/>
          <p:cNvGrpSpPr/>
          <p:nvPr/>
        </p:nvGrpSpPr>
        <p:grpSpPr>
          <a:xfrm>
            <a:off x="6966314" y="3530744"/>
            <a:ext cx="1384482" cy="1843437"/>
            <a:chOff x="10061418" y="5257800"/>
            <a:chExt cx="2730287" cy="3635375"/>
          </a:xfrm>
        </p:grpSpPr>
        <p:sp>
          <p:nvSpPr>
            <p:cNvPr id="3934" name="Google Shape;3934;p82"/>
            <p:cNvSpPr/>
            <p:nvPr/>
          </p:nvSpPr>
          <p:spPr>
            <a:xfrm>
              <a:off x="10061418" y="5257800"/>
              <a:ext cx="2730287" cy="3635375"/>
            </a:xfrm>
            <a:custGeom>
              <a:avLst/>
              <a:gdLst/>
              <a:ahLst/>
              <a:cxnLst/>
              <a:rect l="l" t="t" r="r" b="b"/>
              <a:pathLst>
                <a:path w="124" h="165" extrusionOk="0">
                  <a:moveTo>
                    <a:pt x="120" y="25"/>
                  </a:moveTo>
                  <a:cubicBezTo>
                    <a:pt x="120" y="25"/>
                    <a:pt x="76" y="29"/>
                    <a:pt x="73" y="23"/>
                  </a:cubicBezTo>
                  <a:cubicBezTo>
                    <a:pt x="69" y="18"/>
                    <a:pt x="73" y="11"/>
                    <a:pt x="73" y="7"/>
                  </a:cubicBezTo>
                  <a:cubicBezTo>
                    <a:pt x="73" y="3"/>
                    <a:pt x="68" y="0"/>
                    <a:pt x="62" y="0"/>
                  </a:cubicBezTo>
                  <a:cubicBezTo>
                    <a:pt x="56" y="0"/>
                    <a:pt x="51" y="3"/>
                    <a:pt x="51" y="7"/>
                  </a:cubicBezTo>
                  <a:cubicBezTo>
                    <a:pt x="51" y="11"/>
                    <a:pt x="54" y="18"/>
                    <a:pt x="51" y="23"/>
                  </a:cubicBezTo>
                  <a:cubicBezTo>
                    <a:pt x="48" y="29"/>
                    <a:pt x="4" y="25"/>
                    <a:pt x="4" y="25"/>
                  </a:cubicBezTo>
                  <a:cubicBezTo>
                    <a:pt x="4" y="25"/>
                    <a:pt x="0" y="68"/>
                    <a:pt x="5" y="72"/>
                  </a:cubicBezTo>
                  <a:cubicBezTo>
                    <a:pt x="11" y="75"/>
                    <a:pt x="17" y="72"/>
                    <a:pt x="22" y="72"/>
                  </a:cubicBezTo>
                  <a:cubicBezTo>
                    <a:pt x="26" y="72"/>
                    <a:pt x="29" y="77"/>
                    <a:pt x="29" y="83"/>
                  </a:cubicBezTo>
                  <a:cubicBezTo>
                    <a:pt x="29" y="89"/>
                    <a:pt x="26" y="93"/>
                    <a:pt x="22" y="93"/>
                  </a:cubicBezTo>
                  <a:cubicBezTo>
                    <a:pt x="17" y="93"/>
                    <a:pt x="11" y="90"/>
                    <a:pt x="5" y="93"/>
                  </a:cubicBezTo>
                  <a:cubicBezTo>
                    <a:pt x="0" y="97"/>
                    <a:pt x="4" y="140"/>
                    <a:pt x="4" y="140"/>
                  </a:cubicBezTo>
                  <a:cubicBezTo>
                    <a:pt x="4" y="140"/>
                    <a:pt x="48" y="137"/>
                    <a:pt x="51" y="142"/>
                  </a:cubicBezTo>
                  <a:cubicBezTo>
                    <a:pt x="54" y="147"/>
                    <a:pt x="51" y="154"/>
                    <a:pt x="51" y="158"/>
                  </a:cubicBezTo>
                  <a:cubicBezTo>
                    <a:pt x="51" y="162"/>
                    <a:pt x="56" y="165"/>
                    <a:pt x="62" y="165"/>
                  </a:cubicBezTo>
                  <a:cubicBezTo>
                    <a:pt x="68" y="165"/>
                    <a:pt x="73" y="162"/>
                    <a:pt x="73" y="158"/>
                  </a:cubicBezTo>
                  <a:cubicBezTo>
                    <a:pt x="73" y="154"/>
                    <a:pt x="69" y="147"/>
                    <a:pt x="73" y="142"/>
                  </a:cubicBezTo>
                  <a:cubicBezTo>
                    <a:pt x="76" y="137"/>
                    <a:pt x="120" y="140"/>
                    <a:pt x="120" y="140"/>
                  </a:cubicBezTo>
                  <a:cubicBezTo>
                    <a:pt x="120" y="140"/>
                    <a:pt x="124" y="97"/>
                    <a:pt x="118" y="93"/>
                  </a:cubicBezTo>
                  <a:cubicBezTo>
                    <a:pt x="113" y="90"/>
                    <a:pt x="106" y="93"/>
                    <a:pt x="102" y="93"/>
                  </a:cubicBezTo>
                  <a:cubicBezTo>
                    <a:pt x="98" y="93"/>
                    <a:pt x="95" y="89"/>
                    <a:pt x="95" y="83"/>
                  </a:cubicBezTo>
                  <a:cubicBezTo>
                    <a:pt x="95" y="77"/>
                    <a:pt x="98" y="72"/>
                    <a:pt x="102" y="72"/>
                  </a:cubicBezTo>
                  <a:cubicBezTo>
                    <a:pt x="106" y="72"/>
                    <a:pt x="113" y="75"/>
                    <a:pt x="118" y="72"/>
                  </a:cubicBezTo>
                  <a:cubicBezTo>
                    <a:pt x="124" y="68"/>
                    <a:pt x="120" y="25"/>
                    <a:pt x="120" y="25"/>
                  </a:cubicBezTo>
                  <a:close/>
                </a:path>
              </a:pathLst>
            </a:custGeom>
            <a:solidFill>
              <a:schemeClr val="accent5"/>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grpSp>
          <p:nvGrpSpPr>
            <p:cNvPr id="3935" name="Google Shape;3935;p82"/>
            <p:cNvGrpSpPr/>
            <p:nvPr/>
          </p:nvGrpSpPr>
          <p:grpSpPr>
            <a:xfrm>
              <a:off x="10848974" y="6463481"/>
              <a:ext cx="1180859" cy="1183671"/>
              <a:chOff x="18819813" y="4560724"/>
              <a:chExt cx="666750" cy="668338"/>
            </a:xfrm>
          </p:grpSpPr>
          <p:sp>
            <p:nvSpPr>
              <p:cNvPr id="3936" name="Google Shape;3936;p82"/>
              <p:cNvSpPr/>
              <p:nvPr/>
            </p:nvSpPr>
            <p:spPr>
              <a:xfrm>
                <a:off x="18819813" y="4560724"/>
                <a:ext cx="666750" cy="668338"/>
              </a:xfrm>
              <a:custGeom>
                <a:avLst/>
                <a:gdLst/>
                <a:ahLst/>
                <a:cxnLst/>
                <a:rect l="l" t="t" r="r" b="b"/>
                <a:pathLst>
                  <a:path w="70" h="70" extrusionOk="0">
                    <a:moveTo>
                      <a:pt x="57" y="12"/>
                    </a:moveTo>
                    <a:cubicBezTo>
                      <a:pt x="44" y="0"/>
                      <a:pt x="24" y="1"/>
                      <a:pt x="12" y="13"/>
                    </a:cubicBezTo>
                    <a:cubicBezTo>
                      <a:pt x="10" y="15"/>
                      <a:pt x="8" y="18"/>
                      <a:pt x="7" y="20"/>
                    </a:cubicBezTo>
                    <a:cubicBezTo>
                      <a:pt x="7" y="20"/>
                      <a:pt x="7" y="20"/>
                      <a:pt x="7" y="20"/>
                    </a:cubicBezTo>
                    <a:cubicBezTo>
                      <a:pt x="7" y="20"/>
                      <a:pt x="7" y="20"/>
                      <a:pt x="7" y="20"/>
                    </a:cubicBezTo>
                    <a:cubicBezTo>
                      <a:pt x="0" y="33"/>
                      <a:pt x="3" y="49"/>
                      <a:pt x="13" y="59"/>
                    </a:cubicBezTo>
                    <a:cubicBezTo>
                      <a:pt x="26" y="70"/>
                      <a:pt x="47" y="70"/>
                      <a:pt x="58" y="57"/>
                    </a:cubicBezTo>
                    <a:cubicBezTo>
                      <a:pt x="70" y="44"/>
                      <a:pt x="70" y="24"/>
                      <a:pt x="57" y="12"/>
                    </a:cubicBezTo>
                    <a:close/>
                    <a:moveTo>
                      <a:pt x="55" y="13"/>
                    </a:moveTo>
                    <a:cubicBezTo>
                      <a:pt x="58" y="16"/>
                      <a:pt x="59" y="18"/>
                      <a:pt x="61" y="21"/>
                    </a:cubicBezTo>
                    <a:cubicBezTo>
                      <a:pt x="61" y="21"/>
                      <a:pt x="60" y="21"/>
                      <a:pt x="60" y="21"/>
                    </a:cubicBezTo>
                    <a:cubicBezTo>
                      <a:pt x="54" y="24"/>
                      <a:pt x="54" y="24"/>
                      <a:pt x="54" y="24"/>
                    </a:cubicBezTo>
                    <a:cubicBezTo>
                      <a:pt x="53" y="22"/>
                      <a:pt x="52" y="21"/>
                      <a:pt x="50" y="19"/>
                    </a:cubicBezTo>
                    <a:cubicBezTo>
                      <a:pt x="49" y="18"/>
                      <a:pt x="48" y="17"/>
                      <a:pt x="46" y="16"/>
                    </a:cubicBezTo>
                    <a:cubicBezTo>
                      <a:pt x="50" y="10"/>
                      <a:pt x="50" y="10"/>
                      <a:pt x="50" y="10"/>
                    </a:cubicBezTo>
                    <a:cubicBezTo>
                      <a:pt x="52" y="11"/>
                      <a:pt x="54" y="12"/>
                      <a:pt x="55" y="13"/>
                    </a:cubicBezTo>
                    <a:close/>
                    <a:moveTo>
                      <a:pt x="48" y="9"/>
                    </a:moveTo>
                    <a:cubicBezTo>
                      <a:pt x="44" y="15"/>
                      <a:pt x="44" y="15"/>
                      <a:pt x="44" y="15"/>
                    </a:cubicBezTo>
                    <a:cubicBezTo>
                      <a:pt x="38" y="12"/>
                      <a:pt x="31" y="13"/>
                      <a:pt x="25" y="16"/>
                    </a:cubicBezTo>
                    <a:cubicBezTo>
                      <a:pt x="21" y="9"/>
                      <a:pt x="21" y="9"/>
                      <a:pt x="21" y="9"/>
                    </a:cubicBezTo>
                    <a:cubicBezTo>
                      <a:pt x="29" y="5"/>
                      <a:pt x="39" y="4"/>
                      <a:pt x="48" y="9"/>
                    </a:cubicBezTo>
                    <a:close/>
                    <a:moveTo>
                      <a:pt x="9" y="22"/>
                    </a:moveTo>
                    <a:cubicBezTo>
                      <a:pt x="15" y="26"/>
                      <a:pt x="15" y="26"/>
                      <a:pt x="15" y="26"/>
                    </a:cubicBezTo>
                    <a:cubicBezTo>
                      <a:pt x="12" y="32"/>
                      <a:pt x="13" y="40"/>
                      <a:pt x="16" y="46"/>
                    </a:cubicBezTo>
                    <a:cubicBezTo>
                      <a:pt x="9" y="49"/>
                      <a:pt x="9" y="49"/>
                      <a:pt x="9" y="49"/>
                    </a:cubicBezTo>
                    <a:cubicBezTo>
                      <a:pt x="5" y="41"/>
                      <a:pt x="4" y="31"/>
                      <a:pt x="9" y="22"/>
                    </a:cubicBezTo>
                    <a:close/>
                    <a:moveTo>
                      <a:pt x="15" y="57"/>
                    </a:moveTo>
                    <a:cubicBezTo>
                      <a:pt x="13" y="55"/>
                      <a:pt x="12" y="53"/>
                      <a:pt x="10" y="51"/>
                    </a:cubicBezTo>
                    <a:cubicBezTo>
                      <a:pt x="17" y="48"/>
                      <a:pt x="17" y="48"/>
                      <a:pt x="17" y="48"/>
                    </a:cubicBezTo>
                    <a:cubicBezTo>
                      <a:pt x="18" y="49"/>
                      <a:pt x="19" y="50"/>
                      <a:pt x="20" y="51"/>
                    </a:cubicBezTo>
                    <a:cubicBezTo>
                      <a:pt x="22" y="53"/>
                      <a:pt x="23" y="54"/>
                      <a:pt x="25" y="55"/>
                    </a:cubicBezTo>
                    <a:cubicBezTo>
                      <a:pt x="22" y="61"/>
                      <a:pt x="22" y="61"/>
                      <a:pt x="22" y="61"/>
                    </a:cubicBezTo>
                    <a:cubicBezTo>
                      <a:pt x="19" y="60"/>
                      <a:pt x="17" y="59"/>
                      <a:pt x="15" y="57"/>
                    </a:cubicBezTo>
                    <a:close/>
                    <a:moveTo>
                      <a:pt x="24" y="62"/>
                    </a:moveTo>
                    <a:cubicBezTo>
                      <a:pt x="27" y="56"/>
                      <a:pt x="27" y="56"/>
                      <a:pt x="27" y="56"/>
                    </a:cubicBezTo>
                    <a:cubicBezTo>
                      <a:pt x="32" y="57"/>
                      <a:pt x="38" y="57"/>
                      <a:pt x="42" y="56"/>
                    </a:cubicBezTo>
                    <a:cubicBezTo>
                      <a:pt x="46" y="63"/>
                      <a:pt x="46" y="63"/>
                      <a:pt x="46" y="63"/>
                    </a:cubicBezTo>
                    <a:cubicBezTo>
                      <a:pt x="39" y="65"/>
                      <a:pt x="31" y="65"/>
                      <a:pt x="24" y="62"/>
                    </a:cubicBezTo>
                    <a:close/>
                    <a:moveTo>
                      <a:pt x="52" y="44"/>
                    </a:moveTo>
                    <a:cubicBezTo>
                      <a:pt x="52" y="44"/>
                      <a:pt x="52" y="44"/>
                      <a:pt x="52" y="44"/>
                    </a:cubicBezTo>
                    <a:cubicBezTo>
                      <a:pt x="52" y="44"/>
                      <a:pt x="52" y="44"/>
                      <a:pt x="52" y="44"/>
                    </a:cubicBezTo>
                    <a:cubicBezTo>
                      <a:pt x="51" y="46"/>
                      <a:pt x="50" y="47"/>
                      <a:pt x="49" y="48"/>
                    </a:cubicBezTo>
                    <a:cubicBezTo>
                      <a:pt x="42" y="56"/>
                      <a:pt x="30" y="57"/>
                      <a:pt x="22" y="49"/>
                    </a:cubicBezTo>
                    <a:cubicBezTo>
                      <a:pt x="14" y="42"/>
                      <a:pt x="13" y="30"/>
                      <a:pt x="21" y="22"/>
                    </a:cubicBezTo>
                    <a:cubicBezTo>
                      <a:pt x="28" y="14"/>
                      <a:pt x="40" y="14"/>
                      <a:pt x="48" y="21"/>
                    </a:cubicBezTo>
                    <a:cubicBezTo>
                      <a:pt x="50" y="22"/>
                      <a:pt x="51" y="24"/>
                      <a:pt x="52" y="26"/>
                    </a:cubicBezTo>
                    <a:cubicBezTo>
                      <a:pt x="52" y="26"/>
                      <a:pt x="52" y="26"/>
                      <a:pt x="52" y="26"/>
                    </a:cubicBezTo>
                    <a:cubicBezTo>
                      <a:pt x="52" y="26"/>
                      <a:pt x="52" y="26"/>
                      <a:pt x="52" y="26"/>
                    </a:cubicBezTo>
                    <a:cubicBezTo>
                      <a:pt x="55" y="32"/>
                      <a:pt x="55" y="38"/>
                      <a:pt x="52" y="44"/>
                    </a:cubicBezTo>
                    <a:close/>
                    <a:moveTo>
                      <a:pt x="55" y="44"/>
                    </a:moveTo>
                    <a:cubicBezTo>
                      <a:pt x="58" y="39"/>
                      <a:pt x="58" y="32"/>
                      <a:pt x="55" y="26"/>
                    </a:cubicBezTo>
                    <a:cubicBezTo>
                      <a:pt x="61" y="23"/>
                      <a:pt x="61" y="23"/>
                      <a:pt x="61" y="23"/>
                    </a:cubicBezTo>
                    <a:cubicBezTo>
                      <a:pt x="61" y="23"/>
                      <a:pt x="61" y="23"/>
                      <a:pt x="61" y="23"/>
                    </a:cubicBezTo>
                    <a:cubicBezTo>
                      <a:pt x="62" y="23"/>
                      <a:pt x="62" y="22"/>
                      <a:pt x="62" y="22"/>
                    </a:cubicBezTo>
                    <a:cubicBezTo>
                      <a:pt x="66" y="30"/>
                      <a:pt x="66" y="40"/>
                      <a:pt x="62" y="48"/>
                    </a:cubicBezTo>
                    <a:lnTo>
                      <a:pt x="55" y="44"/>
                    </a:lnTo>
                    <a:close/>
                  </a:path>
                </a:pathLst>
              </a:custGeom>
              <a:solidFill>
                <a:schemeClr val="l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37" name="Google Shape;3937;p82"/>
              <p:cNvSpPr/>
              <p:nvPr/>
            </p:nvSpPr>
            <p:spPr>
              <a:xfrm>
                <a:off x="19048413" y="4798849"/>
                <a:ext cx="200025" cy="200025"/>
              </a:xfrm>
              <a:custGeom>
                <a:avLst/>
                <a:gdLst/>
                <a:ahLst/>
                <a:cxnLst/>
                <a:rect l="l" t="t" r="r" b="b"/>
                <a:pathLst>
                  <a:path w="21" h="21" extrusionOk="0">
                    <a:moveTo>
                      <a:pt x="11" y="0"/>
                    </a:moveTo>
                    <a:cubicBezTo>
                      <a:pt x="5" y="0"/>
                      <a:pt x="0" y="4"/>
                      <a:pt x="0" y="10"/>
                    </a:cubicBezTo>
                    <a:cubicBezTo>
                      <a:pt x="0" y="16"/>
                      <a:pt x="5" y="21"/>
                      <a:pt x="11" y="21"/>
                    </a:cubicBezTo>
                    <a:cubicBezTo>
                      <a:pt x="17" y="21"/>
                      <a:pt x="21" y="16"/>
                      <a:pt x="21" y="10"/>
                    </a:cubicBezTo>
                    <a:cubicBezTo>
                      <a:pt x="21" y="4"/>
                      <a:pt x="17" y="0"/>
                      <a:pt x="11" y="0"/>
                    </a:cubicBezTo>
                    <a:close/>
                    <a:moveTo>
                      <a:pt x="11" y="16"/>
                    </a:moveTo>
                    <a:cubicBezTo>
                      <a:pt x="8" y="16"/>
                      <a:pt x="5" y="13"/>
                      <a:pt x="5" y="10"/>
                    </a:cubicBezTo>
                    <a:cubicBezTo>
                      <a:pt x="5" y="7"/>
                      <a:pt x="8" y="4"/>
                      <a:pt x="11" y="4"/>
                    </a:cubicBezTo>
                    <a:cubicBezTo>
                      <a:pt x="14" y="4"/>
                      <a:pt x="17" y="7"/>
                      <a:pt x="17" y="10"/>
                    </a:cubicBezTo>
                    <a:cubicBezTo>
                      <a:pt x="17" y="13"/>
                      <a:pt x="14" y="16"/>
                      <a:pt x="11" y="16"/>
                    </a:cubicBezTo>
                    <a:close/>
                  </a:path>
                </a:pathLst>
              </a:custGeom>
              <a:solidFill>
                <a:schemeClr val="l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grpSp>
      </p:grpSp>
      <p:grpSp>
        <p:nvGrpSpPr>
          <p:cNvPr id="3938" name="Google Shape;3938;p82"/>
          <p:cNvGrpSpPr/>
          <p:nvPr/>
        </p:nvGrpSpPr>
        <p:grpSpPr>
          <a:xfrm>
            <a:off x="8027052" y="3530744"/>
            <a:ext cx="1842485" cy="1843437"/>
            <a:chOff x="12153261" y="5257800"/>
            <a:chExt cx="3633498" cy="3635375"/>
          </a:xfrm>
        </p:grpSpPr>
        <p:sp>
          <p:nvSpPr>
            <p:cNvPr id="3939" name="Google Shape;3939;p82"/>
            <p:cNvSpPr/>
            <p:nvPr/>
          </p:nvSpPr>
          <p:spPr>
            <a:xfrm>
              <a:off x="12153261" y="5257800"/>
              <a:ext cx="3633498" cy="3635375"/>
            </a:xfrm>
            <a:custGeom>
              <a:avLst/>
              <a:gdLst/>
              <a:ahLst/>
              <a:cxnLst/>
              <a:rect l="l" t="t" r="r" b="b"/>
              <a:pathLst>
                <a:path w="165" h="165" extrusionOk="0">
                  <a:moveTo>
                    <a:pt x="82" y="165"/>
                  </a:moveTo>
                  <a:cubicBezTo>
                    <a:pt x="76" y="165"/>
                    <a:pt x="72" y="162"/>
                    <a:pt x="72" y="158"/>
                  </a:cubicBezTo>
                  <a:cubicBezTo>
                    <a:pt x="72" y="154"/>
                    <a:pt x="75" y="147"/>
                    <a:pt x="72" y="142"/>
                  </a:cubicBezTo>
                  <a:cubicBezTo>
                    <a:pt x="68" y="137"/>
                    <a:pt x="24" y="140"/>
                    <a:pt x="24" y="140"/>
                  </a:cubicBezTo>
                  <a:cubicBezTo>
                    <a:pt x="24" y="140"/>
                    <a:pt x="28" y="97"/>
                    <a:pt x="23" y="93"/>
                  </a:cubicBezTo>
                  <a:cubicBezTo>
                    <a:pt x="18" y="90"/>
                    <a:pt x="11" y="93"/>
                    <a:pt x="7" y="93"/>
                  </a:cubicBezTo>
                  <a:cubicBezTo>
                    <a:pt x="3" y="93"/>
                    <a:pt x="0" y="89"/>
                    <a:pt x="0" y="83"/>
                  </a:cubicBezTo>
                  <a:cubicBezTo>
                    <a:pt x="0" y="77"/>
                    <a:pt x="3" y="72"/>
                    <a:pt x="7" y="72"/>
                  </a:cubicBezTo>
                  <a:cubicBezTo>
                    <a:pt x="11" y="72"/>
                    <a:pt x="18" y="75"/>
                    <a:pt x="23" y="72"/>
                  </a:cubicBezTo>
                  <a:cubicBezTo>
                    <a:pt x="28" y="68"/>
                    <a:pt x="24" y="25"/>
                    <a:pt x="24" y="25"/>
                  </a:cubicBezTo>
                  <a:cubicBezTo>
                    <a:pt x="24" y="25"/>
                    <a:pt x="68" y="29"/>
                    <a:pt x="72" y="23"/>
                  </a:cubicBezTo>
                  <a:cubicBezTo>
                    <a:pt x="75" y="18"/>
                    <a:pt x="72" y="11"/>
                    <a:pt x="72" y="7"/>
                  </a:cubicBezTo>
                  <a:cubicBezTo>
                    <a:pt x="72" y="3"/>
                    <a:pt x="76" y="0"/>
                    <a:pt x="82" y="0"/>
                  </a:cubicBezTo>
                  <a:cubicBezTo>
                    <a:pt x="88" y="0"/>
                    <a:pt x="93" y="3"/>
                    <a:pt x="93" y="7"/>
                  </a:cubicBezTo>
                  <a:cubicBezTo>
                    <a:pt x="93" y="11"/>
                    <a:pt x="90" y="18"/>
                    <a:pt x="93" y="23"/>
                  </a:cubicBezTo>
                  <a:cubicBezTo>
                    <a:pt x="96" y="29"/>
                    <a:pt x="140" y="25"/>
                    <a:pt x="140" y="25"/>
                  </a:cubicBezTo>
                  <a:cubicBezTo>
                    <a:pt x="140" y="25"/>
                    <a:pt x="136" y="68"/>
                    <a:pt x="142" y="72"/>
                  </a:cubicBezTo>
                  <a:cubicBezTo>
                    <a:pt x="147" y="75"/>
                    <a:pt x="154" y="72"/>
                    <a:pt x="158" y="72"/>
                  </a:cubicBezTo>
                  <a:cubicBezTo>
                    <a:pt x="162" y="72"/>
                    <a:pt x="165" y="77"/>
                    <a:pt x="165" y="83"/>
                  </a:cubicBezTo>
                  <a:cubicBezTo>
                    <a:pt x="165" y="89"/>
                    <a:pt x="162" y="93"/>
                    <a:pt x="158" y="93"/>
                  </a:cubicBezTo>
                  <a:cubicBezTo>
                    <a:pt x="154" y="93"/>
                    <a:pt x="147" y="90"/>
                    <a:pt x="142" y="93"/>
                  </a:cubicBezTo>
                  <a:cubicBezTo>
                    <a:pt x="136" y="97"/>
                    <a:pt x="140" y="140"/>
                    <a:pt x="140" y="140"/>
                  </a:cubicBezTo>
                  <a:cubicBezTo>
                    <a:pt x="140" y="140"/>
                    <a:pt x="96" y="137"/>
                    <a:pt x="93" y="142"/>
                  </a:cubicBezTo>
                  <a:cubicBezTo>
                    <a:pt x="90" y="147"/>
                    <a:pt x="93" y="154"/>
                    <a:pt x="93" y="158"/>
                  </a:cubicBezTo>
                  <a:cubicBezTo>
                    <a:pt x="93" y="162"/>
                    <a:pt x="88" y="165"/>
                    <a:pt x="82" y="165"/>
                  </a:cubicBezTo>
                  <a:close/>
                </a:path>
              </a:pathLst>
            </a:cu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grpSp>
          <p:nvGrpSpPr>
            <p:cNvPr id="3940" name="Google Shape;3940;p82"/>
            <p:cNvGrpSpPr/>
            <p:nvPr/>
          </p:nvGrpSpPr>
          <p:grpSpPr>
            <a:xfrm>
              <a:off x="13465681" y="6668813"/>
              <a:ext cx="995296" cy="880022"/>
              <a:chOff x="16590963" y="2946400"/>
              <a:chExt cx="561975" cy="496888"/>
            </a:xfrm>
          </p:grpSpPr>
          <p:sp>
            <p:nvSpPr>
              <p:cNvPr id="3941" name="Google Shape;3941;p82"/>
              <p:cNvSpPr/>
              <p:nvPr/>
            </p:nvSpPr>
            <p:spPr>
              <a:xfrm>
                <a:off x="16590963" y="2946400"/>
                <a:ext cx="561975" cy="496888"/>
              </a:xfrm>
              <a:custGeom>
                <a:avLst/>
                <a:gdLst/>
                <a:ahLst/>
                <a:cxnLst/>
                <a:rect l="l" t="t" r="r" b="b"/>
                <a:pathLst>
                  <a:path w="59" h="52" extrusionOk="0">
                    <a:moveTo>
                      <a:pt x="53" y="0"/>
                    </a:moveTo>
                    <a:cubicBezTo>
                      <a:pt x="7" y="0"/>
                      <a:pt x="7" y="0"/>
                      <a:pt x="7" y="0"/>
                    </a:cubicBezTo>
                    <a:cubicBezTo>
                      <a:pt x="3" y="0"/>
                      <a:pt x="0" y="3"/>
                      <a:pt x="0" y="6"/>
                    </a:cubicBezTo>
                    <a:cubicBezTo>
                      <a:pt x="0" y="39"/>
                      <a:pt x="0" y="39"/>
                      <a:pt x="0" y="39"/>
                    </a:cubicBezTo>
                    <a:cubicBezTo>
                      <a:pt x="0" y="42"/>
                      <a:pt x="3" y="45"/>
                      <a:pt x="7" y="45"/>
                    </a:cubicBezTo>
                    <a:cubicBezTo>
                      <a:pt x="15" y="45"/>
                      <a:pt x="15" y="45"/>
                      <a:pt x="15" y="45"/>
                    </a:cubicBezTo>
                    <a:cubicBezTo>
                      <a:pt x="14" y="50"/>
                      <a:pt x="14" y="50"/>
                      <a:pt x="14" y="50"/>
                    </a:cubicBezTo>
                    <a:cubicBezTo>
                      <a:pt x="13" y="50"/>
                      <a:pt x="14" y="51"/>
                      <a:pt x="14" y="51"/>
                    </a:cubicBezTo>
                    <a:cubicBezTo>
                      <a:pt x="14" y="51"/>
                      <a:pt x="15" y="52"/>
                      <a:pt x="15" y="52"/>
                    </a:cubicBezTo>
                    <a:cubicBezTo>
                      <a:pt x="15" y="52"/>
                      <a:pt x="15" y="52"/>
                      <a:pt x="16" y="51"/>
                    </a:cubicBezTo>
                    <a:cubicBezTo>
                      <a:pt x="26" y="45"/>
                      <a:pt x="26" y="45"/>
                      <a:pt x="26" y="45"/>
                    </a:cubicBezTo>
                    <a:cubicBezTo>
                      <a:pt x="53" y="45"/>
                      <a:pt x="53" y="45"/>
                      <a:pt x="53" y="45"/>
                    </a:cubicBezTo>
                    <a:cubicBezTo>
                      <a:pt x="56" y="45"/>
                      <a:pt x="59" y="42"/>
                      <a:pt x="59" y="39"/>
                    </a:cubicBezTo>
                    <a:cubicBezTo>
                      <a:pt x="59" y="6"/>
                      <a:pt x="59" y="6"/>
                      <a:pt x="59" y="6"/>
                    </a:cubicBezTo>
                    <a:cubicBezTo>
                      <a:pt x="59" y="3"/>
                      <a:pt x="56" y="0"/>
                      <a:pt x="53" y="0"/>
                    </a:cubicBezTo>
                    <a:close/>
                    <a:moveTo>
                      <a:pt x="57" y="39"/>
                    </a:moveTo>
                    <a:cubicBezTo>
                      <a:pt x="57" y="41"/>
                      <a:pt x="55" y="42"/>
                      <a:pt x="53" y="42"/>
                    </a:cubicBezTo>
                    <a:cubicBezTo>
                      <a:pt x="25" y="42"/>
                      <a:pt x="25" y="42"/>
                      <a:pt x="25" y="42"/>
                    </a:cubicBezTo>
                    <a:cubicBezTo>
                      <a:pt x="25" y="42"/>
                      <a:pt x="25" y="42"/>
                      <a:pt x="25" y="42"/>
                    </a:cubicBezTo>
                    <a:cubicBezTo>
                      <a:pt x="25" y="42"/>
                      <a:pt x="25" y="42"/>
                      <a:pt x="25" y="42"/>
                    </a:cubicBezTo>
                    <a:cubicBezTo>
                      <a:pt x="25" y="42"/>
                      <a:pt x="25" y="42"/>
                      <a:pt x="25" y="43"/>
                    </a:cubicBezTo>
                    <a:cubicBezTo>
                      <a:pt x="25" y="43"/>
                      <a:pt x="25" y="43"/>
                      <a:pt x="25" y="43"/>
                    </a:cubicBezTo>
                    <a:cubicBezTo>
                      <a:pt x="17" y="47"/>
                      <a:pt x="17" y="47"/>
                      <a:pt x="17" y="47"/>
                    </a:cubicBezTo>
                    <a:cubicBezTo>
                      <a:pt x="18" y="44"/>
                      <a:pt x="18" y="44"/>
                      <a:pt x="18" y="44"/>
                    </a:cubicBezTo>
                    <a:cubicBezTo>
                      <a:pt x="18" y="44"/>
                      <a:pt x="18" y="44"/>
                      <a:pt x="18" y="44"/>
                    </a:cubicBezTo>
                    <a:cubicBezTo>
                      <a:pt x="18" y="44"/>
                      <a:pt x="18" y="44"/>
                      <a:pt x="18" y="44"/>
                    </a:cubicBezTo>
                    <a:cubicBezTo>
                      <a:pt x="18" y="44"/>
                      <a:pt x="18" y="44"/>
                      <a:pt x="18" y="44"/>
                    </a:cubicBezTo>
                    <a:cubicBezTo>
                      <a:pt x="18" y="44"/>
                      <a:pt x="18" y="43"/>
                      <a:pt x="18" y="43"/>
                    </a:cubicBezTo>
                    <a:cubicBezTo>
                      <a:pt x="18" y="43"/>
                      <a:pt x="18" y="43"/>
                      <a:pt x="18" y="43"/>
                    </a:cubicBezTo>
                    <a:cubicBezTo>
                      <a:pt x="18" y="43"/>
                      <a:pt x="18" y="43"/>
                      <a:pt x="18" y="43"/>
                    </a:cubicBezTo>
                    <a:cubicBezTo>
                      <a:pt x="18" y="43"/>
                      <a:pt x="18" y="43"/>
                      <a:pt x="18" y="43"/>
                    </a:cubicBezTo>
                    <a:cubicBezTo>
                      <a:pt x="18" y="43"/>
                      <a:pt x="18" y="43"/>
                      <a:pt x="18" y="43"/>
                    </a:cubicBezTo>
                    <a:cubicBezTo>
                      <a:pt x="18" y="43"/>
                      <a:pt x="17" y="42"/>
                      <a:pt x="17" y="42"/>
                    </a:cubicBezTo>
                    <a:cubicBezTo>
                      <a:pt x="17" y="42"/>
                      <a:pt x="17" y="42"/>
                      <a:pt x="17" y="42"/>
                    </a:cubicBezTo>
                    <a:cubicBezTo>
                      <a:pt x="17" y="42"/>
                      <a:pt x="17" y="42"/>
                      <a:pt x="17" y="42"/>
                    </a:cubicBezTo>
                    <a:cubicBezTo>
                      <a:pt x="17" y="42"/>
                      <a:pt x="17" y="42"/>
                      <a:pt x="17" y="42"/>
                    </a:cubicBezTo>
                    <a:cubicBezTo>
                      <a:pt x="7" y="42"/>
                      <a:pt x="7" y="42"/>
                      <a:pt x="7" y="42"/>
                    </a:cubicBezTo>
                    <a:cubicBezTo>
                      <a:pt x="5" y="42"/>
                      <a:pt x="3" y="41"/>
                      <a:pt x="3" y="39"/>
                    </a:cubicBezTo>
                    <a:cubicBezTo>
                      <a:pt x="3" y="6"/>
                      <a:pt x="3" y="6"/>
                      <a:pt x="3" y="6"/>
                    </a:cubicBezTo>
                    <a:cubicBezTo>
                      <a:pt x="3" y="4"/>
                      <a:pt x="5" y="3"/>
                      <a:pt x="7" y="3"/>
                    </a:cubicBezTo>
                    <a:cubicBezTo>
                      <a:pt x="53" y="3"/>
                      <a:pt x="53" y="3"/>
                      <a:pt x="53" y="3"/>
                    </a:cubicBezTo>
                    <a:cubicBezTo>
                      <a:pt x="55" y="3"/>
                      <a:pt x="57" y="4"/>
                      <a:pt x="57" y="6"/>
                    </a:cubicBezTo>
                    <a:lnTo>
                      <a:pt x="57" y="39"/>
                    </a:lnTo>
                    <a:close/>
                  </a:path>
                </a:pathLst>
              </a:custGeom>
              <a:solidFill>
                <a:schemeClr val="l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42" name="Google Shape;3942;p82"/>
              <p:cNvSpPr/>
              <p:nvPr/>
            </p:nvSpPr>
            <p:spPr>
              <a:xfrm>
                <a:off x="16667163" y="3079750"/>
                <a:ext cx="419100" cy="28575"/>
              </a:xfrm>
              <a:custGeom>
                <a:avLst/>
                <a:gdLst/>
                <a:ahLst/>
                <a:cxnLst/>
                <a:rect l="l" t="t" r="r" b="b"/>
                <a:pathLst>
                  <a:path w="44" h="3" extrusionOk="0">
                    <a:moveTo>
                      <a:pt x="43" y="0"/>
                    </a:moveTo>
                    <a:cubicBezTo>
                      <a:pt x="1" y="0"/>
                      <a:pt x="1" y="0"/>
                      <a:pt x="1" y="0"/>
                    </a:cubicBezTo>
                    <a:cubicBezTo>
                      <a:pt x="0" y="0"/>
                      <a:pt x="0" y="1"/>
                      <a:pt x="0" y="1"/>
                    </a:cubicBezTo>
                    <a:cubicBezTo>
                      <a:pt x="0" y="2"/>
                      <a:pt x="0" y="3"/>
                      <a:pt x="1" y="3"/>
                    </a:cubicBezTo>
                    <a:cubicBezTo>
                      <a:pt x="43" y="3"/>
                      <a:pt x="43" y="3"/>
                      <a:pt x="43" y="3"/>
                    </a:cubicBezTo>
                    <a:cubicBezTo>
                      <a:pt x="43" y="3"/>
                      <a:pt x="44" y="2"/>
                      <a:pt x="44" y="1"/>
                    </a:cubicBezTo>
                    <a:cubicBezTo>
                      <a:pt x="44" y="1"/>
                      <a:pt x="43" y="0"/>
                      <a:pt x="43" y="0"/>
                    </a:cubicBezTo>
                    <a:close/>
                  </a:path>
                </a:pathLst>
              </a:custGeom>
              <a:solidFill>
                <a:schemeClr val="l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43" name="Google Shape;3943;p82"/>
              <p:cNvSpPr/>
              <p:nvPr/>
            </p:nvSpPr>
            <p:spPr>
              <a:xfrm>
                <a:off x="16667163" y="3146425"/>
                <a:ext cx="419100" cy="28575"/>
              </a:xfrm>
              <a:custGeom>
                <a:avLst/>
                <a:gdLst/>
                <a:ahLst/>
                <a:cxnLst/>
                <a:rect l="l" t="t" r="r" b="b"/>
                <a:pathLst>
                  <a:path w="44" h="3" extrusionOk="0">
                    <a:moveTo>
                      <a:pt x="43" y="0"/>
                    </a:moveTo>
                    <a:cubicBezTo>
                      <a:pt x="1" y="0"/>
                      <a:pt x="1" y="0"/>
                      <a:pt x="1" y="0"/>
                    </a:cubicBezTo>
                    <a:cubicBezTo>
                      <a:pt x="0" y="0"/>
                      <a:pt x="0" y="1"/>
                      <a:pt x="0" y="1"/>
                    </a:cubicBezTo>
                    <a:cubicBezTo>
                      <a:pt x="0" y="2"/>
                      <a:pt x="0" y="3"/>
                      <a:pt x="1" y="3"/>
                    </a:cubicBezTo>
                    <a:cubicBezTo>
                      <a:pt x="43" y="3"/>
                      <a:pt x="43" y="3"/>
                      <a:pt x="43" y="3"/>
                    </a:cubicBezTo>
                    <a:cubicBezTo>
                      <a:pt x="43" y="3"/>
                      <a:pt x="44" y="2"/>
                      <a:pt x="44" y="1"/>
                    </a:cubicBezTo>
                    <a:cubicBezTo>
                      <a:pt x="44" y="1"/>
                      <a:pt x="43" y="0"/>
                      <a:pt x="43" y="0"/>
                    </a:cubicBezTo>
                    <a:close/>
                  </a:path>
                </a:pathLst>
              </a:custGeom>
              <a:solidFill>
                <a:schemeClr val="l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44" name="Google Shape;3944;p82"/>
              <p:cNvSpPr/>
              <p:nvPr/>
            </p:nvSpPr>
            <p:spPr>
              <a:xfrm>
                <a:off x="16667163" y="3213100"/>
                <a:ext cx="419100" cy="28575"/>
              </a:xfrm>
              <a:custGeom>
                <a:avLst/>
                <a:gdLst/>
                <a:ahLst/>
                <a:cxnLst/>
                <a:rect l="l" t="t" r="r" b="b"/>
                <a:pathLst>
                  <a:path w="44" h="3" extrusionOk="0">
                    <a:moveTo>
                      <a:pt x="43" y="0"/>
                    </a:moveTo>
                    <a:cubicBezTo>
                      <a:pt x="1" y="0"/>
                      <a:pt x="1" y="0"/>
                      <a:pt x="1" y="0"/>
                    </a:cubicBezTo>
                    <a:cubicBezTo>
                      <a:pt x="0" y="0"/>
                      <a:pt x="0" y="1"/>
                      <a:pt x="0" y="2"/>
                    </a:cubicBezTo>
                    <a:cubicBezTo>
                      <a:pt x="0" y="2"/>
                      <a:pt x="0" y="3"/>
                      <a:pt x="1" y="3"/>
                    </a:cubicBezTo>
                    <a:cubicBezTo>
                      <a:pt x="43" y="3"/>
                      <a:pt x="43" y="3"/>
                      <a:pt x="43" y="3"/>
                    </a:cubicBezTo>
                    <a:cubicBezTo>
                      <a:pt x="43" y="3"/>
                      <a:pt x="44" y="2"/>
                      <a:pt x="44" y="2"/>
                    </a:cubicBezTo>
                    <a:cubicBezTo>
                      <a:pt x="44" y="1"/>
                      <a:pt x="43" y="0"/>
                      <a:pt x="43" y="0"/>
                    </a:cubicBezTo>
                    <a:close/>
                  </a:path>
                </a:pathLst>
              </a:custGeom>
              <a:solidFill>
                <a:schemeClr val="l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grpSp>
      </p:grpSp>
      <p:grpSp>
        <p:nvGrpSpPr>
          <p:cNvPr id="3945" name="Google Shape;3945;p82"/>
          <p:cNvGrpSpPr/>
          <p:nvPr/>
        </p:nvGrpSpPr>
        <p:grpSpPr>
          <a:xfrm>
            <a:off x="5682763" y="3530744"/>
            <a:ext cx="1607294" cy="1843437"/>
            <a:chOff x="7530174" y="5257800"/>
            <a:chExt cx="3169686" cy="3635375"/>
          </a:xfrm>
        </p:grpSpPr>
        <p:sp>
          <p:nvSpPr>
            <p:cNvPr id="3946" name="Google Shape;3946;p82"/>
            <p:cNvSpPr/>
            <p:nvPr/>
          </p:nvSpPr>
          <p:spPr>
            <a:xfrm>
              <a:off x="7530174" y="5257800"/>
              <a:ext cx="3169686" cy="3635375"/>
            </a:xfrm>
            <a:custGeom>
              <a:avLst/>
              <a:gdLst/>
              <a:ahLst/>
              <a:cxnLst/>
              <a:rect l="l" t="t" r="r" b="b"/>
              <a:pathLst>
                <a:path w="144" h="165" extrusionOk="0">
                  <a:moveTo>
                    <a:pt x="144" y="83"/>
                  </a:moveTo>
                  <a:cubicBezTo>
                    <a:pt x="144" y="89"/>
                    <a:pt x="142" y="93"/>
                    <a:pt x="137" y="93"/>
                  </a:cubicBezTo>
                  <a:cubicBezTo>
                    <a:pt x="133" y="93"/>
                    <a:pt x="126" y="90"/>
                    <a:pt x="121" y="93"/>
                  </a:cubicBezTo>
                  <a:cubicBezTo>
                    <a:pt x="116" y="97"/>
                    <a:pt x="120" y="141"/>
                    <a:pt x="120" y="141"/>
                  </a:cubicBezTo>
                  <a:cubicBezTo>
                    <a:pt x="120" y="141"/>
                    <a:pt x="76" y="137"/>
                    <a:pt x="73" y="142"/>
                  </a:cubicBezTo>
                  <a:cubicBezTo>
                    <a:pt x="70" y="147"/>
                    <a:pt x="73" y="154"/>
                    <a:pt x="73" y="158"/>
                  </a:cubicBezTo>
                  <a:cubicBezTo>
                    <a:pt x="73" y="162"/>
                    <a:pt x="68" y="165"/>
                    <a:pt x="62" y="165"/>
                  </a:cubicBezTo>
                  <a:cubicBezTo>
                    <a:pt x="56" y="165"/>
                    <a:pt x="51" y="162"/>
                    <a:pt x="51" y="158"/>
                  </a:cubicBezTo>
                  <a:cubicBezTo>
                    <a:pt x="51" y="154"/>
                    <a:pt x="54" y="147"/>
                    <a:pt x="51" y="142"/>
                  </a:cubicBezTo>
                  <a:cubicBezTo>
                    <a:pt x="48" y="137"/>
                    <a:pt x="4" y="141"/>
                    <a:pt x="4" y="141"/>
                  </a:cubicBezTo>
                  <a:cubicBezTo>
                    <a:pt x="4" y="141"/>
                    <a:pt x="0" y="97"/>
                    <a:pt x="5" y="93"/>
                  </a:cubicBezTo>
                  <a:cubicBezTo>
                    <a:pt x="11" y="90"/>
                    <a:pt x="17" y="93"/>
                    <a:pt x="22" y="93"/>
                  </a:cubicBezTo>
                  <a:cubicBezTo>
                    <a:pt x="26" y="93"/>
                    <a:pt x="29" y="89"/>
                    <a:pt x="29" y="83"/>
                  </a:cubicBezTo>
                  <a:cubicBezTo>
                    <a:pt x="29" y="77"/>
                    <a:pt x="26" y="72"/>
                    <a:pt x="22" y="72"/>
                  </a:cubicBezTo>
                  <a:cubicBezTo>
                    <a:pt x="17" y="72"/>
                    <a:pt x="11" y="75"/>
                    <a:pt x="5" y="72"/>
                  </a:cubicBezTo>
                  <a:cubicBezTo>
                    <a:pt x="0" y="69"/>
                    <a:pt x="4" y="25"/>
                    <a:pt x="4" y="25"/>
                  </a:cubicBezTo>
                  <a:cubicBezTo>
                    <a:pt x="4" y="25"/>
                    <a:pt x="48" y="29"/>
                    <a:pt x="51" y="23"/>
                  </a:cubicBezTo>
                  <a:cubicBezTo>
                    <a:pt x="54" y="18"/>
                    <a:pt x="51" y="11"/>
                    <a:pt x="51" y="7"/>
                  </a:cubicBezTo>
                  <a:cubicBezTo>
                    <a:pt x="51" y="3"/>
                    <a:pt x="56" y="0"/>
                    <a:pt x="62" y="0"/>
                  </a:cubicBezTo>
                  <a:cubicBezTo>
                    <a:pt x="68" y="0"/>
                    <a:pt x="73" y="3"/>
                    <a:pt x="73" y="7"/>
                  </a:cubicBezTo>
                  <a:cubicBezTo>
                    <a:pt x="73" y="11"/>
                    <a:pt x="70" y="18"/>
                    <a:pt x="73" y="23"/>
                  </a:cubicBezTo>
                  <a:cubicBezTo>
                    <a:pt x="76" y="29"/>
                    <a:pt x="120" y="25"/>
                    <a:pt x="120" y="25"/>
                  </a:cubicBezTo>
                  <a:cubicBezTo>
                    <a:pt x="120" y="25"/>
                    <a:pt x="116" y="69"/>
                    <a:pt x="121" y="72"/>
                  </a:cubicBezTo>
                  <a:cubicBezTo>
                    <a:pt x="126" y="75"/>
                    <a:pt x="133" y="72"/>
                    <a:pt x="137" y="72"/>
                  </a:cubicBezTo>
                  <a:cubicBezTo>
                    <a:pt x="142" y="72"/>
                    <a:pt x="144" y="77"/>
                    <a:pt x="144" y="83"/>
                  </a:cubicBezTo>
                  <a:close/>
                </a:path>
              </a:pathLst>
            </a:custGeom>
            <a:solidFill>
              <a:schemeClr val="accent6"/>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47" name="Google Shape;3947;p82"/>
            <p:cNvSpPr/>
            <p:nvPr/>
          </p:nvSpPr>
          <p:spPr>
            <a:xfrm>
              <a:off x="8504237" y="6506043"/>
              <a:ext cx="1079643" cy="961557"/>
            </a:xfrm>
            <a:custGeom>
              <a:avLst/>
              <a:gdLst/>
              <a:ahLst/>
              <a:cxnLst/>
              <a:rect l="l" t="t" r="r" b="b"/>
              <a:pathLst>
                <a:path w="64" h="57" extrusionOk="0">
                  <a:moveTo>
                    <a:pt x="63" y="16"/>
                  </a:moveTo>
                  <a:cubicBezTo>
                    <a:pt x="47" y="16"/>
                    <a:pt x="47" y="16"/>
                    <a:pt x="47" y="16"/>
                  </a:cubicBezTo>
                  <a:cubicBezTo>
                    <a:pt x="37" y="1"/>
                    <a:pt x="37" y="1"/>
                    <a:pt x="37" y="1"/>
                  </a:cubicBezTo>
                  <a:cubicBezTo>
                    <a:pt x="36" y="0"/>
                    <a:pt x="35" y="0"/>
                    <a:pt x="34" y="1"/>
                  </a:cubicBezTo>
                  <a:cubicBezTo>
                    <a:pt x="34" y="1"/>
                    <a:pt x="34" y="2"/>
                    <a:pt x="34" y="3"/>
                  </a:cubicBezTo>
                  <a:cubicBezTo>
                    <a:pt x="43" y="16"/>
                    <a:pt x="43" y="16"/>
                    <a:pt x="43" y="16"/>
                  </a:cubicBezTo>
                  <a:cubicBezTo>
                    <a:pt x="21" y="16"/>
                    <a:pt x="21" y="16"/>
                    <a:pt x="21" y="16"/>
                  </a:cubicBezTo>
                  <a:cubicBezTo>
                    <a:pt x="30" y="3"/>
                    <a:pt x="30" y="3"/>
                    <a:pt x="30" y="3"/>
                  </a:cubicBezTo>
                  <a:cubicBezTo>
                    <a:pt x="31" y="2"/>
                    <a:pt x="31" y="1"/>
                    <a:pt x="30" y="1"/>
                  </a:cubicBezTo>
                  <a:cubicBezTo>
                    <a:pt x="29" y="0"/>
                    <a:pt x="28" y="0"/>
                    <a:pt x="28" y="1"/>
                  </a:cubicBezTo>
                  <a:cubicBezTo>
                    <a:pt x="17" y="16"/>
                    <a:pt x="17" y="16"/>
                    <a:pt x="17" y="16"/>
                  </a:cubicBezTo>
                  <a:cubicBezTo>
                    <a:pt x="1" y="16"/>
                    <a:pt x="1" y="16"/>
                    <a:pt x="1" y="16"/>
                  </a:cubicBezTo>
                  <a:cubicBezTo>
                    <a:pt x="1" y="16"/>
                    <a:pt x="0" y="17"/>
                    <a:pt x="0" y="18"/>
                  </a:cubicBezTo>
                  <a:cubicBezTo>
                    <a:pt x="0" y="27"/>
                    <a:pt x="0" y="27"/>
                    <a:pt x="0" y="27"/>
                  </a:cubicBezTo>
                  <a:cubicBezTo>
                    <a:pt x="0" y="28"/>
                    <a:pt x="1" y="28"/>
                    <a:pt x="1" y="28"/>
                  </a:cubicBezTo>
                  <a:cubicBezTo>
                    <a:pt x="4" y="28"/>
                    <a:pt x="4" y="28"/>
                    <a:pt x="4" y="28"/>
                  </a:cubicBezTo>
                  <a:cubicBezTo>
                    <a:pt x="9" y="56"/>
                    <a:pt x="9" y="56"/>
                    <a:pt x="9" y="56"/>
                  </a:cubicBezTo>
                  <a:cubicBezTo>
                    <a:pt x="9" y="57"/>
                    <a:pt x="10" y="57"/>
                    <a:pt x="11" y="57"/>
                  </a:cubicBezTo>
                  <a:cubicBezTo>
                    <a:pt x="54" y="57"/>
                    <a:pt x="54" y="57"/>
                    <a:pt x="54" y="57"/>
                  </a:cubicBezTo>
                  <a:cubicBezTo>
                    <a:pt x="54" y="57"/>
                    <a:pt x="55" y="57"/>
                    <a:pt x="55" y="56"/>
                  </a:cubicBezTo>
                  <a:cubicBezTo>
                    <a:pt x="60" y="28"/>
                    <a:pt x="60" y="28"/>
                    <a:pt x="60" y="28"/>
                  </a:cubicBezTo>
                  <a:cubicBezTo>
                    <a:pt x="63" y="28"/>
                    <a:pt x="63" y="28"/>
                    <a:pt x="63" y="28"/>
                  </a:cubicBezTo>
                  <a:cubicBezTo>
                    <a:pt x="64" y="28"/>
                    <a:pt x="64" y="28"/>
                    <a:pt x="64" y="27"/>
                  </a:cubicBezTo>
                  <a:cubicBezTo>
                    <a:pt x="64" y="18"/>
                    <a:pt x="64" y="18"/>
                    <a:pt x="64" y="18"/>
                  </a:cubicBezTo>
                  <a:cubicBezTo>
                    <a:pt x="64" y="17"/>
                    <a:pt x="64" y="16"/>
                    <a:pt x="63" y="16"/>
                  </a:cubicBezTo>
                  <a:close/>
                  <a:moveTo>
                    <a:pt x="52" y="54"/>
                  </a:moveTo>
                  <a:cubicBezTo>
                    <a:pt x="12" y="54"/>
                    <a:pt x="12" y="54"/>
                    <a:pt x="12" y="54"/>
                  </a:cubicBezTo>
                  <a:cubicBezTo>
                    <a:pt x="7" y="28"/>
                    <a:pt x="7" y="28"/>
                    <a:pt x="7" y="28"/>
                  </a:cubicBezTo>
                  <a:cubicBezTo>
                    <a:pt x="18" y="28"/>
                    <a:pt x="18" y="28"/>
                    <a:pt x="18" y="28"/>
                  </a:cubicBezTo>
                  <a:cubicBezTo>
                    <a:pt x="18" y="48"/>
                    <a:pt x="18" y="48"/>
                    <a:pt x="18" y="48"/>
                  </a:cubicBezTo>
                  <a:cubicBezTo>
                    <a:pt x="18" y="49"/>
                    <a:pt x="18" y="50"/>
                    <a:pt x="19" y="50"/>
                  </a:cubicBezTo>
                  <a:cubicBezTo>
                    <a:pt x="20" y="50"/>
                    <a:pt x="21" y="49"/>
                    <a:pt x="21" y="48"/>
                  </a:cubicBezTo>
                  <a:cubicBezTo>
                    <a:pt x="21" y="28"/>
                    <a:pt x="21" y="28"/>
                    <a:pt x="21" y="28"/>
                  </a:cubicBezTo>
                  <a:cubicBezTo>
                    <a:pt x="27" y="28"/>
                    <a:pt x="27" y="28"/>
                    <a:pt x="27" y="28"/>
                  </a:cubicBezTo>
                  <a:cubicBezTo>
                    <a:pt x="27" y="48"/>
                    <a:pt x="27" y="48"/>
                    <a:pt x="27" y="48"/>
                  </a:cubicBezTo>
                  <a:cubicBezTo>
                    <a:pt x="27" y="49"/>
                    <a:pt x="27" y="50"/>
                    <a:pt x="28" y="50"/>
                  </a:cubicBezTo>
                  <a:cubicBezTo>
                    <a:pt x="29" y="50"/>
                    <a:pt x="30" y="49"/>
                    <a:pt x="30" y="48"/>
                  </a:cubicBezTo>
                  <a:cubicBezTo>
                    <a:pt x="30" y="28"/>
                    <a:pt x="30" y="28"/>
                    <a:pt x="30" y="28"/>
                  </a:cubicBezTo>
                  <a:cubicBezTo>
                    <a:pt x="35" y="28"/>
                    <a:pt x="35" y="28"/>
                    <a:pt x="35" y="28"/>
                  </a:cubicBezTo>
                  <a:cubicBezTo>
                    <a:pt x="35" y="48"/>
                    <a:pt x="35" y="48"/>
                    <a:pt x="35" y="48"/>
                  </a:cubicBezTo>
                  <a:cubicBezTo>
                    <a:pt x="35" y="49"/>
                    <a:pt x="36" y="49"/>
                    <a:pt x="36" y="49"/>
                  </a:cubicBezTo>
                  <a:cubicBezTo>
                    <a:pt x="37" y="49"/>
                    <a:pt x="38" y="49"/>
                    <a:pt x="38" y="48"/>
                  </a:cubicBezTo>
                  <a:cubicBezTo>
                    <a:pt x="38" y="28"/>
                    <a:pt x="38" y="28"/>
                    <a:pt x="38" y="28"/>
                  </a:cubicBezTo>
                  <a:cubicBezTo>
                    <a:pt x="44" y="28"/>
                    <a:pt x="44" y="28"/>
                    <a:pt x="44" y="28"/>
                  </a:cubicBezTo>
                  <a:cubicBezTo>
                    <a:pt x="44" y="48"/>
                    <a:pt x="44" y="48"/>
                    <a:pt x="44" y="48"/>
                  </a:cubicBezTo>
                  <a:cubicBezTo>
                    <a:pt x="44" y="49"/>
                    <a:pt x="45" y="49"/>
                    <a:pt x="45" y="49"/>
                  </a:cubicBezTo>
                  <a:cubicBezTo>
                    <a:pt x="46" y="49"/>
                    <a:pt x="47" y="49"/>
                    <a:pt x="47" y="48"/>
                  </a:cubicBezTo>
                  <a:cubicBezTo>
                    <a:pt x="47" y="28"/>
                    <a:pt x="47" y="28"/>
                    <a:pt x="47" y="28"/>
                  </a:cubicBezTo>
                  <a:cubicBezTo>
                    <a:pt x="57" y="28"/>
                    <a:pt x="57" y="28"/>
                    <a:pt x="57" y="28"/>
                  </a:cubicBezTo>
                  <a:lnTo>
                    <a:pt x="52" y="54"/>
                  </a:lnTo>
                  <a:close/>
                  <a:moveTo>
                    <a:pt x="61" y="25"/>
                  </a:moveTo>
                  <a:cubicBezTo>
                    <a:pt x="59" y="25"/>
                    <a:pt x="59" y="25"/>
                    <a:pt x="59" y="25"/>
                  </a:cubicBezTo>
                  <a:cubicBezTo>
                    <a:pt x="59" y="25"/>
                    <a:pt x="59" y="25"/>
                    <a:pt x="59" y="25"/>
                  </a:cubicBezTo>
                  <a:cubicBezTo>
                    <a:pt x="59" y="25"/>
                    <a:pt x="59" y="25"/>
                    <a:pt x="59" y="25"/>
                  </a:cubicBezTo>
                  <a:cubicBezTo>
                    <a:pt x="6" y="25"/>
                    <a:pt x="6" y="25"/>
                    <a:pt x="6" y="25"/>
                  </a:cubicBezTo>
                  <a:cubicBezTo>
                    <a:pt x="3" y="25"/>
                    <a:pt x="3" y="25"/>
                    <a:pt x="3" y="25"/>
                  </a:cubicBezTo>
                  <a:cubicBezTo>
                    <a:pt x="3" y="19"/>
                    <a:pt x="3" y="19"/>
                    <a:pt x="3" y="19"/>
                  </a:cubicBezTo>
                  <a:cubicBezTo>
                    <a:pt x="15" y="19"/>
                    <a:pt x="15" y="19"/>
                    <a:pt x="15" y="19"/>
                  </a:cubicBezTo>
                  <a:cubicBezTo>
                    <a:pt x="14" y="21"/>
                    <a:pt x="14" y="21"/>
                    <a:pt x="14" y="21"/>
                  </a:cubicBezTo>
                  <a:cubicBezTo>
                    <a:pt x="13" y="22"/>
                    <a:pt x="13" y="23"/>
                    <a:pt x="14" y="23"/>
                  </a:cubicBezTo>
                  <a:cubicBezTo>
                    <a:pt x="14" y="24"/>
                    <a:pt x="15" y="24"/>
                    <a:pt x="15" y="24"/>
                  </a:cubicBezTo>
                  <a:cubicBezTo>
                    <a:pt x="15" y="24"/>
                    <a:pt x="16" y="23"/>
                    <a:pt x="16" y="23"/>
                  </a:cubicBezTo>
                  <a:cubicBezTo>
                    <a:pt x="19" y="19"/>
                    <a:pt x="19" y="19"/>
                    <a:pt x="19" y="19"/>
                  </a:cubicBezTo>
                  <a:cubicBezTo>
                    <a:pt x="46" y="19"/>
                    <a:pt x="46" y="19"/>
                    <a:pt x="46" y="19"/>
                  </a:cubicBezTo>
                  <a:cubicBezTo>
                    <a:pt x="48" y="23"/>
                    <a:pt x="48" y="23"/>
                    <a:pt x="48" y="23"/>
                  </a:cubicBezTo>
                  <a:cubicBezTo>
                    <a:pt x="49" y="23"/>
                    <a:pt x="49" y="24"/>
                    <a:pt x="50" y="24"/>
                  </a:cubicBezTo>
                  <a:cubicBezTo>
                    <a:pt x="50" y="24"/>
                    <a:pt x="50" y="24"/>
                    <a:pt x="50" y="23"/>
                  </a:cubicBezTo>
                  <a:cubicBezTo>
                    <a:pt x="51" y="23"/>
                    <a:pt x="51" y="22"/>
                    <a:pt x="51" y="21"/>
                  </a:cubicBezTo>
                  <a:cubicBezTo>
                    <a:pt x="49" y="19"/>
                    <a:pt x="49" y="19"/>
                    <a:pt x="49" y="19"/>
                  </a:cubicBezTo>
                  <a:cubicBezTo>
                    <a:pt x="61" y="19"/>
                    <a:pt x="61" y="19"/>
                    <a:pt x="61" y="19"/>
                  </a:cubicBezTo>
                  <a:lnTo>
                    <a:pt x="61" y="25"/>
                  </a:lnTo>
                  <a:close/>
                </a:path>
              </a:pathLst>
            </a:custGeom>
            <a:solidFill>
              <a:schemeClr val="l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grpSp>
      <p:cxnSp>
        <p:nvCxnSpPr>
          <p:cNvPr id="3948" name="Google Shape;3948;p82"/>
          <p:cNvCxnSpPr/>
          <p:nvPr/>
        </p:nvCxnSpPr>
        <p:spPr>
          <a:xfrm>
            <a:off x="4497355" y="3731877"/>
            <a:ext cx="1185300" cy="726300"/>
          </a:xfrm>
          <a:prstGeom prst="bentConnector3">
            <a:avLst>
              <a:gd name="adj1" fmla="val 50005"/>
            </a:avLst>
          </a:prstGeom>
          <a:noFill/>
          <a:ln w="44450" cap="flat" cmpd="sng">
            <a:solidFill>
              <a:srgbClr val="7F7F7F"/>
            </a:solidFill>
            <a:prstDash val="solid"/>
            <a:round/>
            <a:headEnd type="oval" w="med" len="med"/>
            <a:tailEnd type="none" w="sm" len="sm"/>
          </a:ln>
        </p:spPr>
      </p:cxnSp>
      <p:grpSp>
        <p:nvGrpSpPr>
          <p:cNvPr id="3949" name="Google Shape;3949;p82"/>
          <p:cNvGrpSpPr/>
          <p:nvPr/>
        </p:nvGrpSpPr>
        <p:grpSpPr>
          <a:xfrm>
            <a:off x="2392534" y="1260049"/>
            <a:ext cx="3589351" cy="2422211"/>
            <a:chOff x="1766906" y="1828800"/>
            <a:chExt cx="3666578" cy="1545167"/>
          </a:xfrm>
        </p:grpSpPr>
        <p:sp>
          <p:nvSpPr>
            <p:cNvPr id="3950" name="Google Shape;3950;p82"/>
            <p:cNvSpPr/>
            <p:nvPr/>
          </p:nvSpPr>
          <p:spPr>
            <a:xfrm>
              <a:off x="1930401" y="1828800"/>
              <a:ext cx="3503083" cy="1545167"/>
            </a:xfrm>
            <a:custGeom>
              <a:avLst/>
              <a:gdLst/>
              <a:ahLst/>
              <a:cxnLst/>
              <a:rect l="l" t="t" r="r" b="b"/>
              <a:pathLst>
                <a:path w="238" h="105" extrusionOk="0">
                  <a:moveTo>
                    <a:pt x="238" y="93"/>
                  </a:moveTo>
                  <a:cubicBezTo>
                    <a:pt x="238" y="100"/>
                    <a:pt x="233" y="105"/>
                    <a:pt x="227" y="105"/>
                  </a:cubicBezTo>
                  <a:cubicBezTo>
                    <a:pt x="11" y="105"/>
                    <a:pt x="11" y="105"/>
                    <a:pt x="11" y="105"/>
                  </a:cubicBezTo>
                  <a:cubicBezTo>
                    <a:pt x="5" y="105"/>
                    <a:pt x="0" y="100"/>
                    <a:pt x="0" y="93"/>
                  </a:cubicBezTo>
                  <a:cubicBezTo>
                    <a:pt x="0" y="11"/>
                    <a:pt x="0" y="11"/>
                    <a:pt x="0" y="11"/>
                  </a:cubicBezTo>
                  <a:cubicBezTo>
                    <a:pt x="0" y="5"/>
                    <a:pt x="5" y="0"/>
                    <a:pt x="11" y="0"/>
                  </a:cubicBezTo>
                  <a:cubicBezTo>
                    <a:pt x="227" y="0"/>
                    <a:pt x="227" y="0"/>
                    <a:pt x="227" y="0"/>
                  </a:cubicBezTo>
                  <a:cubicBezTo>
                    <a:pt x="233" y="0"/>
                    <a:pt x="238" y="5"/>
                    <a:pt x="238" y="11"/>
                  </a:cubicBezTo>
                  <a:lnTo>
                    <a:pt x="238" y="93"/>
                  </a:lnTo>
                  <a:close/>
                </a:path>
              </a:pathLst>
            </a:custGeom>
            <a:solidFill>
              <a:srgbClr val="EFEDED"/>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51" name="Google Shape;3951;p82"/>
            <p:cNvSpPr/>
            <p:nvPr/>
          </p:nvSpPr>
          <p:spPr>
            <a:xfrm>
              <a:off x="1930401" y="1828800"/>
              <a:ext cx="3503083" cy="647700"/>
            </a:xfrm>
            <a:custGeom>
              <a:avLst/>
              <a:gdLst/>
              <a:ahLst/>
              <a:cxnLst/>
              <a:rect l="l" t="t" r="r" b="b"/>
              <a:pathLst>
                <a:path w="238" h="44" extrusionOk="0">
                  <a:moveTo>
                    <a:pt x="238" y="44"/>
                  </a:moveTo>
                  <a:cubicBezTo>
                    <a:pt x="238" y="11"/>
                    <a:pt x="238" y="11"/>
                    <a:pt x="238" y="11"/>
                  </a:cubicBezTo>
                  <a:cubicBezTo>
                    <a:pt x="238" y="5"/>
                    <a:pt x="233" y="0"/>
                    <a:pt x="227" y="0"/>
                  </a:cubicBezTo>
                  <a:cubicBezTo>
                    <a:pt x="11" y="0"/>
                    <a:pt x="11" y="0"/>
                    <a:pt x="11" y="0"/>
                  </a:cubicBezTo>
                  <a:cubicBezTo>
                    <a:pt x="5" y="0"/>
                    <a:pt x="0" y="5"/>
                    <a:pt x="0" y="11"/>
                  </a:cubicBezTo>
                  <a:cubicBezTo>
                    <a:pt x="0" y="44"/>
                    <a:pt x="0" y="44"/>
                    <a:pt x="0" y="44"/>
                  </a:cubicBezTo>
                  <a:lnTo>
                    <a:pt x="238" y="44"/>
                  </a:lnTo>
                  <a:close/>
                </a:path>
              </a:pathLst>
            </a:custGeom>
            <a:solidFill>
              <a:schemeClr val="accent6"/>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52" name="Google Shape;3952;p82"/>
            <p:cNvSpPr txBox="1"/>
            <p:nvPr/>
          </p:nvSpPr>
          <p:spPr>
            <a:xfrm>
              <a:off x="1766906" y="1927379"/>
              <a:ext cx="3638562" cy="430887"/>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Statistical Methods</a:t>
              </a:r>
              <a:endParaRPr/>
            </a:p>
          </p:txBody>
        </p:sp>
        <p:sp>
          <p:nvSpPr>
            <p:cNvPr id="3953" name="Google Shape;3953;p82"/>
            <p:cNvSpPr txBox="1"/>
            <p:nvPr/>
          </p:nvSpPr>
          <p:spPr>
            <a:xfrm>
              <a:off x="1817094" y="2494331"/>
              <a:ext cx="3454400" cy="486263"/>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Using statistical analysis to identify outliers in data.</a:t>
              </a:r>
              <a:endParaRPr/>
            </a:p>
          </p:txBody>
        </p:sp>
      </p:grpSp>
      <p:cxnSp>
        <p:nvCxnSpPr>
          <p:cNvPr id="3954" name="Google Shape;3954;p82"/>
          <p:cNvCxnSpPr/>
          <p:nvPr/>
        </p:nvCxnSpPr>
        <p:spPr>
          <a:xfrm rot="10800000" flipH="1">
            <a:off x="6121964" y="5374157"/>
            <a:ext cx="1449000" cy="513900"/>
          </a:xfrm>
          <a:prstGeom prst="bentConnector3">
            <a:avLst>
              <a:gd name="adj1" fmla="val 50000"/>
            </a:avLst>
          </a:prstGeom>
          <a:noFill/>
          <a:ln w="44450" cap="flat" cmpd="sng">
            <a:solidFill>
              <a:srgbClr val="7F7F7F"/>
            </a:solidFill>
            <a:prstDash val="solid"/>
            <a:round/>
            <a:headEnd type="oval" w="med" len="med"/>
            <a:tailEnd type="none" w="sm" len="sm"/>
          </a:ln>
        </p:spPr>
      </p:cxnSp>
      <p:grpSp>
        <p:nvGrpSpPr>
          <p:cNvPr id="3955" name="Google Shape;3955;p82"/>
          <p:cNvGrpSpPr/>
          <p:nvPr/>
        </p:nvGrpSpPr>
        <p:grpSpPr>
          <a:xfrm>
            <a:off x="2389371" y="5717106"/>
            <a:ext cx="3661410" cy="2422211"/>
            <a:chOff x="1783872" y="6379633"/>
            <a:chExt cx="3740187" cy="1727269"/>
          </a:xfrm>
        </p:grpSpPr>
        <p:sp>
          <p:nvSpPr>
            <p:cNvPr id="3956" name="Google Shape;3956;p82"/>
            <p:cNvSpPr/>
            <p:nvPr/>
          </p:nvSpPr>
          <p:spPr>
            <a:xfrm>
              <a:off x="2020976" y="6379633"/>
              <a:ext cx="3503083" cy="1727269"/>
            </a:xfrm>
            <a:custGeom>
              <a:avLst/>
              <a:gdLst/>
              <a:ahLst/>
              <a:cxnLst/>
              <a:rect l="l" t="t" r="r" b="b"/>
              <a:pathLst>
                <a:path w="238" h="105" extrusionOk="0">
                  <a:moveTo>
                    <a:pt x="238" y="94"/>
                  </a:moveTo>
                  <a:cubicBezTo>
                    <a:pt x="238" y="100"/>
                    <a:pt x="233" y="105"/>
                    <a:pt x="227" y="105"/>
                  </a:cubicBezTo>
                  <a:cubicBezTo>
                    <a:pt x="11" y="105"/>
                    <a:pt x="11" y="105"/>
                    <a:pt x="11" y="105"/>
                  </a:cubicBezTo>
                  <a:cubicBezTo>
                    <a:pt x="5" y="105"/>
                    <a:pt x="0" y="100"/>
                    <a:pt x="0" y="94"/>
                  </a:cubicBezTo>
                  <a:cubicBezTo>
                    <a:pt x="0" y="12"/>
                    <a:pt x="0" y="12"/>
                    <a:pt x="0" y="12"/>
                  </a:cubicBezTo>
                  <a:cubicBezTo>
                    <a:pt x="0" y="5"/>
                    <a:pt x="5" y="0"/>
                    <a:pt x="11" y="0"/>
                  </a:cubicBezTo>
                  <a:cubicBezTo>
                    <a:pt x="227" y="0"/>
                    <a:pt x="227" y="0"/>
                    <a:pt x="227" y="0"/>
                  </a:cubicBezTo>
                  <a:cubicBezTo>
                    <a:pt x="233" y="0"/>
                    <a:pt x="238" y="5"/>
                    <a:pt x="238" y="12"/>
                  </a:cubicBezTo>
                  <a:lnTo>
                    <a:pt x="238" y="94"/>
                  </a:lnTo>
                  <a:close/>
                </a:path>
              </a:pathLst>
            </a:custGeom>
            <a:solidFill>
              <a:srgbClr val="EFEDED"/>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57" name="Google Shape;3957;p82"/>
            <p:cNvSpPr/>
            <p:nvPr/>
          </p:nvSpPr>
          <p:spPr>
            <a:xfrm>
              <a:off x="2020976" y="6379633"/>
              <a:ext cx="3503083" cy="647700"/>
            </a:xfrm>
            <a:custGeom>
              <a:avLst/>
              <a:gdLst/>
              <a:ahLst/>
              <a:cxnLst/>
              <a:rect l="l" t="t" r="r" b="b"/>
              <a:pathLst>
                <a:path w="238" h="44" extrusionOk="0">
                  <a:moveTo>
                    <a:pt x="238" y="44"/>
                  </a:moveTo>
                  <a:cubicBezTo>
                    <a:pt x="238" y="12"/>
                    <a:pt x="238" y="12"/>
                    <a:pt x="238" y="12"/>
                  </a:cubicBezTo>
                  <a:cubicBezTo>
                    <a:pt x="238" y="5"/>
                    <a:pt x="233" y="0"/>
                    <a:pt x="227" y="0"/>
                  </a:cubicBezTo>
                  <a:cubicBezTo>
                    <a:pt x="11" y="0"/>
                    <a:pt x="11" y="0"/>
                    <a:pt x="11" y="0"/>
                  </a:cubicBezTo>
                  <a:cubicBezTo>
                    <a:pt x="5" y="0"/>
                    <a:pt x="0" y="5"/>
                    <a:pt x="0" y="12"/>
                  </a:cubicBezTo>
                  <a:cubicBezTo>
                    <a:pt x="0" y="44"/>
                    <a:pt x="0" y="44"/>
                    <a:pt x="0" y="44"/>
                  </a:cubicBezTo>
                  <a:lnTo>
                    <a:pt x="238" y="44"/>
                  </a:lnTo>
                  <a:close/>
                </a:path>
              </a:pathLst>
            </a:custGeom>
            <a:solidFill>
              <a:schemeClr val="accent5"/>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58" name="Google Shape;3958;p82"/>
            <p:cNvSpPr txBox="1"/>
            <p:nvPr/>
          </p:nvSpPr>
          <p:spPr>
            <a:xfrm>
              <a:off x="1925663" y="6496050"/>
              <a:ext cx="3454400" cy="430887"/>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Data Mining</a:t>
              </a:r>
              <a:endParaRPr/>
            </a:p>
          </p:txBody>
        </p:sp>
        <p:sp>
          <p:nvSpPr>
            <p:cNvPr id="3959" name="Google Shape;3959;p82"/>
            <p:cNvSpPr txBox="1"/>
            <p:nvPr/>
          </p:nvSpPr>
          <p:spPr>
            <a:xfrm>
              <a:off x="1783872" y="7056661"/>
              <a:ext cx="3454400" cy="486263"/>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	Discovering hidden patterns in large datasets to identify anomalies.</a:t>
              </a:r>
              <a:endParaRPr/>
            </a:p>
          </p:txBody>
        </p:sp>
      </p:grpSp>
      <p:cxnSp>
        <p:nvCxnSpPr>
          <p:cNvPr id="3960" name="Google Shape;3960;p82"/>
          <p:cNvCxnSpPr/>
          <p:nvPr/>
        </p:nvCxnSpPr>
        <p:spPr>
          <a:xfrm flipH="1">
            <a:off x="8965387" y="2743456"/>
            <a:ext cx="1080000" cy="710100"/>
          </a:xfrm>
          <a:prstGeom prst="bentConnector3">
            <a:avLst>
              <a:gd name="adj1" fmla="val 50000"/>
            </a:avLst>
          </a:prstGeom>
          <a:noFill/>
          <a:ln w="44450" cap="flat" cmpd="sng">
            <a:solidFill>
              <a:srgbClr val="7F7F7F"/>
            </a:solidFill>
            <a:prstDash val="solid"/>
            <a:round/>
            <a:headEnd type="oval" w="med" len="med"/>
            <a:tailEnd type="none" w="sm" len="sm"/>
          </a:ln>
        </p:spPr>
      </p:cxnSp>
      <p:grpSp>
        <p:nvGrpSpPr>
          <p:cNvPr id="3961" name="Google Shape;3961;p82"/>
          <p:cNvGrpSpPr/>
          <p:nvPr/>
        </p:nvGrpSpPr>
        <p:grpSpPr>
          <a:xfrm>
            <a:off x="10076214" y="1148082"/>
            <a:ext cx="3653439" cy="2534177"/>
            <a:chOff x="10794515" y="1738599"/>
            <a:chExt cx="3634802" cy="1548334"/>
          </a:xfrm>
        </p:grpSpPr>
        <p:sp>
          <p:nvSpPr>
            <p:cNvPr id="3962" name="Google Shape;3962;p82"/>
            <p:cNvSpPr/>
            <p:nvPr/>
          </p:nvSpPr>
          <p:spPr>
            <a:xfrm>
              <a:off x="10926234" y="1741766"/>
              <a:ext cx="3503083" cy="1545167"/>
            </a:xfrm>
            <a:custGeom>
              <a:avLst/>
              <a:gdLst/>
              <a:ahLst/>
              <a:cxnLst/>
              <a:rect l="l" t="t" r="r" b="b"/>
              <a:pathLst>
                <a:path w="238" h="105" extrusionOk="0">
                  <a:moveTo>
                    <a:pt x="238" y="93"/>
                  </a:moveTo>
                  <a:cubicBezTo>
                    <a:pt x="238" y="100"/>
                    <a:pt x="233" y="105"/>
                    <a:pt x="227" y="105"/>
                  </a:cubicBezTo>
                  <a:cubicBezTo>
                    <a:pt x="11" y="105"/>
                    <a:pt x="11" y="105"/>
                    <a:pt x="11" y="105"/>
                  </a:cubicBezTo>
                  <a:cubicBezTo>
                    <a:pt x="5" y="105"/>
                    <a:pt x="0" y="100"/>
                    <a:pt x="0" y="93"/>
                  </a:cubicBezTo>
                  <a:cubicBezTo>
                    <a:pt x="0" y="11"/>
                    <a:pt x="0" y="11"/>
                    <a:pt x="0" y="11"/>
                  </a:cubicBezTo>
                  <a:cubicBezTo>
                    <a:pt x="0" y="5"/>
                    <a:pt x="5" y="0"/>
                    <a:pt x="11" y="0"/>
                  </a:cubicBezTo>
                  <a:cubicBezTo>
                    <a:pt x="227" y="0"/>
                    <a:pt x="227" y="0"/>
                    <a:pt x="227" y="0"/>
                  </a:cubicBezTo>
                  <a:cubicBezTo>
                    <a:pt x="233" y="0"/>
                    <a:pt x="238" y="5"/>
                    <a:pt x="238" y="11"/>
                  </a:cubicBezTo>
                  <a:lnTo>
                    <a:pt x="238" y="93"/>
                  </a:lnTo>
                  <a:close/>
                </a:path>
              </a:pathLst>
            </a:custGeom>
            <a:solidFill>
              <a:srgbClr val="EFEDED"/>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63" name="Google Shape;3963;p82"/>
            <p:cNvSpPr/>
            <p:nvPr/>
          </p:nvSpPr>
          <p:spPr>
            <a:xfrm>
              <a:off x="10918698" y="1738599"/>
              <a:ext cx="3503083" cy="646642"/>
            </a:xfrm>
            <a:custGeom>
              <a:avLst/>
              <a:gdLst/>
              <a:ahLst/>
              <a:cxnLst/>
              <a:rect l="l" t="t" r="r" b="b"/>
              <a:pathLst>
                <a:path w="238" h="44" extrusionOk="0">
                  <a:moveTo>
                    <a:pt x="238" y="44"/>
                  </a:moveTo>
                  <a:cubicBezTo>
                    <a:pt x="238" y="11"/>
                    <a:pt x="238" y="11"/>
                    <a:pt x="238" y="11"/>
                  </a:cubicBezTo>
                  <a:cubicBezTo>
                    <a:pt x="238" y="5"/>
                    <a:pt x="233" y="0"/>
                    <a:pt x="227" y="0"/>
                  </a:cubicBezTo>
                  <a:cubicBezTo>
                    <a:pt x="11" y="0"/>
                    <a:pt x="11" y="0"/>
                    <a:pt x="11" y="0"/>
                  </a:cubicBezTo>
                  <a:cubicBezTo>
                    <a:pt x="5" y="0"/>
                    <a:pt x="0" y="5"/>
                    <a:pt x="0" y="11"/>
                  </a:cubicBezTo>
                  <a:cubicBezTo>
                    <a:pt x="0" y="44"/>
                    <a:pt x="0" y="44"/>
                    <a:pt x="0" y="44"/>
                  </a:cubicBezTo>
                  <a:lnTo>
                    <a:pt x="238" y="44"/>
                  </a:lnTo>
                  <a:close/>
                </a:path>
              </a:pathLst>
            </a:cu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64" name="Google Shape;3964;p82"/>
            <p:cNvSpPr txBox="1"/>
            <p:nvPr/>
          </p:nvSpPr>
          <p:spPr>
            <a:xfrm>
              <a:off x="10856618" y="1809876"/>
              <a:ext cx="3454400" cy="430887"/>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Machine Learning</a:t>
              </a:r>
              <a:endParaRPr/>
            </a:p>
          </p:txBody>
        </p:sp>
        <p:sp>
          <p:nvSpPr>
            <p:cNvPr id="3965" name="Google Shape;3965;p82"/>
            <p:cNvSpPr txBox="1"/>
            <p:nvPr/>
          </p:nvSpPr>
          <p:spPr>
            <a:xfrm>
              <a:off x="10794515" y="2388702"/>
              <a:ext cx="3454400" cy="486263"/>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	Applying algorithms to learn standard behavior patterns and detect deviations.</a:t>
              </a:r>
              <a:endParaRPr/>
            </a:p>
          </p:txBody>
        </p:sp>
      </p:grpSp>
      <p:cxnSp>
        <p:nvCxnSpPr>
          <p:cNvPr id="3966" name="Google Shape;3966;p82"/>
          <p:cNvCxnSpPr/>
          <p:nvPr/>
        </p:nvCxnSpPr>
        <p:spPr>
          <a:xfrm rot="5400000" flipH="1">
            <a:off x="10980434" y="4677299"/>
            <a:ext cx="1095600" cy="657000"/>
          </a:xfrm>
          <a:prstGeom prst="bentConnector3">
            <a:avLst>
              <a:gd name="adj1" fmla="val 49995"/>
            </a:avLst>
          </a:prstGeom>
          <a:noFill/>
          <a:ln w="44450" cap="flat" cmpd="sng">
            <a:solidFill>
              <a:srgbClr val="7F7F7F"/>
            </a:solidFill>
            <a:prstDash val="solid"/>
            <a:round/>
            <a:headEnd type="oval" w="med" len="med"/>
            <a:tailEnd type="none" w="sm" len="sm"/>
          </a:ln>
        </p:spPr>
      </p:cxnSp>
      <p:grpSp>
        <p:nvGrpSpPr>
          <p:cNvPr id="3967" name="Google Shape;3967;p82"/>
          <p:cNvGrpSpPr/>
          <p:nvPr/>
        </p:nvGrpSpPr>
        <p:grpSpPr>
          <a:xfrm>
            <a:off x="10106168" y="5696829"/>
            <a:ext cx="3528353" cy="2422211"/>
            <a:chOff x="10901438" y="6352974"/>
            <a:chExt cx="3678162" cy="1545167"/>
          </a:xfrm>
        </p:grpSpPr>
        <p:sp>
          <p:nvSpPr>
            <p:cNvPr id="3968" name="Google Shape;3968;p82"/>
            <p:cNvSpPr/>
            <p:nvPr/>
          </p:nvSpPr>
          <p:spPr>
            <a:xfrm>
              <a:off x="11076517" y="6352974"/>
              <a:ext cx="3503083" cy="1545167"/>
            </a:xfrm>
            <a:custGeom>
              <a:avLst/>
              <a:gdLst/>
              <a:ahLst/>
              <a:cxnLst/>
              <a:rect l="l" t="t" r="r" b="b"/>
              <a:pathLst>
                <a:path w="238" h="105" extrusionOk="0">
                  <a:moveTo>
                    <a:pt x="238" y="94"/>
                  </a:moveTo>
                  <a:cubicBezTo>
                    <a:pt x="238" y="100"/>
                    <a:pt x="233" y="105"/>
                    <a:pt x="227" y="105"/>
                  </a:cubicBezTo>
                  <a:cubicBezTo>
                    <a:pt x="11" y="105"/>
                    <a:pt x="11" y="105"/>
                    <a:pt x="11" y="105"/>
                  </a:cubicBezTo>
                  <a:cubicBezTo>
                    <a:pt x="5" y="105"/>
                    <a:pt x="0" y="100"/>
                    <a:pt x="0" y="94"/>
                  </a:cubicBezTo>
                  <a:cubicBezTo>
                    <a:pt x="0" y="12"/>
                    <a:pt x="0" y="12"/>
                    <a:pt x="0" y="12"/>
                  </a:cubicBezTo>
                  <a:cubicBezTo>
                    <a:pt x="0" y="6"/>
                    <a:pt x="5" y="0"/>
                    <a:pt x="11" y="0"/>
                  </a:cubicBezTo>
                  <a:cubicBezTo>
                    <a:pt x="227" y="0"/>
                    <a:pt x="227" y="0"/>
                    <a:pt x="227" y="0"/>
                  </a:cubicBezTo>
                  <a:cubicBezTo>
                    <a:pt x="233" y="0"/>
                    <a:pt x="238" y="6"/>
                    <a:pt x="238" y="12"/>
                  </a:cubicBezTo>
                  <a:lnTo>
                    <a:pt x="238" y="94"/>
                  </a:lnTo>
                  <a:close/>
                </a:path>
              </a:pathLst>
            </a:custGeom>
            <a:solidFill>
              <a:srgbClr val="EFEDED"/>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69" name="Google Shape;3969;p82"/>
            <p:cNvSpPr/>
            <p:nvPr/>
          </p:nvSpPr>
          <p:spPr>
            <a:xfrm>
              <a:off x="11076517" y="6352974"/>
              <a:ext cx="3503083" cy="647700"/>
            </a:xfrm>
            <a:custGeom>
              <a:avLst/>
              <a:gdLst/>
              <a:ahLst/>
              <a:cxnLst/>
              <a:rect l="l" t="t" r="r" b="b"/>
              <a:pathLst>
                <a:path w="238" h="44" extrusionOk="0">
                  <a:moveTo>
                    <a:pt x="238" y="44"/>
                  </a:moveTo>
                  <a:cubicBezTo>
                    <a:pt x="238" y="12"/>
                    <a:pt x="238" y="12"/>
                    <a:pt x="238" y="12"/>
                  </a:cubicBezTo>
                  <a:cubicBezTo>
                    <a:pt x="238" y="6"/>
                    <a:pt x="233" y="0"/>
                    <a:pt x="227" y="0"/>
                  </a:cubicBezTo>
                  <a:cubicBezTo>
                    <a:pt x="11" y="0"/>
                    <a:pt x="11" y="0"/>
                    <a:pt x="11" y="0"/>
                  </a:cubicBezTo>
                  <a:cubicBezTo>
                    <a:pt x="5" y="0"/>
                    <a:pt x="0" y="6"/>
                    <a:pt x="0" y="12"/>
                  </a:cubicBezTo>
                  <a:cubicBezTo>
                    <a:pt x="0" y="44"/>
                    <a:pt x="0" y="44"/>
                    <a:pt x="0" y="44"/>
                  </a:cubicBezTo>
                  <a:lnTo>
                    <a:pt x="238" y="44"/>
                  </a:lnTo>
                  <a:close/>
                </a:path>
              </a:pathLst>
            </a:cu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70" name="Google Shape;3970;p82"/>
            <p:cNvSpPr txBox="1"/>
            <p:nvPr/>
          </p:nvSpPr>
          <p:spPr>
            <a:xfrm>
              <a:off x="11058721" y="6476270"/>
              <a:ext cx="3454400" cy="430887"/>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Rule Based System</a:t>
              </a:r>
              <a:endParaRPr/>
            </a:p>
          </p:txBody>
        </p:sp>
        <p:sp>
          <p:nvSpPr>
            <p:cNvPr id="3971" name="Google Shape;3971;p82"/>
            <p:cNvSpPr txBox="1"/>
            <p:nvPr/>
          </p:nvSpPr>
          <p:spPr>
            <a:xfrm>
              <a:off x="10901438" y="7024223"/>
              <a:ext cx="3454401" cy="486263"/>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	Defining specific rules to detect anomalies based on predefined conditions.</a:t>
              </a:r>
              <a:endParaRPr/>
            </a:p>
          </p:txBody>
        </p:sp>
      </p:grpSp>
      <p:sp>
        <p:nvSpPr>
          <p:cNvPr id="3972" name="Google Shape;3972;p82"/>
          <p:cNvSpPr/>
          <p:nvPr/>
        </p:nvSpPr>
        <p:spPr>
          <a:xfrm>
            <a:off x="2755900" y="816324"/>
            <a:ext cx="1075539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3977"/>
        <p:cNvGrpSpPr/>
        <p:nvPr/>
      </p:nvGrpSpPr>
      <p:grpSpPr>
        <a:xfrm>
          <a:off x="0" y="0"/>
          <a:ext cx="0" cy="0"/>
          <a:chOff x="0" y="0"/>
          <a:chExt cx="0" cy="0"/>
        </a:xfrm>
      </p:grpSpPr>
      <p:sp>
        <p:nvSpPr>
          <p:cNvPr id="3978" name="Google Shape;3978;p1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Challenges with ABR</a:t>
            </a:r>
            <a:endParaRPr/>
          </a:p>
        </p:txBody>
      </p:sp>
      <p:grpSp>
        <p:nvGrpSpPr>
          <p:cNvPr id="3979" name="Google Shape;3979;p11"/>
          <p:cNvGrpSpPr/>
          <p:nvPr/>
        </p:nvGrpSpPr>
        <p:grpSpPr>
          <a:xfrm>
            <a:off x="5771252" y="2785865"/>
            <a:ext cx="2310382" cy="2275630"/>
            <a:chOff x="5655733" y="2489201"/>
            <a:chExt cx="2541420" cy="2503193"/>
          </a:xfrm>
        </p:grpSpPr>
        <p:sp>
          <p:nvSpPr>
            <p:cNvPr id="3980" name="Google Shape;3980;p11"/>
            <p:cNvSpPr/>
            <p:nvPr/>
          </p:nvSpPr>
          <p:spPr>
            <a:xfrm>
              <a:off x="5655733" y="2489201"/>
              <a:ext cx="2541420" cy="2503193"/>
            </a:xfrm>
            <a:custGeom>
              <a:avLst/>
              <a:gdLst/>
              <a:ahLst/>
              <a:cxnLst/>
              <a:rect l="l" t="t" r="r" b="b"/>
              <a:pathLst>
                <a:path w="272" h="268" extrusionOk="0">
                  <a:moveTo>
                    <a:pt x="272" y="268"/>
                  </a:moveTo>
                  <a:cubicBezTo>
                    <a:pt x="272" y="0"/>
                    <a:pt x="272" y="0"/>
                    <a:pt x="272" y="0"/>
                  </a:cubicBezTo>
                  <a:cubicBezTo>
                    <a:pt x="90" y="0"/>
                    <a:pt x="90" y="0"/>
                    <a:pt x="90" y="0"/>
                  </a:cubicBezTo>
                  <a:cubicBezTo>
                    <a:pt x="40" y="0"/>
                    <a:pt x="0" y="41"/>
                    <a:pt x="0" y="90"/>
                  </a:cubicBezTo>
                  <a:cubicBezTo>
                    <a:pt x="0" y="268"/>
                    <a:pt x="0" y="268"/>
                    <a:pt x="0" y="268"/>
                  </a:cubicBezTo>
                  <a:lnTo>
                    <a:pt x="272" y="268"/>
                  </a:lnTo>
                  <a:close/>
                </a:path>
              </a:pathLst>
            </a:custGeom>
            <a:solidFill>
              <a:schemeClr val="accent6"/>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81" name="Google Shape;3981;p11"/>
            <p:cNvSpPr txBox="1"/>
            <p:nvPr/>
          </p:nvSpPr>
          <p:spPr>
            <a:xfrm>
              <a:off x="5780022" y="3214384"/>
              <a:ext cx="2292841" cy="486263"/>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	Defining normal behavior</a:t>
              </a:r>
              <a:endParaRPr/>
            </a:p>
          </p:txBody>
        </p:sp>
      </p:grpSp>
      <p:grpSp>
        <p:nvGrpSpPr>
          <p:cNvPr id="3982" name="Google Shape;3982;p11"/>
          <p:cNvGrpSpPr/>
          <p:nvPr/>
        </p:nvGrpSpPr>
        <p:grpSpPr>
          <a:xfrm>
            <a:off x="8018767" y="2785865"/>
            <a:ext cx="2399389" cy="2275630"/>
            <a:chOff x="8079472" y="2489200"/>
            <a:chExt cx="2639328" cy="2503193"/>
          </a:xfrm>
        </p:grpSpPr>
        <p:sp>
          <p:nvSpPr>
            <p:cNvPr id="3983" name="Google Shape;3983;p11"/>
            <p:cNvSpPr/>
            <p:nvPr/>
          </p:nvSpPr>
          <p:spPr>
            <a:xfrm>
              <a:off x="8206380" y="2489200"/>
              <a:ext cx="2512420" cy="2503193"/>
            </a:xfrm>
            <a:custGeom>
              <a:avLst/>
              <a:gdLst/>
              <a:ahLst/>
              <a:cxnLst/>
              <a:rect l="l" t="t" r="r" b="b"/>
              <a:pathLst>
                <a:path w="269" h="268" extrusionOk="0">
                  <a:moveTo>
                    <a:pt x="0" y="268"/>
                  </a:moveTo>
                  <a:cubicBezTo>
                    <a:pt x="269" y="268"/>
                    <a:pt x="269" y="268"/>
                    <a:pt x="269" y="268"/>
                  </a:cubicBezTo>
                  <a:cubicBezTo>
                    <a:pt x="269" y="90"/>
                    <a:pt x="269" y="90"/>
                    <a:pt x="269" y="90"/>
                  </a:cubicBezTo>
                  <a:cubicBezTo>
                    <a:pt x="269" y="41"/>
                    <a:pt x="229" y="0"/>
                    <a:pt x="179" y="0"/>
                  </a:cubicBezTo>
                  <a:cubicBezTo>
                    <a:pt x="0" y="0"/>
                    <a:pt x="0" y="0"/>
                    <a:pt x="0" y="0"/>
                  </a:cubicBezTo>
                  <a:lnTo>
                    <a:pt x="0" y="268"/>
                  </a:lnTo>
                  <a:close/>
                </a:path>
              </a:pathLst>
            </a:custGeom>
            <a:solidFill>
              <a:schemeClr val="accent5"/>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84" name="Google Shape;3984;p11"/>
            <p:cNvSpPr txBox="1"/>
            <p:nvPr/>
          </p:nvSpPr>
          <p:spPr>
            <a:xfrm>
              <a:off x="8079472" y="3008209"/>
              <a:ext cx="2262029" cy="486263"/>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	False positives and false negatives</a:t>
              </a:r>
              <a:endParaRPr/>
            </a:p>
          </p:txBody>
        </p:sp>
      </p:grpSp>
      <p:grpSp>
        <p:nvGrpSpPr>
          <p:cNvPr id="3985" name="Google Shape;3985;p11"/>
          <p:cNvGrpSpPr/>
          <p:nvPr/>
        </p:nvGrpSpPr>
        <p:grpSpPr>
          <a:xfrm>
            <a:off x="5771252" y="5117558"/>
            <a:ext cx="2310382" cy="2318770"/>
            <a:chOff x="5655733" y="5001620"/>
            <a:chExt cx="2541420" cy="2550647"/>
          </a:xfrm>
        </p:grpSpPr>
        <p:sp>
          <p:nvSpPr>
            <p:cNvPr id="3986" name="Google Shape;3986;p11"/>
            <p:cNvSpPr/>
            <p:nvPr/>
          </p:nvSpPr>
          <p:spPr>
            <a:xfrm>
              <a:off x="5655733" y="5001620"/>
              <a:ext cx="2541420" cy="2550647"/>
            </a:xfrm>
            <a:custGeom>
              <a:avLst/>
              <a:gdLst/>
              <a:ahLst/>
              <a:cxnLst/>
              <a:rect l="l" t="t" r="r" b="b"/>
              <a:pathLst>
                <a:path w="272" h="273" extrusionOk="0">
                  <a:moveTo>
                    <a:pt x="272" y="0"/>
                  </a:moveTo>
                  <a:cubicBezTo>
                    <a:pt x="0" y="0"/>
                    <a:pt x="0" y="0"/>
                    <a:pt x="0" y="0"/>
                  </a:cubicBezTo>
                  <a:cubicBezTo>
                    <a:pt x="0" y="184"/>
                    <a:pt x="0" y="184"/>
                    <a:pt x="0" y="184"/>
                  </a:cubicBezTo>
                  <a:cubicBezTo>
                    <a:pt x="0" y="233"/>
                    <a:pt x="40" y="273"/>
                    <a:pt x="90" y="273"/>
                  </a:cubicBezTo>
                  <a:cubicBezTo>
                    <a:pt x="272" y="273"/>
                    <a:pt x="272" y="273"/>
                    <a:pt x="272" y="273"/>
                  </a:cubicBezTo>
                  <a:lnTo>
                    <a:pt x="272" y="0"/>
                  </a:lnTo>
                  <a:close/>
                </a:path>
              </a:pathLst>
            </a:cu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87" name="Google Shape;3987;p11"/>
            <p:cNvSpPr txBox="1"/>
            <p:nvPr/>
          </p:nvSpPr>
          <p:spPr>
            <a:xfrm>
              <a:off x="5678897" y="5799373"/>
              <a:ext cx="2262029" cy="486263"/>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	Evolving threats</a:t>
              </a:r>
              <a:endParaRPr/>
            </a:p>
          </p:txBody>
        </p:sp>
      </p:grpSp>
      <p:grpSp>
        <p:nvGrpSpPr>
          <p:cNvPr id="3988" name="Google Shape;3988;p11"/>
          <p:cNvGrpSpPr/>
          <p:nvPr/>
        </p:nvGrpSpPr>
        <p:grpSpPr>
          <a:xfrm>
            <a:off x="8137343" y="5117558"/>
            <a:ext cx="2284018" cy="2318770"/>
            <a:chOff x="8206380" y="5001620"/>
            <a:chExt cx="2512420" cy="2550647"/>
          </a:xfrm>
        </p:grpSpPr>
        <p:sp>
          <p:nvSpPr>
            <p:cNvPr id="3989" name="Google Shape;3989;p11"/>
            <p:cNvSpPr/>
            <p:nvPr/>
          </p:nvSpPr>
          <p:spPr>
            <a:xfrm>
              <a:off x="8206380" y="5001620"/>
              <a:ext cx="2512420" cy="2550647"/>
            </a:xfrm>
            <a:custGeom>
              <a:avLst/>
              <a:gdLst/>
              <a:ahLst/>
              <a:cxnLst/>
              <a:rect l="l" t="t" r="r" b="b"/>
              <a:pathLst>
                <a:path w="269" h="273" extrusionOk="0">
                  <a:moveTo>
                    <a:pt x="0" y="0"/>
                  </a:moveTo>
                  <a:cubicBezTo>
                    <a:pt x="0" y="273"/>
                    <a:pt x="0" y="273"/>
                    <a:pt x="0" y="273"/>
                  </a:cubicBezTo>
                  <a:cubicBezTo>
                    <a:pt x="179" y="273"/>
                    <a:pt x="179" y="273"/>
                    <a:pt x="179" y="273"/>
                  </a:cubicBezTo>
                  <a:cubicBezTo>
                    <a:pt x="229" y="273"/>
                    <a:pt x="269" y="233"/>
                    <a:pt x="269" y="184"/>
                  </a:cubicBezTo>
                  <a:cubicBezTo>
                    <a:pt x="269" y="0"/>
                    <a:pt x="269" y="0"/>
                    <a:pt x="269" y="0"/>
                  </a:cubicBezTo>
                  <a:lnTo>
                    <a:pt x="0" y="0"/>
                  </a:lnTo>
                  <a:close/>
                </a:path>
              </a:pathLst>
            </a:cu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3990" name="Google Shape;3990;p11"/>
            <p:cNvSpPr txBox="1"/>
            <p:nvPr/>
          </p:nvSpPr>
          <p:spPr>
            <a:xfrm>
              <a:off x="8247186" y="5836876"/>
              <a:ext cx="2262029" cy="486263"/>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	Data volume</a:t>
              </a:r>
              <a:endParaRPr/>
            </a:p>
          </p:txBody>
        </p:sp>
      </p:grpSp>
      <p:sp>
        <p:nvSpPr>
          <p:cNvPr id="3991" name="Google Shape;3991;p11"/>
          <p:cNvSpPr txBox="1"/>
          <p:nvPr/>
        </p:nvSpPr>
        <p:spPr>
          <a:xfrm>
            <a:off x="715989" y="3292663"/>
            <a:ext cx="4507576" cy="486263"/>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Determining what constitutes normal behavior can be complex, especially in dynamic environments.</a:t>
            </a:r>
            <a:endParaRPr/>
          </a:p>
        </p:txBody>
      </p:sp>
      <p:sp>
        <p:nvSpPr>
          <p:cNvPr id="3992" name="Google Shape;3992;p11"/>
          <p:cNvSpPr txBox="1"/>
          <p:nvPr/>
        </p:nvSpPr>
        <p:spPr>
          <a:xfrm>
            <a:off x="10514170" y="3258775"/>
            <a:ext cx="4607549" cy="486263"/>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Balancing sensitivity and specificity to avoid generating too many false alarms or missing critical anomalies.</a:t>
            </a:r>
            <a:endParaRPr/>
          </a:p>
        </p:txBody>
      </p:sp>
      <p:sp>
        <p:nvSpPr>
          <p:cNvPr id="3993" name="Google Shape;3993;p11"/>
          <p:cNvSpPr txBox="1"/>
          <p:nvPr/>
        </p:nvSpPr>
        <p:spPr>
          <a:xfrm>
            <a:off x="841590" y="5777760"/>
            <a:ext cx="4362022" cy="486263"/>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Adapting to new and emerging threats that may exhibit previously unseen behavior patterns.</a:t>
            </a:r>
            <a:endParaRPr/>
          </a:p>
        </p:txBody>
      </p:sp>
      <p:sp>
        <p:nvSpPr>
          <p:cNvPr id="3994" name="Google Shape;3994;p11"/>
          <p:cNvSpPr txBox="1"/>
          <p:nvPr/>
        </p:nvSpPr>
        <p:spPr>
          <a:xfrm>
            <a:off x="10644799" y="5739034"/>
            <a:ext cx="4225412" cy="486263"/>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Processing and analyzing large volumes of data can be computationally intensive.</a:t>
            </a:r>
            <a:endParaRPr/>
          </a:p>
        </p:txBody>
      </p:sp>
      <p:sp>
        <p:nvSpPr>
          <p:cNvPr id="3995" name="Google Shape;3995;p11"/>
          <p:cNvSpPr/>
          <p:nvPr/>
        </p:nvSpPr>
        <p:spPr>
          <a:xfrm>
            <a:off x="5867400" y="816324"/>
            <a:ext cx="45323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6" name="Google Shape;3996;p11"/>
          <p:cNvSpPr/>
          <p:nvPr/>
        </p:nvSpPr>
        <p:spPr>
          <a:xfrm>
            <a:off x="971675" y="3255341"/>
            <a:ext cx="4362022" cy="1485503"/>
          </a:xfrm>
          <a:prstGeom prst="roundRect">
            <a:avLst>
              <a:gd name="adj" fmla="val 16667"/>
            </a:avLst>
          </a:prstGeom>
          <a:noFill/>
          <a:ln w="25400" cap="flat" cmpd="sng">
            <a:solidFill>
              <a:srgbClr val="70AD4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7" name="Google Shape;3997;p11"/>
          <p:cNvSpPr/>
          <p:nvPr/>
        </p:nvSpPr>
        <p:spPr>
          <a:xfrm>
            <a:off x="10855711" y="3255341"/>
            <a:ext cx="4362022" cy="1485503"/>
          </a:xfrm>
          <a:prstGeom prst="roundRect">
            <a:avLst>
              <a:gd name="adj" fmla="val 16667"/>
            </a:avLst>
          </a:prstGeom>
          <a:noFill/>
          <a:ln w="25400" cap="flat" cmpd="sng">
            <a:solidFill>
              <a:srgbClr val="4472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8" name="Google Shape;3998;p11"/>
          <p:cNvSpPr/>
          <p:nvPr/>
        </p:nvSpPr>
        <p:spPr>
          <a:xfrm>
            <a:off x="971675" y="5739034"/>
            <a:ext cx="4362022" cy="1485503"/>
          </a:xfrm>
          <a:prstGeom prst="roundRect">
            <a:avLst>
              <a:gd name="adj" fmla="val 1666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9" name="Google Shape;3999;p11"/>
          <p:cNvSpPr/>
          <p:nvPr/>
        </p:nvSpPr>
        <p:spPr>
          <a:xfrm>
            <a:off x="10855711" y="5699409"/>
            <a:ext cx="4362022" cy="1485503"/>
          </a:xfrm>
          <a:prstGeom prst="roundRect">
            <a:avLst>
              <a:gd name="adj" fmla="val 16667"/>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6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Change Management Policy (CMP)</a:t>
            </a:r>
            <a:endParaRPr>
              <a:latin typeface="Open Sans"/>
              <a:ea typeface="Open Sans"/>
              <a:cs typeface="Open Sans"/>
              <a:sym typeface="Open Sans"/>
            </a:endParaRPr>
          </a:p>
        </p:txBody>
      </p:sp>
      <p:sp>
        <p:nvSpPr>
          <p:cNvPr id="325" name="Google Shape;325;p265"/>
          <p:cNvSpPr/>
          <p:nvPr/>
        </p:nvSpPr>
        <p:spPr>
          <a:xfrm>
            <a:off x="2267230" y="2216395"/>
            <a:ext cx="6619169" cy="5585574"/>
          </a:xfrm>
          <a:prstGeom prst="roundRect">
            <a:avLst>
              <a:gd name="adj" fmla="val 16667"/>
            </a:avLst>
          </a:prstGeom>
          <a:solidFill>
            <a:srgbClr val="DDEAF6"/>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 change management policy guides how changes to IT systems and processes are proposed, reviewed, and implemented to minimize disruptions and reduce risks. It requires formal approval and post-implementation monitoring to ensure system stability and security. These policies facilitate the adoption of new technologies, processes, or organizational changes, while ensuring alignment with strategic objectives.</a:t>
            </a:r>
            <a:endParaRPr/>
          </a:p>
        </p:txBody>
      </p:sp>
      <p:pic>
        <p:nvPicPr>
          <p:cNvPr id="326" name="Google Shape;326;p265"/>
          <p:cNvPicPr preferRelativeResize="0"/>
          <p:nvPr/>
        </p:nvPicPr>
        <p:blipFill rotWithShape="1">
          <a:blip r:embed="rId3">
            <a:alphaModFix/>
          </a:blip>
          <a:srcRect/>
          <a:stretch/>
        </p:blipFill>
        <p:spPr>
          <a:xfrm>
            <a:off x="9824682" y="3073475"/>
            <a:ext cx="4164088" cy="3871414"/>
          </a:xfrm>
          <a:prstGeom prst="rect">
            <a:avLst/>
          </a:prstGeom>
          <a:noFill/>
          <a:ln>
            <a:noFill/>
          </a:ln>
        </p:spPr>
      </p:pic>
      <p:sp>
        <p:nvSpPr>
          <p:cNvPr id="327" name="Google Shape;327;p265"/>
          <p:cNvSpPr/>
          <p:nvPr/>
        </p:nvSpPr>
        <p:spPr>
          <a:xfrm>
            <a:off x="4368800" y="816352"/>
            <a:ext cx="75268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4003"/>
        <p:cNvGrpSpPr/>
        <p:nvPr/>
      </p:nvGrpSpPr>
      <p:grpSpPr>
        <a:xfrm>
          <a:off x="0" y="0"/>
          <a:ext cx="0" cy="0"/>
          <a:chOff x="0" y="0"/>
          <a:chExt cx="0" cy="0"/>
        </a:xfrm>
      </p:grpSpPr>
      <p:sp>
        <p:nvSpPr>
          <p:cNvPr id="4004" name="Google Shape;4004;p423"/>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User Guidance and Training</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4009"/>
        <p:cNvGrpSpPr/>
        <p:nvPr/>
      </p:nvGrpSpPr>
      <p:grpSpPr>
        <a:xfrm>
          <a:off x="0" y="0"/>
          <a:ext cx="0" cy="0"/>
          <a:chOff x="0" y="0"/>
          <a:chExt cx="0" cy="0"/>
        </a:xfrm>
      </p:grpSpPr>
      <p:sp>
        <p:nvSpPr>
          <p:cNvPr id="4010" name="Google Shape;4010;p424"/>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User Guidance and Training</a:t>
            </a:r>
            <a:endParaRPr>
              <a:solidFill>
                <a:srgbClr val="3F3F3F"/>
              </a:solidFill>
              <a:latin typeface="Open Sans"/>
              <a:ea typeface="Open Sans"/>
              <a:cs typeface="Open Sans"/>
              <a:sym typeface="Open Sans"/>
            </a:endParaRPr>
          </a:p>
        </p:txBody>
      </p:sp>
      <p:sp>
        <p:nvSpPr>
          <p:cNvPr id="4011" name="Google Shape;4011;p424"/>
          <p:cNvSpPr/>
          <p:nvPr/>
        </p:nvSpPr>
        <p:spPr>
          <a:xfrm>
            <a:off x="5617725" y="2560664"/>
            <a:ext cx="9322042" cy="4632324"/>
          </a:xfrm>
          <a:prstGeom prst="roundRect">
            <a:avLst>
              <a:gd name="adj" fmla="val 4645"/>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Empowering employees with knowledge and awareness allows organizations to significantly reduce the risk of cyberattacks by enabling active participation in organizational security.</a:t>
            </a:r>
            <a:endParaRPr/>
          </a:p>
          <a:p>
            <a:pPr marL="88900" marR="0" lvl="0" indent="0" algn="l" rtl="0">
              <a:lnSpc>
                <a:spcPct val="115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These elements include policies or handbooks, situational awareness, insider threat management, password management, removable media and cable security, social engineering awareness, operational security, and guidelines for hybrid or remote working roles.</a:t>
            </a:r>
            <a:endParaRPr/>
          </a:p>
        </p:txBody>
      </p:sp>
      <p:pic>
        <p:nvPicPr>
          <p:cNvPr id="4012" name="Google Shape;4012;p424"/>
          <p:cNvPicPr preferRelativeResize="0"/>
          <p:nvPr/>
        </p:nvPicPr>
        <p:blipFill rotWithShape="1">
          <a:blip r:embed="rId3">
            <a:alphaModFix/>
          </a:blip>
          <a:srcRect/>
          <a:stretch/>
        </p:blipFill>
        <p:spPr>
          <a:xfrm>
            <a:off x="4975325" y="760650"/>
            <a:ext cx="6305349" cy="365750"/>
          </a:xfrm>
          <a:prstGeom prst="rect">
            <a:avLst/>
          </a:prstGeom>
          <a:noFill/>
          <a:ln>
            <a:noFill/>
          </a:ln>
        </p:spPr>
      </p:pic>
      <p:pic>
        <p:nvPicPr>
          <p:cNvPr id="4013" name="Google Shape;4013;p424"/>
          <p:cNvPicPr preferRelativeResize="0"/>
          <p:nvPr/>
        </p:nvPicPr>
        <p:blipFill rotWithShape="1">
          <a:blip r:embed="rId4">
            <a:alphaModFix/>
          </a:blip>
          <a:srcRect/>
          <a:stretch/>
        </p:blipFill>
        <p:spPr>
          <a:xfrm>
            <a:off x="1156613" y="2646270"/>
            <a:ext cx="4461112" cy="4461112"/>
          </a:xfrm>
          <a:prstGeom prst="rect">
            <a:avLst/>
          </a:prstGeom>
          <a:noFill/>
          <a:ln>
            <a:noFill/>
          </a:ln>
        </p:spPr>
      </p:pic>
      <p:sp>
        <p:nvSpPr>
          <p:cNvPr id="4014" name="Google Shape;4014;p424"/>
          <p:cNvSpPr txBox="1"/>
          <p:nvPr/>
        </p:nvSpPr>
        <p:spPr>
          <a:xfrm>
            <a:off x="3841750" y="1290227"/>
            <a:ext cx="8572500" cy="457176"/>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These are crucial elements of a strong cybersecurity strategy.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4019"/>
        <p:cNvGrpSpPr/>
        <p:nvPr/>
      </p:nvGrpSpPr>
      <p:grpSpPr>
        <a:xfrm>
          <a:off x="0" y="0"/>
          <a:ext cx="0" cy="0"/>
          <a:chOff x="0" y="0"/>
          <a:chExt cx="0" cy="0"/>
        </a:xfrm>
      </p:grpSpPr>
      <p:grpSp>
        <p:nvGrpSpPr>
          <p:cNvPr id="4020" name="Google Shape;4020;p15"/>
          <p:cNvGrpSpPr/>
          <p:nvPr/>
        </p:nvGrpSpPr>
        <p:grpSpPr>
          <a:xfrm>
            <a:off x="1850164" y="1640997"/>
            <a:ext cx="5646872" cy="7017297"/>
            <a:chOff x="2236149" y="1603274"/>
            <a:chExt cx="5133520" cy="7017297"/>
          </a:xfrm>
        </p:grpSpPr>
        <p:grpSp>
          <p:nvGrpSpPr>
            <p:cNvPr id="4021" name="Google Shape;4021;p15"/>
            <p:cNvGrpSpPr/>
            <p:nvPr/>
          </p:nvGrpSpPr>
          <p:grpSpPr>
            <a:xfrm>
              <a:off x="2236149" y="1603274"/>
              <a:ext cx="5133520" cy="7017297"/>
              <a:chOff x="10387822" y="1885040"/>
              <a:chExt cx="4242578" cy="6024519"/>
            </a:xfrm>
          </p:grpSpPr>
          <p:grpSp>
            <p:nvGrpSpPr>
              <p:cNvPr id="4022" name="Google Shape;4022;p15"/>
              <p:cNvGrpSpPr/>
              <p:nvPr/>
            </p:nvGrpSpPr>
            <p:grpSpPr>
              <a:xfrm>
                <a:off x="10387822" y="1885040"/>
                <a:ext cx="4242578" cy="6024519"/>
                <a:chOff x="2404611" y="1279838"/>
                <a:chExt cx="3336622" cy="5262164"/>
              </a:xfrm>
            </p:grpSpPr>
            <p:sp>
              <p:nvSpPr>
                <p:cNvPr id="4023" name="Google Shape;4023;p15"/>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24" name="Google Shape;4024;p15"/>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025" name="Google Shape;4025;p15"/>
              <p:cNvGrpSpPr/>
              <p:nvPr/>
            </p:nvGrpSpPr>
            <p:grpSpPr>
              <a:xfrm>
                <a:off x="10387822" y="2512683"/>
                <a:ext cx="2761868" cy="917107"/>
                <a:chOff x="2404610" y="1907480"/>
                <a:chExt cx="2761868" cy="917107"/>
              </a:xfrm>
            </p:grpSpPr>
            <p:sp>
              <p:nvSpPr>
                <p:cNvPr id="4026" name="Google Shape;4026;p15"/>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27" name="Google Shape;4027;p15"/>
                <p:cNvSpPr txBox="1"/>
                <p:nvPr/>
              </p:nvSpPr>
              <p:spPr>
                <a:xfrm>
                  <a:off x="2636984" y="2097945"/>
                  <a:ext cx="2529494" cy="7266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Policy handbooks</a:t>
                  </a:r>
                  <a:endParaRPr/>
                </a:p>
              </p:txBody>
            </p:sp>
          </p:grpSp>
        </p:grpSp>
        <p:sp>
          <p:nvSpPr>
            <p:cNvPr id="4028" name="Google Shape;4028;p15"/>
            <p:cNvSpPr txBox="1"/>
            <p:nvPr/>
          </p:nvSpPr>
          <p:spPr>
            <a:xfrm>
              <a:off x="2570426" y="3587318"/>
              <a:ext cx="4209461" cy="435055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Clear and comprehensive policies and handbooks are essential for effective user awareness training.</a:t>
              </a:r>
              <a:endParaRPr/>
            </a:p>
            <a:p>
              <a:pPr marL="0" marR="0" lvl="0"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These may include standard operating procedures, acceptable use policies, security protocols, or consequences of non-compliance.</a:t>
              </a:r>
              <a:endParaRPr/>
            </a:p>
          </p:txBody>
        </p:sp>
      </p:grpSp>
      <p:grpSp>
        <p:nvGrpSpPr>
          <p:cNvPr id="4029" name="Google Shape;4029;p15"/>
          <p:cNvGrpSpPr/>
          <p:nvPr/>
        </p:nvGrpSpPr>
        <p:grpSpPr>
          <a:xfrm>
            <a:off x="8608874" y="1638923"/>
            <a:ext cx="5646872" cy="7019371"/>
            <a:chOff x="8886331" y="1638923"/>
            <a:chExt cx="5133520" cy="7019371"/>
          </a:xfrm>
        </p:grpSpPr>
        <p:grpSp>
          <p:nvGrpSpPr>
            <p:cNvPr id="4030" name="Google Shape;4030;p15"/>
            <p:cNvGrpSpPr/>
            <p:nvPr/>
          </p:nvGrpSpPr>
          <p:grpSpPr>
            <a:xfrm>
              <a:off x="8886331" y="1638923"/>
              <a:ext cx="5133520" cy="7019371"/>
              <a:chOff x="10387822" y="1885040"/>
              <a:chExt cx="4242578" cy="6024519"/>
            </a:xfrm>
          </p:grpSpPr>
          <p:grpSp>
            <p:nvGrpSpPr>
              <p:cNvPr id="4031" name="Google Shape;4031;p15"/>
              <p:cNvGrpSpPr/>
              <p:nvPr/>
            </p:nvGrpSpPr>
            <p:grpSpPr>
              <a:xfrm>
                <a:off x="10387822" y="1885040"/>
                <a:ext cx="4242578" cy="6024519"/>
                <a:chOff x="2404611" y="1279838"/>
                <a:chExt cx="3336622" cy="5262164"/>
              </a:xfrm>
            </p:grpSpPr>
            <p:sp>
              <p:nvSpPr>
                <p:cNvPr id="4032" name="Google Shape;4032;p15"/>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33" name="Google Shape;4033;p15"/>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034" name="Google Shape;4034;p15"/>
              <p:cNvGrpSpPr/>
              <p:nvPr/>
            </p:nvGrpSpPr>
            <p:grpSpPr>
              <a:xfrm>
                <a:off x="10387822" y="2512683"/>
                <a:ext cx="2757355" cy="918431"/>
                <a:chOff x="2404610" y="1907480"/>
                <a:chExt cx="2757355" cy="918431"/>
              </a:xfrm>
            </p:grpSpPr>
            <p:sp>
              <p:nvSpPr>
                <p:cNvPr id="4035" name="Google Shape;4035;p15"/>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36" name="Google Shape;4036;p15"/>
                <p:cNvSpPr txBox="1"/>
                <p:nvPr/>
              </p:nvSpPr>
              <p:spPr>
                <a:xfrm>
                  <a:off x="2462339" y="2099483"/>
                  <a:ext cx="2699626" cy="7264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Situational awareness</a:t>
                  </a:r>
                  <a:endParaRPr/>
                </a:p>
              </p:txBody>
            </p:sp>
          </p:grpSp>
        </p:grpSp>
        <p:sp>
          <p:nvSpPr>
            <p:cNvPr id="4037" name="Google Shape;4037;p15"/>
            <p:cNvSpPr txBox="1"/>
            <p:nvPr/>
          </p:nvSpPr>
          <p:spPr>
            <a:xfrm>
              <a:off x="9287166" y="3625041"/>
              <a:ext cx="4294895" cy="39612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This involves identifying threats, understanding consequences, and making informed decisions to minimize risks.</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Regular training boosts users' ability to maintain situational awareness and avoid cyberattacks</a:t>
              </a:r>
              <a:endParaRPr/>
            </a:p>
          </p:txBody>
        </p:sp>
      </p:grpSp>
      <p:sp>
        <p:nvSpPr>
          <p:cNvPr id="4038" name="Google Shape;4038;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Tasks During User Guidance and Training</a:t>
            </a:r>
            <a:endParaRPr/>
          </a:p>
        </p:txBody>
      </p:sp>
      <p:sp>
        <p:nvSpPr>
          <p:cNvPr id="4039" name="Google Shape;4039;p15"/>
          <p:cNvSpPr/>
          <p:nvPr/>
        </p:nvSpPr>
        <p:spPr>
          <a:xfrm>
            <a:off x="3581400" y="816324"/>
            <a:ext cx="9094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4044"/>
        <p:cNvGrpSpPr/>
        <p:nvPr/>
      </p:nvGrpSpPr>
      <p:grpSpPr>
        <a:xfrm>
          <a:off x="0" y="0"/>
          <a:ext cx="0" cy="0"/>
          <a:chOff x="0" y="0"/>
          <a:chExt cx="0" cy="0"/>
        </a:xfrm>
      </p:grpSpPr>
      <p:grpSp>
        <p:nvGrpSpPr>
          <p:cNvPr id="4045" name="Google Shape;4045;p425"/>
          <p:cNvGrpSpPr/>
          <p:nvPr/>
        </p:nvGrpSpPr>
        <p:grpSpPr>
          <a:xfrm>
            <a:off x="1957392" y="1798340"/>
            <a:ext cx="5646872" cy="6381246"/>
            <a:chOff x="10387822" y="1885040"/>
            <a:chExt cx="4242578" cy="6024519"/>
          </a:xfrm>
        </p:grpSpPr>
        <p:grpSp>
          <p:nvGrpSpPr>
            <p:cNvPr id="4046" name="Google Shape;4046;p425"/>
            <p:cNvGrpSpPr/>
            <p:nvPr/>
          </p:nvGrpSpPr>
          <p:grpSpPr>
            <a:xfrm>
              <a:off x="10387822" y="1885040"/>
              <a:ext cx="4242578" cy="6024519"/>
              <a:chOff x="2404611" y="1279838"/>
              <a:chExt cx="3336622" cy="5262164"/>
            </a:xfrm>
          </p:grpSpPr>
          <p:sp>
            <p:nvSpPr>
              <p:cNvPr id="4047" name="Google Shape;4047;p425"/>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48" name="Google Shape;4048;p425"/>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049" name="Google Shape;4049;p425"/>
            <p:cNvGrpSpPr/>
            <p:nvPr/>
          </p:nvGrpSpPr>
          <p:grpSpPr>
            <a:xfrm>
              <a:off x="10387822" y="2512683"/>
              <a:ext cx="2652262" cy="834156"/>
              <a:chOff x="2404610" y="1907480"/>
              <a:chExt cx="2652262" cy="834156"/>
            </a:xfrm>
          </p:grpSpPr>
          <p:sp>
            <p:nvSpPr>
              <p:cNvPr id="4050" name="Google Shape;4050;p425"/>
              <p:cNvSpPr/>
              <p:nvPr/>
            </p:nvSpPr>
            <p:spPr>
              <a:xfrm>
                <a:off x="2404610" y="1907480"/>
                <a:ext cx="2616515"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51" name="Google Shape;4051;p425"/>
              <p:cNvSpPr txBox="1"/>
              <p:nvPr/>
            </p:nvSpPr>
            <p:spPr>
              <a:xfrm>
                <a:off x="2720065" y="2109114"/>
                <a:ext cx="2336807" cy="40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Insider threats</a:t>
                </a:r>
                <a:endParaRPr/>
              </a:p>
            </p:txBody>
          </p:sp>
        </p:grpSp>
      </p:grpSp>
      <p:sp>
        <p:nvSpPr>
          <p:cNvPr id="4052" name="Google Shape;4052;p425"/>
          <p:cNvSpPr txBox="1"/>
          <p:nvPr/>
        </p:nvSpPr>
        <p:spPr>
          <a:xfrm>
            <a:off x="2372400" y="3566845"/>
            <a:ext cx="4693417" cy="35718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 Detecting and addressing insider threats can be challenging.</a:t>
            </a:r>
            <a:endParaRPr/>
          </a:p>
          <a:p>
            <a:pPr marL="285750" marR="0" lvl="0" indent="-14605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285750" marR="0" lvl="0" indent="-28575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Training should cover types of insider threats and foster a culture of trust and vigilance to prepare employees to identify and report suspicious behavior.</a:t>
            </a:r>
            <a:endParaRPr sz="2200" b="0" i="0" u="none" strike="noStrike" cap="none">
              <a:solidFill>
                <a:srgbClr val="404040"/>
              </a:solidFill>
              <a:latin typeface="Open Sans"/>
              <a:ea typeface="Open Sans"/>
              <a:cs typeface="Open Sans"/>
              <a:sym typeface="Open Sans"/>
            </a:endParaRPr>
          </a:p>
        </p:txBody>
      </p:sp>
      <p:sp>
        <p:nvSpPr>
          <p:cNvPr id="4053" name="Google Shape;4053;p42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Tasks During User Guidance and Training</a:t>
            </a:r>
            <a:endParaRPr/>
          </a:p>
        </p:txBody>
      </p:sp>
      <p:sp>
        <p:nvSpPr>
          <p:cNvPr id="4054" name="Google Shape;4054;p425"/>
          <p:cNvSpPr/>
          <p:nvPr/>
        </p:nvSpPr>
        <p:spPr>
          <a:xfrm>
            <a:off x="3581400" y="816324"/>
            <a:ext cx="9094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4055" name="Google Shape;4055;p425"/>
          <p:cNvGrpSpPr/>
          <p:nvPr/>
        </p:nvGrpSpPr>
        <p:grpSpPr>
          <a:xfrm>
            <a:off x="8593927" y="1800225"/>
            <a:ext cx="5646872" cy="6379361"/>
            <a:chOff x="10387822" y="1885040"/>
            <a:chExt cx="4242578" cy="6024519"/>
          </a:xfrm>
        </p:grpSpPr>
        <p:grpSp>
          <p:nvGrpSpPr>
            <p:cNvPr id="4056" name="Google Shape;4056;p425"/>
            <p:cNvGrpSpPr/>
            <p:nvPr/>
          </p:nvGrpSpPr>
          <p:grpSpPr>
            <a:xfrm>
              <a:off x="10387822" y="1885040"/>
              <a:ext cx="4242578" cy="6024519"/>
              <a:chOff x="2404611" y="1279838"/>
              <a:chExt cx="3336622" cy="5262164"/>
            </a:xfrm>
          </p:grpSpPr>
          <p:sp>
            <p:nvSpPr>
              <p:cNvPr id="4057" name="Google Shape;4057;p425"/>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58" name="Google Shape;4058;p425"/>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059" name="Google Shape;4059;p425"/>
            <p:cNvGrpSpPr/>
            <p:nvPr/>
          </p:nvGrpSpPr>
          <p:grpSpPr>
            <a:xfrm>
              <a:off x="10387822" y="2512683"/>
              <a:ext cx="2888630" cy="834156"/>
              <a:chOff x="2404610" y="1907480"/>
              <a:chExt cx="2888630" cy="834156"/>
            </a:xfrm>
          </p:grpSpPr>
          <p:sp>
            <p:nvSpPr>
              <p:cNvPr id="4060" name="Google Shape;4060;p425"/>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61" name="Google Shape;4061;p425"/>
              <p:cNvSpPr txBox="1"/>
              <p:nvPr/>
            </p:nvSpPr>
            <p:spPr>
              <a:xfrm>
                <a:off x="2763746" y="1970310"/>
                <a:ext cx="2529494" cy="7266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Password management</a:t>
                </a:r>
                <a:endParaRPr/>
              </a:p>
            </p:txBody>
          </p:sp>
        </p:grpSp>
      </p:grpSp>
      <p:sp>
        <p:nvSpPr>
          <p:cNvPr id="4062" name="Google Shape;4062;p425"/>
          <p:cNvSpPr txBox="1"/>
          <p:nvPr/>
        </p:nvSpPr>
        <p:spPr>
          <a:xfrm>
            <a:off x="9071938" y="3649825"/>
            <a:ext cx="4547892" cy="39612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Password management involves using strong, unique passwords for different services and applications to ensure ongoing security.</a:t>
            </a:r>
            <a:endParaRPr/>
          </a:p>
          <a:p>
            <a:pPr marL="0" marR="0" lvl="0"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Strong passwords typically include uppercase and lowercase letters, numbers, and special characters.</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4067"/>
        <p:cNvGrpSpPr/>
        <p:nvPr/>
      </p:nvGrpSpPr>
      <p:grpSpPr>
        <a:xfrm>
          <a:off x="0" y="0"/>
          <a:ext cx="0" cy="0"/>
          <a:chOff x="0" y="0"/>
          <a:chExt cx="0" cy="0"/>
        </a:xfrm>
      </p:grpSpPr>
      <p:grpSp>
        <p:nvGrpSpPr>
          <p:cNvPr id="4068" name="Google Shape;4068;p426"/>
          <p:cNvGrpSpPr/>
          <p:nvPr/>
        </p:nvGrpSpPr>
        <p:grpSpPr>
          <a:xfrm>
            <a:off x="1481970" y="1493295"/>
            <a:ext cx="6211559" cy="7019371"/>
            <a:chOff x="10387822" y="1885040"/>
            <a:chExt cx="4242578" cy="6024519"/>
          </a:xfrm>
        </p:grpSpPr>
        <p:grpSp>
          <p:nvGrpSpPr>
            <p:cNvPr id="4069" name="Google Shape;4069;p426"/>
            <p:cNvGrpSpPr/>
            <p:nvPr/>
          </p:nvGrpSpPr>
          <p:grpSpPr>
            <a:xfrm>
              <a:off x="10387822" y="1885040"/>
              <a:ext cx="4242578" cy="6024519"/>
              <a:chOff x="2404611" y="1279838"/>
              <a:chExt cx="3336622" cy="5262164"/>
            </a:xfrm>
          </p:grpSpPr>
          <p:sp>
            <p:nvSpPr>
              <p:cNvPr id="4070" name="Google Shape;4070;p426"/>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71" name="Google Shape;4071;p426"/>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072" name="Google Shape;4072;p426"/>
            <p:cNvGrpSpPr/>
            <p:nvPr/>
          </p:nvGrpSpPr>
          <p:grpSpPr>
            <a:xfrm>
              <a:off x="10387822" y="2512683"/>
              <a:ext cx="3030895" cy="834156"/>
              <a:chOff x="2404610" y="1907480"/>
              <a:chExt cx="3030895" cy="834156"/>
            </a:xfrm>
          </p:grpSpPr>
          <p:sp>
            <p:nvSpPr>
              <p:cNvPr id="4073" name="Google Shape;4073;p426"/>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74" name="Google Shape;4074;p426"/>
              <p:cNvSpPr txBox="1"/>
              <p:nvPr/>
            </p:nvSpPr>
            <p:spPr>
              <a:xfrm>
                <a:off x="2735879" y="1939836"/>
                <a:ext cx="2699626" cy="7264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Social engineering</a:t>
                </a:r>
                <a:endParaRPr/>
              </a:p>
            </p:txBody>
          </p:sp>
        </p:grpSp>
      </p:grpSp>
      <p:sp>
        <p:nvSpPr>
          <p:cNvPr id="4075" name="Google Shape;4075;p426"/>
          <p:cNvSpPr txBox="1"/>
          <p:nvPr/>
        </p:nvSpPr>
        <p:spPr>
          <a:xfrm>
            <a:off x="1966981" y="3315234"/>
            <a:ext cx="5204829" cy="47398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Social engineering attacks prey on human psychology.</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Training should educate users about common social engineering tactics, such as phishing emails, smishing, or vishing (voice phishing over the phone). </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Simulated phishing exercises help users develop resistance to deceptive strategies.</a:t>
            </a:r>
            <a:endParaRPr/>
          </a:p>
        </p:txBody>
      </p:sp>
      <p:grpSp>
        <p:nvGrpSpPr>
          <p:cNvPr id="4076" name="Google Shape;4076;p426"/>
          <p:cNvGrpSpPr/>
          <p:nvPr/>
        </p:nvGrpSpPr>
        <p:grpSpPr>
          <a:xfrm>
            <a:off x="8368840" y="1493295"/>
            <a:ext cx="6211558" cy="7019371"/>
            <a:chOff x="10387822" y="1885040"/>
            <a:chExt cx="4242578" cy="6024519"/>
          </a:xfrm>
        </p:grpSpPr>
        <p:grpSp>
          <p:nvGrpSpPr>
            <p:cNvPr id="4077" name="Google Shape;4077;p426"/>
            <p:cNvGrpSpPr/>
            <p:nvPr/>
          </p:nvGrpSpPr>
          <p:grpSpPr>
            <a:xfrm>
              <a:off x="10387822" y="1885040"/>
              <a:ext cx="4242578" cy="6024519"/>
              <a:chOff x="2404611" y="1279838"/>
              <a:chExt cx="3336622" cy="5262164"/>
            </a:xfrm>
          </p:grpSpPr>
          <p:sp>
            <p:nvSpPr>
              <p:cNvPr id="4078" name="Google Shape;4078;p426"/>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79" name="Google Shape;4079;p426"/>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080" name="Google Shape;4080;p426"/>
            <p:cNvGrpSpPr/>
            <p:nvPr/>
          </p:nvGrpSpPr>
          <p:grpSpPr>
            <a:xfrm>
              <a:off x="10387822" y="2512683"/>
              <a:ext cx="2892777" cy="834156"/>
              <a:chOff x="2404610" y="1907480"/>
              <a:chExt cx="2892777" cy="834156"/>
            </a:xfrm>
          </p:grpSpPr>
          <p:sp>
            <p:nvSpPr>
              <p:cNvPr id="4081" name="Google Shape;4081;p426"/>
              <p:cNvSpPr/>
              <p:nvPr/>
            </p:nvSpPr>
            <p:spPr>
              <a:xfrm>
                <a:off x="2404610" y="1907480"/>
                <a:ext cx="2616515"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82" name="Google Shape;4082;p426"/>
              <p:cNvSpPr txBox="1"/>
              <p:nvPr/>
            </p:nvSpPr>
            <p:spPr>
              <a:xfrm>
                <a:off x="2530528" y="1961345"/>
                <a:ext cx="2766859" cy="7264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Removable media and cables</a:t>
                </a:r>
                <a:endParaRPr/>
              </a:p>
            </p:txBody>
          </p:sp>
        </p:grpSp>
      </p:grpSp>
      <p:sp>
        <p:nvSpPr>
          <p:cNvPr id="4083" name="Google Shape;4083;p426"/>
          <p:cNvSpPr txBox="1"/>
          <p:nvPr/>
        </p:nvSpPr>
        <p:spPr>
          <a:xfrm>
            <a:off x="8956543" y="3342013"/>
            <a:ext cx="5050402" cy="435055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 Removable media and cables pose a potential security risk, as these can be vectors for malware or data leakage.</a:t>
            </a:r>
            <a:endParaRPr/>
          </a:p>
          <a:p>
            <a:pPr marL="0" marR="0" lvl="0"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285750" marR="0" lvl="0" indent="-28575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User guidance should emphasize scanning removable media for threats and avoiding unknown devices, such as USB cables left on your desk or sent unexpectedly through the mail.</a:t>
            </a:r>
            <a:endParaRPr/>
          </a:p>
        </p:txBody>
      </p:sp>
      <p:sp>
        <p:nvSpPr>
          <p:cNvPr id="4084" name="Google Shape;4084;p42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Tasks During User Guidance and Training</a:t>
            </a:r>
            <a:endParaRPr/>
          </a:p>
        </p:txBody>
      </p:sp>
      <p:sp>
        <p:nvSpPr>
          <p:cNvPr id="4085" name="Google Shape;4085;p426"/>
          <p:cNvSpPr/>
          <p:nvPr/>
        </p:nvSpPr>
        <p:spPr>
          <a:xfrm>
            <a:off x="3581400" y="816324"/>
            <a:ext cx="9094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4090"/>
        <p:cNvGrpSpPr/>
        <p:nvPr/>
      </p:nvGrpSpPr>
      <p:grpSpPr>
        <a:xfrm>
          <a:off x="0" y="0"/>
          <a:ext cx="0" cy="0"/>
          <a:chOff x="0" y="0"/>
          <a:chExt cx="0" cy="0"/>
        </a:xfrm>
      </p:grpSpPr>
      <p:grpSp>
        <p:nvGrpSpPr>
          <p:cNvPr id="4091" name="Google Shape;4091;p427"/>
          <p:cNvGrpSpPr/>
          <p:nvPr/>
        </p:nvGrpSpPr>
        <p:grpSpPr>
          <a:xfrm>
            <a:off x="8463952" y="1964211"/>
            <a:ext cx="6211559" cy="6381246"/>
            <a:chOff x="10387822" y="1885040"/>
            <a:chExt cx="4242578" cy="6024519"/>
          </a:xfrm>
        </p:grpSpPr>
        <p:grpSp>
          <p:nvGrpSpPr>
            <p:cNvPr id="4092" name="Google Shape;4092;p427"/>
            <p:cNvGrpSpPr/>
            <p:nvPr/>
          </p:nvGrpSpPr>
          <p:grpSpPr>
            <a:xfrm>
              <a:off x="10387822" y="1885040"/>
              <a:ext cx="4242578" cy="6024519"/>
              <a:chOff x="2404611" y="1279838"/>
              <a:chExt cx="3336622" cy="5262164"/>
            </a:xfrm>
          </p:grpSpPr>
          <p:sp>
            <p:nvSpPr>
              <p:cNvPr id="4093" name="Google Shape;4093;p427"/>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94" name="Google Shape;4094;p427"/>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095" name="Google Shape;4095;p427"/>
            <p:cNvGrpSpPr/>
            <p:nvPr/>
          </p:nvGrpSpPr>
          <p:grpSpPr>
            <a:xfrm>
              <a:off x="10387822" y="2512683"/>
              <a:ext cx="3093217" cy="834156"/>
              <a:chOff x="2404610" y="1907480"/>
              <a:chExt cx="3093217" cy="834156"/>
            </a:xfrm>
          </p:grpSpPr>
          <p:sp>
            <p:nvSpPr>
              <p:cNvPr id="4096" name="Google Shape;4096;p427"/>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97" name="Google Shape;4097;p427"/>
              <p:cNvSpPr txBox="1"/>
              <p:nvPr/>
            </p:nvSpPr>
            <p:spPr>
              <a:xfrm>
                <a:off x="2481752" y="1971887"/>
                <a:ext cx="3016075" cy="7264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Hybrid/Remote work environment</a:t>
                </a:r>
                <a:endParaRPr/>
              </a:p>
            </p:txBody>
          </p:sp>
        </p:grpSp>
      </p:grpSp>
      <p:grpSp>
        <p:nvGrpSpPr>
          <p:cNvPr id="4098" name="Google Shape;4098;p427"/>
          <p:cNvGrpSpPr/>
          <p:nvPr/>
        </p:nvGrpSpPr>
        <p:grpSpPr>
          <a:xfrm>
            <a:off x="1580491" y="1966096"/>
            <a:ext cx="6211559" cy="6379361"/>
            <a:chOff x="10387822" y="1885040"/>
            <a:chExt cx="4242578" cy="6024519"/>
          </a:xfrm>
        </p:grpSpPr>
        <p:grpSp>
          <p:nvGrpSpPr>
            <p:cNvPr id="4099" name="Google Shape;4099;p427"/>
            <p:cNvGrpSpPr/>
            <p:nvPr/>
          </p:nvGrpSpPr>
          <p:grpSpPr>
            <a:xfrm>
              <a:off x="10387822" y="1885040"/>
              <a:ext cx="4242578" cy="6024519"/>
              <a:chOff x="2404611" y="1279838"/>
              <a:chExt cx="3336622" cy="5262164"/>
            </a:xfrm>
          </p:grpSpPr>
          <p:sp>
            <p:nvSpPr>
              <p:cNvPr id="4100" name="Google Shape;4100;p427"/>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01" name="Google Shape;4101;p427"/>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102" name="Google Shape;4102;p427"/>
            <p:cNvGrpSpPr/>
            <p:nvPr/>
          </p:nvGrpSpPr>
          <p:grpSpPr>
            <a:xfrm>
              <a:off x="10387822" y="2512683"/>
              <a:ext cx="2888630" cy="834156"/>
              <a:chOff x="2404610" y="1907480"/>
              <a:chExt cx="2888630" cy="834156"/>
            </a:xfrm>
          </p:grpSpPr>
          <p:sp>
            <p:nvSpPr>
              <p:cNvPr id="4103" name="Google Shape;4103;p427"/>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04" name="Google Shape;4104;p427"/>
              <p:cNvSpPr txBox="1"/>
              <p:nvPr/>
            </p:nvSpPr>
            <p:spPr>
              <a:xfrm>
                <a:off x="2763746" y="1970310"/>
                <a:ext cx="2529494" cy="7266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Operational security (OPSEC)</a:t>
                </a:r>
                <a:endParaRPr/>
              </a:p>
            </p:txBody>
          </p:sp>
        </p:grpSp>
      </p:grpSp>
      <p:sp>
        <p:nvSpPr>
          <p:cNvPr id="4105" name="Google Shape;4105;p427"/>
          <p:cNvSpPr txBox="1"/>
          <p:nvPr/>
        </p:nvSpPr>
        <p:spPr>
          <a:xfrm>
            <a:off x="2172007" y="3528753"/>
            <a:ext cx="4911465" cy="435055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Operational security involves securing day-to-day activities, including communication, data encryption, and incident reporting to protect sensitive information from unauthorized access.</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Training should cover best practices for maintaining OPSEC in diverse work environments.</a:t>
            </a:r>
            <a:endParaRPr/>
          </a:p>
        </p:txBody>
      </p:sp>
      <p:sp>
        <p:nvSpPr>
          <p:cNvPr id="4106" name="Google Shape;4106;p427"/>
          <p:cNvSpPr txBox="1"/>
          <p:nvPr/>
        </p:nvSpPr>
        <p:spPr>
          <a:xfrm>
            <a:off x="9113999" y="3528753"/>
            <a:ext cx="4643565" cy="435055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The shift to hybrid and remote work setups has introduced several new security challenges for organizations.</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Providing thorough training for employees to address challenges, such as securing home networks and using public Wi-Fi for work tasks, is important.</a:t>
            </a:r>
            <a:endParaRPr/>
          </a:p>
        </p:txBody>
      </p:sp>
      <p:sp>
        <p:nvSpPr>
          <p:cNvPr id="4107" name="Google Shape;4107;p42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Tasks During User Guidance and Training</a:t>
            </a:r>
            <a:endParaRPr/>
          </a:p>
        </p:txBody>
      </p:sp>
      <p:sp>
        <p:nvSpPr>
          <p:cNvPr id="4108" name="Google Shape;4108;p427"/>
          <p:cNvSpPr/>
          <p:nvPr/>
        </p:nvSpPr>
        <p:spPr>
          <a:xfrm>
            <a:off x="3581400" y="816324"/>
            <a:ext cx="9094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4113"/>
        <p:cNvGrpSpPr/>
        <p:nvPr/>
      </p:nvGrpSpPr>
      <p:grpSpPr>
        <a:xfrm>
          <a:off x="0" y="0"/>
          <a:ext cx="0" cy="0"/>
          <a:chOff x="0" y="0"/>
          <a:chExt cx="0" cy="0"/>
        </a:xfrm>
      </p:grpSpPr>
      <p:grpSp>
        <p:nvGrpSpPr>
          <p:cNvPr id="4114" name="Google Shape;4114;p428"/>
          <p:cNvGrpSpPr/>
          <p:nvPr/>
        </p:nvGrpSpPr>
        <p:grpSpPr>
          <a:xfrm>
            <a:off x="4711643" y="1855342"/>
            <a:ext cx="6832715" cy="6381246"/>
            <a:chOff x="10387822" y="1885040"/>
            <a:chExt cx="4242578" cy="6024519"/>
          </a:xfrm>
        </p:grpSpPr>
        <p:grpSp>
          <p:nvGrpSpPr>
            <p:cNvPr id="4115" name="Google Shape;4115;p428"/>
            <p:cNvGrpSpPr/>
            <p:nvPr/>
          </p:nvGrpSpPr>
          <p:grpSpPr>
            <a:xfrm>
              <a:off x="10387822" y="1885040"/>
              <a:ext cx="4242578" cy="6024519"/>
              <a:chOff x="2404611" y="1279838"/>
              <a:chExt cx="3336622" cy="5262164"/>
            </a:xfrm>
          </p:grpSpPr>
          <p:sp>
            <p:nvSpPr>
              <p:cNvPr id="4116" name="Google Shape;4116;p428"/>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17" name="Google Shape;4117;p428"/>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118" name="Google Shape;4118;p428"/>
            <p:cNvGrpSpPr/>
            <p:nvPr/>
          </p:nvGrpSpPr>
          <p:grpSpPr>
            <a:xfrm>
              <a:off x="10387822" y="2512683"/>
              <a:ext cx="2616515" cy="834156"/>
              <a:chOff x="2404610" y="1907480"/>
              <a:chExt cx="2616515" cy="834156"/>
            </a:xfrm>
          </p:grpSpPr>
          <p:sp>
            <p:nvSpPr>
              <p:cNvPr id="4119" name="Google Shape;4119;p428"/>
              <p:cNvSpPr/>
              <p:nvPr/>
            </p:nvSpPr>
            <p:spPr>
              <a:xfrm>
                <a:off x="2404610" y="1907480"/>
                <a:ext cx="2616515"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20" name="Google Shape;4120;p428"/>
              <p:cNvSpPr txBox="1"/>
              <p:nvPr/>
            </p:nvSpPr>
            <p:spPr>
              <a:xfrm>
                <a:off x="2544464" y="2015208"/>
                <a:ext cx="2336807" cy="7264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Virtual private networks (VPNs)</a:t>
                </a:r>
                <a:endParaRPr/>
              </a:p>
            </p:txBody>
          </p:sp>
        </p:grpSp>
      </p:grpSp>
      <p:sp>
        <p:nvSpPr>
          <p:cNvPr id="4121" name="Google Shape;4121;p428"/>
          <p:cNvSpPr txBox="1"/>
          <p:nvPr/>
        </p:nvSpPr>
        <p:spPr>
          <a:xfrm>
            <a:off x="5156565" y="3628156"/>
            <a:ext cx="5753890" cy="396339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15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 </a:t>
            </a:r>
            <a:r>
              <a:rPr lang="en-US" sz="2000" b="0" i="0" u="none" strike="noStrike" cap="none">
                <a:solidFill>
                  <a:srgbClr val="3F3F3F"/>
                </a:solidFill>
                <a:latin typeface="Open Sans"/>
                <a:ea typeface="Open Sans"/>
                <a:cs typeface="Open Sans"/>
                <a:sym typeface="Open Sans"/>
              </a:rPr>
              <a:t>These are another crucial element in remote work security.</a:t>
            </a:r>
            <a:endParaRPr/>
          </a:p>
          <a:p>
            <a:pPr marL="0" marR="0" lvl="0" indent="0" algn="l" rtl="0">
              <a:lnSpc>
                <a:spcPct val="115000"/>
              </a:lnSpc>
              <a:spcBef>
                <a:spcPts val="0"/>
              </a:spcBef>
              <a:spcAft>
                <a:spcPts val="0"/>
              </a:spcAft>
              <a:buNone/>
            </a:pPr>
            <a:endParaRPr sz="2000" b="0" i="0" u="none" strike="noStrike" cap="none">
              <a:solidFill>
                <a:srgbClr val="3F3F3F"/>
              </a:solidFill>
              <a:latin typeface="Open Sans"/>
              <a:ea typeface="Open Sans"/>
              <a:cs typeface="Open Sans"/>
              <a:sym typeface="Open Sans"/>
            </a:endParaRPr>
          </a:p>
          <a:p>
            <a:pPr marL="285750" marR="0" lvl="0" indent="-285750" algn="l" rtl="0">
              <a:lnSpc>
                <a:spcPct val="115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A VPN encrypts the Internet connection, making it more difficult for attackers to intercept data.</a:t>
            </a:r>
            <a:endParaRPr/>
          </a:p>
          <a:p>
            <a:pPr marL="0" marR="0" lvl="0" indent="0" algn="l" rtl="0">
              <a:lnSpc>
                <a:spcPct val="115000"/>
              </a:lnSpc>
              <a:spcBef>
                <a:spcPts val="0"/>
              </a:spcBef>
              <a:spcAft>
                <a:spcPts val="0"/>
              </a:spcAft>
              <a:buNone/>
            </a:pPr>
            <a:endParaRPr sz="2000" b="0" i="0" u="none" strike="noStrike" cap="none">
              <a:solidFill>
                <a:srgbClr val="3F3F3F"/>
              </a:solidFill>
              <a:latin typeface="Open Sans"/>
              <a:ea typeface="Open Sans"/>
              <a:cs typeface="Open Sans"/>
              <a:sym typeface="Open Sans"/>
            </a:endParaRPr>
          </a:p>
          <a:p>
            <a:pPr marL="285750" marR="0" lvl="0" indent="-285750" algn="l" rtl="0">
              <a:lnSpc>
                <a:spcPct val="115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Employees should be trained to set up and use a VPN to ensure a secure connection to the organization’s network while working remotely.</a:t>
            </a:r>
            <a:endParaRPr/>
          </a:p>
        </p:txBody>
      </p:sp>
      <p:sp>
        <p:nvSpPr>
          <p:cNvPr id="4122" name="Google Shape;4122;p42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Tasks During User Guidance and Training</a:t>
            </a:r>
            <a:endParaRPr/>
          </a:p>
        </p:txBody>
      </p:sp>
      <p:sp>
        <p:nvSpPr>
          <p:cNvPr id="4123" name="Google Shape;4123;p428"/>
          <p:cNvSpPr/>
          <p:nvPr/>
        </p:nvSpPr>
        <p:spPr>
          <a:xfrm>
            <a:off x="3581400" y="816324"/>
            <a:ext cx="9094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sp>
        <p:nvSpPr>
          <p:cNvPr id="4128" name="Google Shape;4128;p42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Reporting and Monitoring</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4133"/>
        <p:cNvGrpSpPr/>
        <p:nvPr/>
      </p:nvGrpSpPr>
      <p:grpSpPr>
        <a:xfrm>
          <a:off x="0" y="0"/>
          <a:ext cx="0" cy="0"/>
          <a:chOff x="0" y="0"/>
          <a:chExt cx="0" cy="0"/>
        </a:xfrm>
      </p:grpSpPr>
      <p:sp>
        <p:nvSpPr>
          <p:cNvPr id="4134" name="Google Shape;4134;p430"/>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Reporting and Monitoring</a:t>
            </a:r>
            <a:endParaRPr>
              <a:solidFill>
                <a:srgbClr val="3F3F3F"/>
              </a:solidFill>
              <a:latin typeface="Open Sans"/>
              <a:ea typeface="Open Sans"/>
              <a:cs typeface="Open Sans"/>
              <a:sym typeface="Open Sans"/>
            </a:endParaRPr>
          </a:p>
        </p:txBody>
      </p:sp>
      <p:pic>
        <p:nvPicPr>
          <p:cNvPr id="4135" name="Google Shape;4135;p430"/>
          <p:cNvPicPr preferRelativeResize="0"/>
          <p:nvPr/>
        </p:nvPicPr>
        <p:blipFill rotWithShape="1">
          <a:blip r:embed="rId3">
            <a:alphaModFix/>
          </a:blip>
          <a:srcRect/>
          <a:stretch/>
        </p:blipFill>
        <p:spPr>
          <a:xfrm>
            <a:off x="6086295" y="3230880"/>
            <a:ext cx="3508735" cy="3300332"/>
          </a:xfrm>
          <a:prstGeom prst="rect">
            <a:avLst/>
          </a:prstGeom>
          <a:noFill/>
          <a:ln>
            <a:noFill/>
          </a:ln>
        </p:spPr>
      </p:pic>
      <p:sp>
        <p:nvSpPr>
          <p:cNvPr id="4136" name="Google Shape;4136;p430"/>
          <p:cNvSpPr txBox="1"/>
          <p:nvPr/>
        </p:nvSpPr>
        <p:spPr>
          <a:xfrm>
            <a:off x="1681480" y="1567374"/>
            <a:ext cx="12999720"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These involve creating detailed vulnerability reports and continuously tracking security measures to promptly detect and address new threats, maintaining a secure and compliant infrastructure.</a:t>
            </a:r>
            <a:endParaRPr/>
          </a:p>
        </p:txBody>
      </p:sp>
      <p:sp>
        <p:nvSpPr>
          <p:cNvPr id="4137" name="Google Shape;4137;p430"/>
          <p:cNvSpPr txBox="1"/>
          <p:nvPr/>
        </p:nvSpPr>
        <p:spPr>
          <a:xfrm>
            <a:off x="2458402" y="7432034"/>
            <a:ext cx="10764520"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This feature involves developing and implementing a plan to respond quickly and effectively to security incidents.</a:t>
            </a:r>
            <a:endParaRPr sz="2200" b="0" i="0" u="none" strike="noStrike" cap="none">
              <a:solidFill>
                <a:srgbClr val="404040"/>
              </a:solidFill>
              <a:latin typeface="Open Sans"/>
              <a:ea typeface="Open Sans"/>
              <a:cs typeface="Open Sans"/>
              <a:sym typeface="Open Sans"/>
            </a:endParaRPr>
          </a:p>
        </p:txBody>
      </p:sp>
      <p:sp>
        <p:nvSpPr>
          <p:cNvPr id="4138" name="Google Shape;4138;p430"/>
          <p:cNvSpPr/>
          <p:nvPr/>
        </p:nvSpPr>
        <p:spPr>
          <a:xfrm>
            <a:off x="5270500" y="1011863"/>
            <a:ext cx="57289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4142"/>
        <p:cNvGrpSpPr/>
        <p:nvPr/>
      </p:nvGrpSpPr>
      <p:grpSpPr>
        <a:xfrm>
          <a:off x="0" y="0"/>
          <a:ext cx="0" cy="0"/>
          <a:chOff x="0" y="0"/>
          <a:chExt cx="0" cy="0"/>
        </a:xfrm>
      </p:grpSpPr>
      <p:grpSp>
        <p:nvGrpSpPr>
          <p:cNvPr id="4143" name="Google Shape;4143;p431"/>
          <p:cNvGrpSpPr/>
          <p:nvPr/>
        </p:nvGrpSpPr>
        <p:grpSpPr>
          <a:xfrm>
            <a:off x="6754366" y="1986209"/>
            <a:ext cx="2863965" cy="1824536"/>
            <a:chOff x="6754366" y="2614859"/>
            <a:chExt cx="2863965" cy="1824536"/>
          </a:xfrm>
        </p:grpSpPr>
        <p:grpSp>
          <p:nvGrpSpPr>
            <p:cNvPr id="4144" name="Google Shape;4144;p431"/>
            <p:cNvGrpSpPr/>
            <p:nvPr/>
          </p:nvGrpSpPr>
          <p:grpSpPr>
            <a:xfrm>
              <a:off x="6754366" y="2614859"/>
              <a:ext cx="2863965" cy="1824536"/>
              <a:chOff x="6754366" y="2891304"/>
              <a:chExt cx="2863965" cy="1824536"/>
            </a:xfrm>
          </p:grpSpPr>
          <p:sp>
            <p:nvSpPr>
              <p:cNvPr id="4145" name="Google Shape;4145;p431"/>
              <p:cNvSpPr/>
              <p:nvPr/>
            </p:nvSpPr>
            <p:spPr>
              <a:xfrm>
                <a:off x="6754366" y="2891304"/>
                <a:ext cx="2730479" cy="1824536"/>
              </a:xfrm>
              <a:custGeom>
                <a:avLst/>
                <a:gdLst/>
                <a:ahLst/>
                <a:cxnLst/>
                <a:rect l="l" t="t" r="r" b="b"/>
                <a:pathLst>
                  <a:path w="2730479" h="1824536" extrusionOk="0">
                    <a:moveTo>
                      <a:pt x="994994" y="1824536"/>
                    </a:moveTo>
                    <a:lnTo>
                      <a:pt x="0" y="455044"/>
                    </a:lnTo>
                    <a:lnTo>
                      <a:pt x="11639" y="446960"/>
                    </a:lnTo>
                    <a:cubicBezTo>
                      <a:pt x="113235" y="376408"/>
                      <a:pt x="220869" y="312912"/>
                      <a:pt x="331554" y="258247"/>
                    </a:cubicBezTo>
                    <a:cubicBezTo>
                      <a:pt x="443571" y="202913"/>
                      <a:pt x="560668" y="155664"/>
                      <a:pt x="679580" y="117806"/>
                    </a:cubicBezTo>
                    <a:cubicBezTo>
                      <a:pt x="800509" y="79310"/>
                      <a:pt x="925531" y="49840"/>
                      <a:pt x="1051180" y="30204"/>
                    </a:cubicBezTo>
                    <a:cubicBezTo>
                      <a:pt x="1179478" y="10161"/>
                      <a:pt x="1310893" y="0"/>
                      <a:pt x="1441765" y="0"/>
                    </a:cubicBezTo>
                    <a:cubicBezTo>
                      <a:pt x="1572642" y="0"/>
                      <a:pt x="1704051" y="10161"/>
                      <a:pt x="1832343" y="30204"/>
                    </a:cubicBezTo>
                    <a:cubicBezTo>
                      <a:pt x="1957975" y="49840"/>
                      <a:pt x="2082996" y="79310"/>
                      <a:pt x="2203943" y="117806"/>
                    </a:cubicBezTo>
                    <a:cubicBezTo>
                      <a:pt x="2322856" y="155658"/>
                      <a:pt x="2439952" y="202913"/>
                      <a:pt x="2551975" y="258247"/>
                    </a:cubicBezTo>
                    <a:cubicBezTo>
                      <a:pt x="2612454" y="288120"/>
                      <a:pt x="2672508" y="320885"/>
                      <a:pt x="2730480" y="355625"/>
                    </a:cubicBezTo>
                    <a:lnTo>
                      <a:pt x="2716214" y="379419"/>
                    </a:lnTo>
                    <a:cubicBezTo>
                      <a:pt x="2658887" y="345057"/>
                      <a:pt x="2599496" y="312652"/>
                      <a:pt x="2539685" y="283116"/>
                    </a:cubicBezTo>
                    <a:cubicBezTo>
                      <a:pt x="2428899" y="228397"/>
                      <a:pt x="2313109" y="181669"/>
                      <a:pt x="2195527" y="144243"/>
                    </a:cubicBezTo>
                    <a:cubicBezTo>
                      <a:pt x="2075923" y="106173"/>
                      <a:pt x="1952291" y="77028"/>
                      <a:pt x="1828067" y="57617"/>
                    </a:cubicBezTo>
                    <a:cubicBezTo>
                      <a:pt x="1701182" y="37792"/>
                      <a:pt x="1571210" y="27738"/>
                      <a:pt x="1441765" y="27738"/>
                    </a:cubicBezTo>
                    <a:cubicBezTo>
                      <a:pt x="1312325" y="27738"/>
                      <a:pt x="1182353" y="37792"/>
                      <a:pt x="1055468" y="57617"/>
                    </a:cubicBezTo>
                    <a:cubicBezTo>
                      <a:pt x="931221" y="77028"/>
                      <a:pt x="807583" y="106173"/>
                      <a:pt x="688002" y="144243"/>
                    </a:cubicBezTo>
                    <a:cubicBezTo>
                      <a:pt x="570408" y="181675"/>
                      <a:pt x="454613" y="228397"/>
                      <a:pt x="343838" y="283116"/>
                    </a:cubicBezTo>
                    <a:cubicBezTo>
                      <a:pt x="238606" y="335097"/>
                      <a:pt x="136170" y="395139"/>
                      <a:pt x="39129" y="461704"/>
                    </a:cubicBezTo>
                    <a:lnTo>
                      <a:pt x="1002227" y="1787300"/>
                    </a:lnTo>
                    <a:cubicBezTo>
                      <a:pt x="1031574" y="1769433"/>
                      <a:pt x="1062163" y="1753263"/>
                      <a:pt x="1093331" y="1739146"/>
                    </a:cubicBezTo>
                    <a:cubicBezTo>
                      <a:pt x="1128888" y="1723047"/>
                      <a:pt x="1165881" y="1709320"/>
                      <a:pt x="1203289" y="1698343"/>
                    </a:cubicBezTo>
                    <a:cubicBezTo>
                      <a:pt x="1241336" y="1687189"/>
                      <a:pt x="1280541" y="1678643"/>
                      <a:pt x="1319842" y="1672977"/>
                    </a:cubicBezTo>
                    <a:cubicBezTo>
                      <a:pt x="1400010" y="1661391"/>
                      <a:pt x="1483490" y="1661391"/>
                      <a:pt x="1563664" y="1672977"/>
                    </a:cubicBezTo>
                    <a:cubicBezTo>
                      <a:pt x="1602964" y="1678649"/>
                      <a:pt x="1642176" y="1687183"/>
                      <a:pt x="1680216" y="1698343"/>
                    </a:cubicBezTo>
                    <a:cubicBezTo>
                      <a:pt x="1717624" y="1709320"/>
                      <a:pt x="1754618" y="1723053"/>
                      <a:pt x="1790181" y="1739146"/>
                    </a:cubicBezTo>
                    <a:cubicBezTo>
                      <a:pt x="1821349" y="1753257"/>
                      <a:pt x="1851937" y="1769427"/>
                      <a:pt x="1881284" y="1787300"/>
                    </a:cubicBezTo>
                    <a:lnTo>
                      <a:pt x="2607995" y="787084"/>
                    </a:lnTo>
                    <a:lnTo>
                      <a:pt x="2630428" y="803389"/>
                    </a:lnTo>
                    <a:lnTo>
                      <a:pt x="1888517" y="1824536"/>
                    </a:lnTo>
                    <a:lnTo>
                      <a:pt x="1877540" y="1817611"/>
                    </a:lnTo>
                    <a:cubicBezTo>
                      <a:pt x="1845923" y="1797685"/>
                      <a:pt x="1812684" y="1779783"/>
                      <a:pt x="1778742" y="1764418"/>
                    </a:cubicBezTo>
                    <a:cubicBezTo>
                      <a:pt x="1744363" y="1748851"/>
                      <a:pt x="1708593" y="1735580"/>
                      <a:pt x="1672416" y="1724964"/>
                    </a:cubicBezTo>
                    <a:cubicBezTo>
                      <a:pt x="1635629" y="1714170"/>
                      <a:pt x="1597706" y="1705920"/>
                      <a:pt x="1559707" y="1700425"/>
                    </a:cubicBezTo>
                    <a:cubicBezTo>
                      <a:pt x="1482159" y="1689218"/>
                      <a:pt x="1401370" y="1689218"/>
                      <a:pt x="1323816" y="1700425"/>
                    </a:cubicBezTo>
                    <a:cubicBezTo>
                      <a:pt x="1285817" y="1705920"/>
                      <a:pt x="1247895" y="1714164"/>
                      <a:pt x="1211108" y="1724964"/>
                    </a:cubicBezTo>
                    <a:cubicBezTo>
                      <a:pt x="1174936" y="1735574"/>
                      <a:pt x="1139161" y="1748851"/>
                      <a:pt x="1104781" y="1764418"/>
                    </a:cubicBezTo>
                    <a:cubicBezTo>
                      <a:pt x="1070833" y="1779783"/>
                      <a:pt x="1037595" y="1797685"/>
                      <a:pt x="1005983" y="1817611"/>
                    </a:cubicBezTo>
                    <a:lnTo>
                      <a:pt x="994994" y="1824536"/>
                    </a:lnTo>
                    <a:close/>
                  </a:path>
                </a:pathLst>
              </a:custGeom>
              <a:solidFill>
                <a:srgbClr val="DE47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46" name="Google Shape;4146;p431"/>
              <p:cNvSpPr/>
              <p:nvPr/>
            </p:nvSpPr>
            <p:spPr>
              <a:xfrm>
                <a:off x="9347570" y="3110623"/>
                <a:ext cx="270761" cy="239031"/>
              </a:xfrm>
              <a:custGeom>
                <a:avLst/>
                <a:gdLst/>
                <a:ahLst/>
                <a:cxnLst/>
                <a:rect l="l" t="t" r="r" b="b"/>
                <a:pathLst>
                  <a:path w="270761" h="239031" extrusionOk="0">
                    <a:moveTo>
                      <a:pt x="270761" y="239031"/>
                    </a:moveTo>
                    <a:cubicBezTo>
                      <a:pt x="220241" y="171904"/>
                      <a:pt x="164890" y="77169"/>
                      <a:pt x="142422" y="0"/>
                    </a:cubicBezTo>
                    <a:lnTo>
                      <a:pt x="111366" y="136797"/>
                    </a:lnTo>
                    <a:lnTo>
                      <a:pt x="0" y="222057"/>
                    </a:lnTo>
                    <a:cubicBezTo>
                      <a:pt x="79506" y="210306"/>
                      <a:pt x="188695" y="221087"/>
                      <a:pt x="270761" y="239031"/>
                    </a:cubicBezTo>
                    <a:close/>
                  </a:path>
                </a:pathLst>
              </a:custGeom>
              <a:solidFill>
                <a:srgbClr val="DE47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147" name="Google Shape;4147;p431"/>
            <p:cNvSpPr txBox="1"/>
            <p:nvPr/>
          </p:nvSpPr>
          <p:spPr>
            <a:xfrm>
              <a:off x="7127546" y="2952733"/>
              <a:ext cx="2133797" cy="1054445"/>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venir"/>
                <a:buNone/>
              </a:pPr>
              <a:r>
                <a:rPr lang="en-US" sz="2200" b="1" i="0" u="none" strike="noStrike" cap="none">
                  <a:solidFill>
                    <a:srgbClr val="3F3F3F"/>
                  </a:solidFill>
                  <a:latin typeface="Open Sans"/>
                  <a:ea typeface="Open Sans"/>
                  <a:cs typeface="Open Sans"/>
                  <a:sym typeface="Open Sans"/>
                </a:rPr>
                <a:t>Goals/Needs</a:t>
              </a:r>
              <a:endParaRPr sz="2200" b="1" i="0" u="none" strike="noStrike" cap="none">
                <a:solidFill>
                  <a:srgbClr val="3F3F3F"/>
                </a:solidFill>
                <a:latin typeface="Open Sans"/>
                <a:ea typeface="Open Sans"/>
                <a:cs typeface="Open Sans"/>
                <a:sym typeface="Open Sans"/>
              </a:endParaRPr>
            </a:p>
          </p:txBody>
        </p:sp>
      </p:grpSp>
      <p:grpSp>
        <p:nvGrpSpPr>
          <p:cNvPr id="4148" name="Google Shape;4148;p431"/>
          <p:cNvGrpSpPr/>
          <p:nvPr/>
        </p:nvGrpSpPr>
        <p:grpSpPr>
          <a:xfrm>
            <a:off x="8710176" y="2490236"/>
            <a:ext cx="2152847" cy="2724878"/>
            <a:chOff x="8710176" y="3118886"/>
            <a:chExt cx="2152847" cy="2724878"/>
          </a:xfrm>
        </p:grpSpPr>
        <p:grpSp>
          <p:nvGrpSpPr>
            <p:cNvPr id="4149" name="Google Shape;4149;p431"/>
            <p:cNvGrpSpPr/>
            <p:nvPr/>
          </p:nvGrpSpPr>
          <p:grpSpPr>
            <a:xfrm>
              <a:off x="8710176" y="3118886"/>
              <a:ext cx="2064626" cy="2724878"/>
              <a:chOff x="8710176" y="3395331"/>
              <a:chExt cx="2064626" cy="2724878"/>
            </a:xfrm>
          </p:grpSpPr>
          <p:sp>
            <p:nvSpPr>
              <p:cNvPr id="4150" name="Google Shape;4150;p431"/>
              <p:cNvSpPr/>
              <p:nvPr/>
            </p:nvSpPr>
            <p:spPr>
              <a:xfrm>
                <a:off x="8710176" y="3395331"/>
                <a:ext cx="1996180" cy="2609366"/>
              </a:xfrm>
              <a:custGeom>
                <a:avLst/>
                <a:gdLst/>
                <a:ahLst/>
                <a:cxnLst/>
                <a:rect l="l" t="t" r="r" b="b"/>
                <a:pathLst>
                  <a:path w="1996180" h="2609366" extrusionOk="0">
                    <a:moveTo>
                      <a:pt x="1476901" y="2609367"/>
                    </a:moveTo>
                    <a:lnTo>
                      <a:pt x="276262" y="2219249"/>
                    </a:lnTo>
                    <a:lnTo>
                      <a:pt x="279426" y="2206681"/>
                    </a:lnTo>
                    <a:cubicBezTo>
                      <a:pt x="283477" y="2190624"/>
                      <a:pt x="287067" y="2174259"/>
                      <a:pt x="290119" y="2158031"/>
                    </a:cubicBezTo>
                    <a:cubicBezTo>
                      <a:pt x="293200" y="2141601"/>
                      <a:pt x="295808" y="2124881"/>
                      <a:pt x="297879" y="2108333"/>
                    </a:cubicBezTo>
                    <a:cubicBezTo>
                      <a:pt x="299966" y="2091613"/>
                      <a:pt x="301557" y="2074574"/>
                      <a:pt x="302610" y="2057707"/>
                    </a:cubicBezTo>
                    <a:cubicBezTo>
                      <a:pt x="303669" y="2040673"/>
                      <a:pt x="304207" y="2023351"/>
                      <a:pt x="304207" y="2006217"/>
                    </a:cubicBezTo>
                    <a:cubicBezTo>
                      <a:pt x="304207" y="1944229"/>
                      <a:pt x="297246" y="1882449"/>
                      <a:pt x="283519" y="1822579"/>
                    </a:cubicBezTo>
                    <a:cubicBezTo>
                      <a:pt x="270164" y="1764370"/>
                      <a:pt x="250316" y="1707516"/>
                      <a:pt x="224524" y="1653596"/>
                    </a:cubicBezTo>
                    <a:cubicBezTo>
                      <a:pt x="199181" y="1600639"/>
                      <a:pt x="167983" y="1550238"/>
                      <a:pt x="131806" y="1503799"/>
                    </a:cubicBezTo>
                    <a:cubicBezTo>
                      <a:pt x="95871" y="1457686"/>
                      <a:pt x="54879" y="1415286"/>
                      <a:pt x="9954" y="1377790"/>
                    </a:cubicBezTo>
                    <a:lnTo>
                      <a:pt x="0" y="1369480"/>
                    </a:lnTo>
                    <a:lnTo>
                      <a:pt x="994977" y="0"/>
                    </a:lnTo>
                    <a:lnTo>
                      <a:pt x="1006261" y="8605"/>
                    </a:lnTo>
                    <a:cubicBezTo>
                      <a:pt x="1156383" y="123035"/>
                      <a:pt x="1293813" y="254586"/>
                      <a:pt x="1414730" y="399592"/>
                    </a:cubicBezTo>
                    <a:cubicBezTo>
                      <a:pt x="1536316" y="545397"/>
                      <a:pt x="1641318" y="704934"/>
                      <a:pt x="1726815" y="873793"/>
                    </a:cubicBezTo>
                    <a:cubicBezTo>
                      <a:pt x="1813873" y="1045709"/>
                      <a:pt x="1880923" y="1227733"/>
                      <a:pt x="1926102" y="1414819"/>
                    </a:cubicBezTo>
                    <a:cubicBezTo>
                      <a:pt x="1972600" y="1607335"/>
                      <a:pt x="1996181" y="1806309"/>
                      <a:pt x="1996181" y="2006217"/>
                    </a:cubicBezTo>
                    <a:cubicBezTo>
                      <a:pt x="1996181" y="2068346"/>
                      <a:pt x="1993880" y="2131168"/>
                      <a:pt x="1989338" y="2192925"/>
                    </a:cubicBezTo>
                    <a:cubicBezTo>
                      <a:pt x="1984837" y="2254001"/>
                      <a:pt x="1978036" y="2315575"/>
                      <a:pt x="1969129" y="2375918"/>
                    </a:cubicBezTo>
                    <a:cubicBezTo>
                      <a:pt x="1960299" y="2435706"/>
                      <a:pt x="1949162" y="2495866"/>
                      <a:pt x="1936044" y="2554725"/>
                    </a:cubicBezTo>
                    <a:lnTo>
                      <a:pt x="1933484" y="2566080"/>
                    </a:lnTo>
                    <a:lnTo>
                      <a:pt x="1906438" y="2559941"/>
                    </a:lnTo>
                    <a:lnTo>
                      <a:pt x="1908969" y="2548692"/>
                    </a:lnTo>
                    <a:cubicBezTo>
                      <a:pt x="1921951" y="2490490"/>
                      <a:pt x="1932963" y="2430998"/>
                      <a:pt x="1941687" y="2371867"/>
                    </a:cubicBezTo>
                    <a:cubicBezTo>
                      <a:pt x="1950505" y="2312192"/>
                      <a:pt x="1957229" y="2251305"/>
                      <a:pt x="1961677" y="2190884"/>
                    </a:cubicBezTo>
                    <a:cubicBezTo>
                      <a:pt x="1966172" y="2129814"/>
                      <a:pt x="1968443" y="2067672"/>
                      <a:pt x="1968443" y="2006217"/>
                    </a:cubicBezTo>
                    <a:cubicBezTo>
                      <a:pt x="1968443" y="1808497"/>
                      <a:pt x="1945129" y="1611717"/>
                      <a:pt x="1899151" y="1421331"/>
                    </a:cubicBezTo>
                    <a:cubicBezTo>
                      <a:pt x="1854469" y="1236332"/>
                      <a:pt x="1788164" y="1056331"/>
                      <a:pt x="1702070" y="886325"/>
                    </a:cubicBezTo>
                    <a:cubicBezTo>
                      <a:pt x="1617513" y="719336"/>
                      <a:pt x="1513670" y="561555"/>
                      <a:pt x="1393433" y="417365"/>
                    </a:cubicBezTo>
                    <a:cubicBezTo>
                      <a:pt x="1276869" y="277581"/>
                      <a:pt x="1144797" y="150447"/>
                      <a:pt x="1000701" y="39306"/>
                    </a:cubicBezTo>
                    <a:lnTo>
                      <a:pt x="37615" y="1364879"/>
                    </a:lnTo>
                    <a:cubicBezTo>
                      <a:pt x="80186" y="1401536"/>
                      <a:pt x="119179" y="1442480"/>
                      <a:pt x="153671" y="1486748"/>
                    </a:cubicBezTo>
                    <a:cubicBezTo>
                      <a:pt x="191084" y="1534760"/>
                      <a:pt x="223341" y="1586871"/>
                      <a:pt x="249535" y="1641626"/>
                    </a:cubicBezTo>
                    <a:cubicBezTo>
                      <a:pt x="276214" y="1697385"/>
                      <a:pt x="296737" y="1756179"/>
                      <a:pt x="310547" y="1816381"/>
                    </a:cubicBezTo>
                    <a:cubicBezTo>
                      <a:pt x="324735" y="1878273"/>
                      <a:pt x="331939" y="1942148"/>
                      <a:pt x="331939" y="2006217"/>
                    </a:cubicBezTo>
                    <a:cubicBezTo>
                      <a:pt x="331939" y="2023930"/>
                      <a:pt x="331377" y="2041827"/>
                      <a:pt x="330283" y="2059428"/>
                    </a:cubicBezTo>
                    <a:cubicBezTo>
                      <a:pt x="329200" y="2076875"/>
                      <a:pt x="327556" y="2094481"/>
                      <a:pt x="325392" y="2111775"/>
                    </a:cubicBezTo>
                    <a:cubicBezTo>
                      <a:pt x="323263" y="2128885"/>
                      <a:pt x="320560" y="2146166"/>
                      <a:pt x="317372" y="2163146"/>
                    </a:cubicBezTo>
                    <a:cubicBezTo>
                      <a:pt x="315012" y="2175714"/>
                      <a:pt x="312339" y="2188341"/>
                      <a:pt x="309393" y="2200856"/>
                    </a:cubicBezTo>
                    <a:lnTo>
                      <a:pt x="1485465" y="2582989"/>
                    </a:lnTo>
                    <a:lnTo>
                      <a:pt x="1476901" y="2609367"/>
                    </a:lnTo>
                    <a:close/>
                  </a:path>
                </a:pathLst>
              </a:custGeom>
              <a:solidFill>
                <a:srgbClr val="FEA3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51" name="Google Shape;4151;p431"/>
              <p:cNvSpPr/>
              <p:nvPr/>
            </p:nvSpPr>
            <p:spPr>
              <a:xfrm>
                <a:off x="10519495" y="5857562"/>
                <a:ext cx="255307" cy="262647"/>
              </a:xfrm>
              <a:custGeom>
                <a:avLst/>
                <a:gdLst/>
                <a:ahLst/>
                <a:cxnLst/>
                <a:rect l="l" t="t" r="r" b="b"/>
                <a:pathLst>
                  <a:path w="255307" h="262647" extrusionOk="0">
                    <a:moveTo>
                      <a:pt x="67967" y="262647"/>
                    </a:moveTo>
                    <a:cubicBezTo>
                      <a:pt x="116073" y="193769"/>
                      <a:pt x="188937" y="111732"/>
                      <a:pt x="255307" y="66400"/>
                    </a:cubicBezTo>
                    <a:lnTo>
                      <a:pt x="115630" y="79376"/>
                    </a:lnTo>
                    <a:lnTo>
                      <a:pt x="0" y="0"/>
                    </a:lnTo>
                    <a:cubicBezTo>
                      <a:pt x="35864" y="71924"/>
                      <a:pt x="59533" y="179061"/>
                      <a:pt x="67967" y="262647"/>
                    </a:cubicBezTo>
                    <a:close/>
                  </a:path>
                </a:pathLst>
              </a:custGeom>
              <a:solidFill>
                <a:srgbClr val="FEA3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152" name="Google Shape;4152;p431"/>
            <p:cNvSpPr txBox="1"/>
            <p:nvPr/>
          </p:nvSpPr>
          <p:spPr>
            <a:xfrm>
              <a:off x="8729226" y="4051605"/>
              <a:ext cx="2133797" cy="1054445"/>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venir"/>
                <a:buNone/>
              </a:pPr>
              <a:r>
                <a:rPr lang="en-US" sz="2200" b="1" i="0" u="none" strike="noStrike" cap="none">
                  <a:solidFill>
                    <a:srgbClr val="3F3F3F"/>
                  </a:solidFill>
                  <a:latin typeface="Open Sans"/>
                  <a:ea typeface="Open Sans"/>
                  <a:cs typeface="Open Sans"/>
                  <a:sym typeface="Open Sans"/>
                </a:rPr>
                <a:t>Develop</a:t>
              </a:r>
              <a:endParaRPr/>
            </a:p>
          </p:txBody>
        </p:sp>
      </p:grpSp>
      <p:grpSp>
        <p:nvGrpSpPr>
          <p:cNvPr id="4153" name="Google Shape;4153;p431"/>
          <p:cNvGrpSpPr/>
          <p:nvPr/>
        </p:nvGrpSpPr>
        <p:grpSpPr>
          <a:xfrm>
            <a:off x="8192617" y="4788647"/>
            <a:ext cx="2378344" cy="2321146"/>
            <a:chOff x="8192617" y="5417297"/>
            <a:chExt cx="2378344" cy="2321146"/>
          </a:xfrm>
        </p:grpSpPr>
        <p:grpSp>
          <p:nvGrpSpPr>
            <p:cNvPr id="4154" name="Google Shape;4154;p431"/>
            <p:cNvGrpSpPr/>
            <p:nvPr/>
          </p:nvGrpSpPr>
          <p:grpSpPr>
            <a:xfrm>
              <a:off x="8237726" y="5417297"/>
              <a:ext cx="2333235" cy="2321146"/>
              <a:chOff x="8237726" y="5693742"/>
              <a:chExt cx="2333235" cy="2321146"/>
            </a:xfrm>
          </p:grpSpPr>
          <p:sp>
            <p:nvSpPr>
              <p:cNvPr id="4155" name="Google Shape;4155;p431"/>
              <p:cNvSpPr/>
              <p:nvPr/>
            </p:nvSpPr>
            <p:spPr>
              <a:xfrm>
                <a:off x="8237726" y="5693742"/>
                <a:ext cx="2333235" cy="2208147"/>
              </a:xfrm>
              <a:custGeom>
                <a:avLst/>
                <a:gdLst/>
                <a:ahLst/>
                <a:cxnLst/>
                <a:rect l="l" t="t" r="r" b="b"/>
                <a:pathLst>
                  <a:path w="2333235" h="2208147" extrusionOk="0">
                    <a:moveTo>
                      <a:pt x="182266" y="2208148"/>
                    </a:moveTo>
                    <a:lnTo>
                      <a:pt x="179830" y="2180523"/>
                    </a:lnTo>
                    <a:cubicBezTo>
                      <a:pt x="381749" y="2162673"/>
                      <a:pt x="580824" y="2120114"/>
                      <a:pt x="771517" y="2054040"/>
                    </a:cubicBezTo>
                    <a:cubicBezTo>
                      <a:pt x="1007260" y="1972352"/>
                      <a:pt x="1229010" y="1855533"/>
                      <a:pt x="1430604" y="1706818"/>
                    </a:cubicBezTo>
                    <a:cubicBezTo>
                      <a:pt x="1629927" y="1559778"/>
                      <a:pt x="1805824" y="1384361"/>
                      <a:pt x="1953397" y="1185446"/>
                    </a:cubicBezTo>
                    <a:cubicBezTo>
                      <a:pt x="2099805" y="988098"/>
                      <a:pt x="2215583" y="771293"/>
                      <a:pt x="2297661" y="540801"/>
                    </a:cubicBezTo>
                    <a:lnTo>
                      <a:pt x="739007" y="34362"/>
                    </a:lnTo>
                    <a:cubicBezTo>
                      <a:pt x="710299" y="102914"/>
                      <a:pt x="672578" y="167474"/>
                      <a:pt x="626771" y="226434"/>
                    </a:cubicBezTo>
                    <a:cubicBezTo>
                      <a:pt x="578730" y="288244"/>
                      <a:pt x="522420" y="343117"/>
                      <a:pt x="459398" y="389502"/>
                    </a:cubicBezTo>
                    <a:cubicBezTo>
                      <a:pt x="395701" y="436391"/>
                      <a:pt x="325918" y="474041"/>
                      <a:pt x="251996" y="501400"/>
                    </a:cubicBezTo>
                    <a:cubicBezTo>
                      <a:pt x="179977" y="528050"/>
                      <a:pt x="104600" y="544699"/>
                      <a:pt x="27738" y="550939"/>
                    </a:cubicBezTo>
                    <a:lnTo>
                      <a:pt x="27738" y="1787158"/>
                    </a:lnTo>
                    <a:lnTo>
                      <a:pt x="0" y="1787158"/>
                    </a:lnTo>
                    <a:lnTo>
                      <a:pt x="0" y="525057"/>
                    </a:lnTo>
                    <a:lnTo>
                      <a:pt x="12958" y="524206"/>
                    </a:lnTo>
                    <a:cubicBezTo>
                      <a:pt x="91636" y="519025"/>
                      <a:pt x="168823" y="502601"/>
                      <a:pt x="242355" y="475384"/>
                    </a:cubicBezTo>
                    <a:cubicBezTo>
                      <a:pt x="313853" y="448923"/>
                      <a:pt x="381341" y="412515"/>
                      <a:pt x="442950" y="367158"/>
                    </a:cubicBezTo>
                    <a:cubicBezTo>
                      <a:pt x="503914" y="322287"/>
                      <a:pt x="558385" y="269212"/>
                      <a:pt x="604865" y="209407"/>
                    </a:cubicBezTo>
                    <a:cubicBezTo>
                      <a:pt x="651747" y="149069"/>
                      <a:pt x="689871" y="82664"/>
                      <a:pt x="718177" y="12036"/>
                    </a:cubicBezTo>
                    <a:lnTo>
                      <a:pt x="722997" y="0"/>
                    </a:lnTo>
                    <a:lnTo>
                      <a:pt x="2333235" y="523201"/>
                    </a:lnTo>
                    <a:lnTo>
                      <a:pt x="2328557" y="536585"/>
                    </a:lnTo>
                    <a:cubicBezTo>
                      <a:pt x="2245290" y="774711"/>
                      <a:pt x="2126561" y="998578"/>
                      <a:pt x="1975664" y="1201970"/>
                    </a:cubicBezTo>
                    <a:cubicBezTo>
                      <a:pt x="1826441" y="1403103"/>
                      <a:pt x="1648593" y="1580478"/>
                      <a:pt x="1447058" y="1729139"/>
                    </a:cubicBezTo>
                    <a:cubicBezTo>
                      <a:pt x="1243205" y="1879521"/>
                      <a:pt x="1018977" y="1997653"/>
                      <a:pt x="780584" y="2080252"/>
                    </a:cubicBezTo>
                    <a:cubicBezTo>
                      <a:pt x="587761" y="2147065"/>
                      <a:pt x="386451" y="2190098"/>
                      <a:pt x="182266" y="2208148"/>
                    </a:cubicBezTo>
                    <a:close/>
                  </a:path>
                </a:pathLst>
              </a:custGeom>
              <a:solidFill>
                <a:srgbClr val="323F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56" name="Google Shape;4156;p431"/>
              <p:cNvSpPr/>
              <p:nvPr/>
            </p:nvSpPr>
            <p:spPr>
              <a:xfrm>
                <a:off x="8251595" y="7751549"/>
                <a:ext cx="244484" cy="263339"/>
              </a:xfrm>
              <a:custGeom>
                <a:avLst/>
                <a:gdLst/>
                <a:ahLst/>
                <a:cxnLst/>
                <a:rect l="l" t="t" r="r" b="b"/>
                <a:pathLst>
                  <a:path w="244484" h="263339" extrusionOk="0">
                    <a:moveTo>
                      <a:pt x="0" y="145716"/>
                    </a:moveTo>
                    <a:cubicBezTo>
                      <a:pt x="80357" y="170219"/>
                      <a:pt x="180882" y="214203"/>
                      <a:pt x="244484" y="263339"/>
                    </a:cubicBezTo>
                    <a:lnTo>
                      <a:pt x="189038" y="134491"/>
                    </a:lnTo>
                    <a:lnTo>
                      <a:pt x="228847" y="0"/>
                    </a:lnTo>
                    <a:cubicBezTo>
                      <a:pt x="171502" y="56327"/>
                      <a:pt x="76903" y="111892"/>
                      <a:pt x="0" y="145716"/>
                    </a:cubicBezTo>
                    <a:close/>
                  </a:path>
                </a:pathLst>
              </a:custGeom>
              <a:solidFill>
                <a:srgbClr val="323F4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157" name="Google Shape;4157;p431"/>
            <p:cNvSpPr txBox="1"/>
            <p:nvPr/>
          </p:nvSpPr>
          <p:spPr>
            <a:xfrm>
              <a:off x="8192617" y="5900815"/>
              <a:ext cx="2133797" cy="1054445"/>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venir"/>
                <a:buNone/>
              </a:pPr>
              <a:r>
                <a:rPr lang="en-US" sz="2200" b="1" i="0" u="none" strike="noStrike" cap="none">
                  <a:solidFill>
                    <a:srgbClr val="3F3F3F"/>
                  </a:solidFill>
                  <a:latin typeface="Open Sans"/>
                  <a:ea typeface="Open Sans"/>
                  <a:cs typeface="Open Sans"/>
                  <a:sym typeface="Open Sans"/>
                </a:rPr>
                <a:t>Deliver</a:t>
              </a:r>
              <a:endParaRPr/>
            </a:p>
          </p:txBody>
        </p:sp>
      </p:grpSp>
      <p:grpSp>
        <p:nvGrpSpPr>
          <p:cNvPr id="4158" name="Google Shape;4158;p431"/>
          <p:cNvGrpSpPr/>
          <p:nvPr/>
        </p:nvGrpSpPr>
        <p:grpSpPr>
          <a:xfrm>
            <a:off x="5802818" y="4788630"/>
            <a:ext cx="2379381" cy="2217717"/>
            <a:chOff x="5802818" y="5417280"/>
            <a:chExt cx="2379381" cy="2217717"/>
          </a:xfrm>
        </p:grpSpPr>
        <p:grpSp>
          <p:nvGrpSpPr>
            <p:cNvPr id="4159" name="Google Shape;4159;p431"/>
            <p:cNvGrpSpPr/>
            <p:nvPr/>
          </p:nvGrpSpPr>
          <p:grpSpPr>
            <a:xfrm>
              <a:off x="5802818" y="5417280"/>
              <a:ext cx="2351699" cy="2217717"/>
              <a:chOff x="5802818" y="5693725"/>
              <a:chExt cx="2351699" cy="2217717"/>
            </a:xfrm>
          </p:grpSpPr>
          <p:sp>
            <p:nvSpPr>
              <p:cNvPr id="4160" name="Google Shape;4160;p431"/>
              <p:cNvSpPr/>
              <p:nvPr/>
            </p:nvSpPr>
            <p:spPr>
              <a:xfrm>
                <a:off x="5886854" y="5693725"/>
                <a:ext cx="2267663" cy="2217717"/>
              </a:xfrm>
              <a:custGeom>
                <a:avLst/>
                <a:gdLst/>
                <a:ahLst/>
                <a:cxnLst/>
                <a:rect l="l" t="t" r="r" b="b"/>
                <a:pathLst>
                  <a:path w="2267663" h="2217717" extrusionOk="0">
                    <a:moveTo>
                      <a:pt x="2267664" y="2217717"/>
                    </a:moveTo>
                    <a:lnTo>
                      <a:pt x="2253487" y="2217410"/>
                    </a:lnTo>
                    <a:cubicBezTo>
                      <a:pt x="1991035" y="2211685"/>
                      <a:pt x="1733179" y="2165542"/>
                      <a:pt x="1487068" y="2080264"/>
                    </a:cubicBezTo>
                    <a:cubicBezTo>
                      <a:pt x="1248681" y="1997665"/>
                      <a:pt x="1024447" y="1879533"/>
                      <a:pt x="820588" y="1729151"/>
                    </a:cubicBezTo>
                    <a:cubicBezTo>
                      <a:pt x="619053" y="1580478"/>
                      <a:pt x="441205" y="1403114"/>
                      <a:pt x="291988" y="1201982"/>
                    </a:cubicBezTo>
                    <a:cubicBezTo>
                      <a:pt x="175092" y="1044414"/>
                      <a:pt x="76850" y="873349"/>
                      <a:pt x="0" y="693537"/>
                    </a:cubicBezTo>
                    <a:lnTo>
                      <a:pt x="25502" y="682637"/>
                    </a:lnTo>
                    <a:cubicBezTo>
                      <a:pt x="101501" y="860456"/>
                      <a:pt x="198655" y="1029628"/>
                      <a:pt x="314267" y="1185463"/>
                    </a:cubicBezTo>
                    <a:cubicBezTo>
                      <a:pt x="461840" y="1384378"/>
                      <a:pt x="637742" y="1559795"/>
                      <a:pt x="837059" y="1706836"/>
                    </a:cubicBezTo>
                    <a:cubicBezTo>
                      <a:pt x="1038659" y="1855551"/>
                      <a:pt x="1260409" y="1972370"/>
                      <a:pt x="1496146" y="2054057"/>
                    </a:cubicBezTo>
                    <a:cubicBezTo>
                      <a:pt x="1735101" y="2136851"/>
                      <a:pt x="1985251" y="2182344"/>
                      <a:pt x="2239926" y="2189335"/>
                    </a:cubicBezTo>
                    <a:lnTo>
                      <a:pt x="2239926" y="550950"/>
                    </a:lnTo>
                    <a:cubicBezTo>
                      <a:pt x="2163064" y="544711"/>
                      <a:pt x="2087686" y="528062"/>
                      <a:pt x="2015674" y="501412"/>
                    </a:cubicBezTo>
                    <a:cubicBezTo>
                      <a:pt x="1941746" y="474053"/>
                      <a:pt x="1871963" y="436403"/>
                      <a:pt x="1808266" y="389514"/>
                    </a:cubicBezTo>
                    <a:cubicBezTo>
                      <a:pt x="1745244" y="343122"/>
                      <a:pt x="1688928" y="288256"/>
                      <a:pt x="1640892" y="226446"/>
                    </a:cubicBezTo>
                    <a:cubicBezTo>
                      <a:pt x="1595086" y="167492"/>
                      <a:pt x="1557365" y="102932"/>
                      <a:pt x="1528657" y="34374"/>
                    </a:cubicBezTo>
                    <a:lnTo>
                      <a:pt x="352586" y="416501"/>
                    </a:lnTo>
                    <a:lnTo>
                      <a:pt x="344016" y="390117"/>
                    </a:lnTo>
                    <a:lnTo>
                      <a:pt x="1544661" y="0"/>
                    </a:lnTo>
                    <a:lnTo>
                      <a:pt x="1549487" y="12041"/>
                    </a:lnTo>
                    <a:cubicBezTo>
                      <a:pt x="1577787" y="82676"/>
                      <a:pt x="1615910" y="149081"/>
                      <a:pt x="1662793" y="209413"/>
                    </a:cubicBezTo>
                    <a:cubicBezTo>
                      <a:pt x="1709262" y="269212"/>
                      <a:pt x="1763738" y="322287"/>
                      <a:pt x="1824708" y="367164"/>
                    </a:cubicBezTo>
                    <a:cubicBezTo>
                      <a:pt x="1886311" y="412521"/>
                      <a:pt x="1953805" y="448929"/>
                      <a:pt x="2025303" y="475389"/>
                    </a:cubicBezTo>
                    <a:cubicBezTo>
                      <a:pt x="2098847" y="502607"/>
                      <a:pt x="2176028" y="519031"/>
                      <a:pt x="2254700" y="524212"/>
                    </a:cubicBezTo>
                    <a:lnTo>
                      <a:pt x="2267658" y="525063"/>
                    </a:lnTo>
                    <a:lnTo>
                      <a:pt x="2267658" y="2217717"/>
                    </a:lnTo>
                    <a:close/>
                  </a:path>
                </a:pathLst>
              </a:custGeom>
              <a:solidFill>
                <a:srgbClr val="52C5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61" name="Google Shape;4161;p431"/>
              <p:cNvSpPr/>
              <p:nvPr/>
            </p:nvSpPr>
            <p:spPr>
              <a:xfrm>
                <a:off x="5802818" y="6225731"/>
                <a:ext cx="245584" cy="268880"/>
              </a:xfrm>
              <a:custGeom>
                <a:avLst/>
                <a:gdLst/>
                <a:ahLst/>
                <a:cxnLst/>
                <a:rect l="l" t="t" r="r" b="b"/>
                <a:pathLst>
                  <a:path w="245584" h="268880" extrusionOk="0">
                    <a:moveTo>
                      <a:pt x="36225" y="0"/>
                    </a:moveTo>
                    <a:cubicBezTo>
                      <a:pt x="37780" y="84000"/>
                      <a:pt x="27052" y="193196"/>
                      <a:pt x="0" y="268881"/>
                    </a:cubicBezTo>
                    <a:lnTo>
                      <a:pt x="105381" y="176287"/>
                    </a:lnTo>
                    <a:lnTo>
                      <a:pt x="245584" y="172543"/>
                    </a:lnTo>
                    <a:cubicBezTo>
                      <a:pt x="174288" y="135437"/>
                      <a:pt x="92174" y="62668"/>
                      <a:pt x="36225" y="0"/>
                    </a:cubicBezTo>
                    <a:close/>
                  </a:path>
                </a:pathLst>
              </a:custGeom>
              <a:solidFill>
                <a:srgbClr val="52C5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162" name="Google Shape;4162;p431"/>
            <p:cNvSpPr txBox="1"/>
            <p:nvPr/>
          </p:nvSpPr>
          <p:spPr>
            <a:xfrm>
              <a:off x="6048402" y="5881864"/>
              <a:ext cx="2133797" cy="1054445"/>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venir"/>
                <a:buNone/>
              </a:pPr>
              <a:r>
                <a:rPr lang="en-US" sz="2200" b="1" i="0" u="none" strike="noStrike" cap="none">
                  <a:solidFill>
                    <a:srgbClr val="3F3F3F"/>
                  </a:solidFill>
                  <a:latin typeface="Open Sans"/>
                  <a:ea typeface="Open Sans"/>
                  <a:cs typeface="Open Sans"/>
                  <a:sym typeface="Open Sans"/>
                </a:rPr>
                <a:t>Feedback</a:t>
              </a:r>
              <a:endParaRPr/>
            </a:p>
          </p:txBody>
        </p:sp>
      </p:grpSp>
      <p:grpSp>
        <p:nvGrpSpPr>
          <p:cNvPr id="4163" name="Google Shape;4163;p431"/>
          <p:cNvGrpSpPr/>
          <p:nvPr/>
        </p:nvGrpSpPr>
        <p:grpSpPr>
          <a:xfrm>
            <a:off x="5617084" y="2509865"/>
            <a:ext cx="2133797" cy="2722826"/>
            <a:chOff x="5617084" y="3138515"/>
            <a:chExt cx="2133797" cy="2722826"/>
          </a:xfrm>
        </p:grpSpPr>
        <p:grpSp>
          <p:nvGrpSpPr>
            <p:cNvPr id="4164" name="Google Shape;4164;p431"/>
            <p:cNvGrpSpPr/>
            <p:nvPr/>
          </p:nvGrpSpPr>
          <p:grpSpPr>
            <a:xfrm>
              <a:off x="5685893" y="3138515"/>
              <a:ext cx="1996180" cy="2722826"/>
              <a:chOff x="5685893" y="3414960"/>
              <a:chExt cx="1996180" cy="2722826"/>
            </a:xfrm>
          </p:grpSpPr>
          <p:sp>
            <p:nvSpPr>
              <p:cNvPr id="4165" name="Google Shape;4165;p431"/>
              <p:cNvSpPr/>
              <p:nvPr/>
            </p:nvSpPr>
            <p:spPr>
              <a:xfrm>
                <a:off x="5685893" y="3510393"/>
                <a:ext cx="1996180" cy="2627393"/>
              </a:xfrm>
              <a:custGeom>
                <a:avLst/>
                <a:gdLst/>
                <a:ahLst/>
                <a:cxnLst/>
                <a:rect l="l" t="t" r="r" b="b"/>
                <a:pathLst>
                  <a:path w="1996180" h="2627393" extrusionOk="0">
                    <a:moveTo>
                      <a:pt x="109680" y="2627393"/>
                    </a:moveTo>
                    <a:lnTo>
                      <a:pt x="105605" y="2613808"/>
                    </a:lnTo>
                    <a:cubicBezTo>
                      <a:pt x="88436" y="2556588"/>
                      <a:pt x="73136" y="2498001"/>
                      <a:pt x="60130" y="2439662"/>
                    </a:cubicBezTo>
                    <a:cubicBezTo>
                      <a:pt x="47007" y="2380780"/>
                      <a:pt x="35870" y="2320620"/>
                      <a:pt x="27046" y="2260856"/>
                    </a:cubicBezTo>
                    <a:cubicBezTo>
                      <a:pt x="18133" y="2200501"/>
                      <a:pt x="11338" y="2138927"/>
                      <a:pt x="6837" y="2077862"/>
                    </a:cubicBezTo>
                    <a:cubicBezTo>
                      <a:pt x="2301" y="2016147"/>
                      <a:pt x="0" y="1953326"/>
                      <a:pt x="0" y="1891155"/>
                    </a:cubicBezTo>
                    <a:cubicBezTo>
                      <a:pt x="0" y="1691246"/>
                      <a:pt x="23574" y="1492266"/>
                      <a:pt x="70072" y="1299757"/>
                    </a:cubicBezTo>
                    <a:cubicBezTo>
                      <a:pt x="115257" y="1112676"/>
                      <a:pt x="182302" y="930647"/>
                      <a:pt x="269360" y="758731"/>
                    </a:cubicBezTo>
                    <a:cubicBezTo>
                      <a:pt x="354863" y="589878"/>
                      <a:pt x="459865" y="430329"/>
                      <a:pt x="581444" y="284530"/>
                    </a:cubicBezTo>
                    <a:cubicBezTo>
                      <a:pt x="666237" y="182858"/>
                      <a:pt x="759795" y="87129"/>
                      <a:pt x="859528" y="0"/>
                    </a:cubicBezTo>
                    <a:lnTo>
                      <a:pt x="877773" y="20889"/>
                    </a:lnTo>
                    <a:cubicBezTo>
                      <a:pt x="779141" y="107054"/>
                      <a:pt x="686606" y="201736"/>
                      <a:pt x="602748" y="302296"/>
                    </a:cubicBezTo>
                    <a:cubicBezTo>
                      <a:pt x="482510" y="446486"/>
                      <a:pt x="378667" y="604267"/>
                      <a:pt x="294105" y="771257"/>
                    </a:cubicBezTo>
                    <a:cubicBezTo>
                      <a:pt x="208017" y="941263"/>
                      <a:pt x="141712" y="1121264"/>
                      <a:pt x="97036" y="1306262"/>
                    </a:cubicBezTo>
                    <a:cubicBezTo>
                      <a:pt x="51052" y="1496655"/>
                      <a:pt x="27738" y="1693435"/>
                      <a:pt x="27738" y="1891149"/>
                    </a:cubicBezTo>
                    <a:cubicBezTo>
                      <a:pt x="27738" y="1952645"/>
                      <a:pt x="30015" y="2014775"/>
                      <a:pt x="34504" y="2075816"/>
                    </a:cubicBezTo>
                    <a:cubicBezTo>
                      <a:pt x="38946" y="2136219"/>
                      <a:pt x="45670" y="2197112"/>
                      <a:pt x="54482" y="2256799"/>
                    </a:cubicBezTo>
                    <a:cubicBezTo>
                      <a:pt x="63212" y="2315906"/>
                      <a:pt x="74218" y="2375392"/>
                      <a:pt x="87200" y="2433624"/>
                    </a:cubicBezTo>
                    <a:cubicBezTo>
                      <a:pt x="99040" y="2486705"/>
                      <a:pt x="112791" y="2539986"/>
                      <a:pt x="128133" y="2592233"/>
                    </a:cubicBezTo>
                    <a:lnTo>
                      <a:pt x="1686781" y="2085794"/>
                    </a:lnTo>
                    <a:cubicBezTo>
                      <a:pt x="1683842" y="2073303"/>
                      <a:pt x="1681169" y="2060670"/>
                      <a:pt x="1678803" y="2048084"/>
                    </a:cubicBezTo>
                    <a:cubicBezTo>
                      <a:pt x="1675621" y="2031151"/>
                      <a:pt x="1672918" y="2013864"/>
                      <a:pt x="1670777" y="1996713"/>
                    </a:cubicBezTo>
                    <a:cubicBezTo>
                      <a:pt x="1668624" y="1979413"/>
                      <a:pt x="1666974" y="1961812"/>
                      <a:pt x="1665892" y="1944371"/>
                    </a:cubicBezTo>
                    <a:cubicBezTo>
                      <a:pt x="1664792" y="1926765"/>
                      <a:pt x="1664242" y="1908868"/>
                      <a:pt x="1664242" y="1891155"/>
                    </a:cubicBezTo>
                    <a:cubicBezTo>
                      <a:pt x="1664242" y="1827074"/>
                      <a:pt x="1671434" y="1763199"/>
                      <a:pt x="1685634" y="1701312"/>
                    </a:cubicBezTo>
                    <a:cubicBezTo>
                      <a:pt x="1699444" y="1641117"/>
                      <a:pt x="1719966" y="1582317"/>
                      <a:pt x="1746646" y="1526563"/>
                    </a:cubicBezTo>
                    <a:cubicBezTo>
                      <a:pt x="1772834" y="1471821"/>
                      <a:pt x="1805091" y="1419716"/>
                      <a:pt x="1842504" y="1371686"/>
                    </a:cubicBezTo>
                    <a:cubicBezTo>
                      <a:pt x="1877002" y="1327412"/>
                      <a:pt x="1915995" y="1286467"/>
                      <a:pt x="1958566" y="1249811"/>
                    </a:cubicBezTo>
                    <a:lnTo>
                      <a:pt x="1231861" y="249594"/>
                    </a:lnTo>
                    <a:lnTo>
                      <a:pt x="1254300" y="233295"/>
                    </a:lnTo>
                    <a:lnTo>
                      <a:pt x="1996181" y="1254406"/>
                    </a:lnTo>
                    <a:lnTo>
                      <a:pt x="1986221" y="1262716"/>
                    </a:lnTo>
                    <a:cubicBezTo>
                      <a:pt x="1941314" y="1300200"/>
                      <a:pt x="1900316" y="1342600"/>
                      <a:pt x="1864381" y="1388725"/>
                    </a:cubicBezTo>
                    <a:cubicBezTo>
                      <a:pt x="1828186" y="1435182"/>
                      <a:pt x="1796988" y="1485577"/>
                      <a:pt x="1771663" y="1538522"/>
                    </a:cubicBezTo>
                    <a:cubicBezTo>
                      <a:pt x="1745859" y="1592442"/>
                      <a:pt x="1726011" y="1649296"/>
                      <a:pt x="1712662" y="1707505"/>
                    </a:cubicBezTo>
                    <a:cubicBezTo>
                      <a:pt x="1698935" y="1767363"/>
                      <a:pt x="1691974" y="1829149"/>
                      <a:pt x="1691974" y="1891143"/>
                    </a:cubicBezTo>
                    <a:cubicBezTo>
                      <a:pt x="1691974" y="1908276"/>
                      <a:pt x="1692512" y="1925605"/>
                      <a:pt x="1693571" y="1942633"/>
                    </a:cubicBezTo>
                    <a:cubicBezTo>
                      <a:pt x="1694624" y="1959500"/>
                      <a:pt x="1696214" y="1976539"/>
                      <a:pt x="1698302" y="1993259"/>
                    </a:cubicBezTo>
                    <a:cubicBezTo>
                      <a:pt x="1700372" y="2009854"/>
                      <a:pt x="1702986" y="2026568"/>
                      <a:pt x="1706062" y="2042950"/>
                    </a:cubicBezTo>
                    <a:cubicBezTo>
                      <a:pt x="1709119" y="2059227"/>
                      <a:pt x="1712715" y="2075597"/>
                      <a:pt x="1716743" y="2091601"/>
                    </a:cubicBezTo>
                    <a:lnTo>
                      <a:pt x="1719913" y="2104175"/>
                    </a:lnTo>
                    <a:lnTo>
                      <a:pt x="109680" y="2627393"/>
                    </a:lnTo>
                    <a:close/>
                  </a:path>
                </a:pathLst>
              </a:custGeom>
              <a:solidFill>
                <a:srgbClr val="2F549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66" name="Google Shape;4166;p431"/>
              <p:cNvSpPr/>
              <p:nvPr/>
            </p:nvSpPr>
            <p:spPr>
              <a:xfrm>
                <a:off x="6417347" y="3414960"/>
                <a:ext cx="266869" cy="252527"/>
              </a:xfrm>
              <a:custGeom>
                <a:avLst/>
                <a:gdLst/>
                <a:ahLst/>
                <a:cxnLst/>
                <a:rect l="l" t="t" r="r" b="b"/>
                <a:pathLst>
                  <a:path w="266869" h="252527" extrusionOk="0">
                    <a:moveTo>
                      <a:pt x="266870" y="0"/>
                    </a:moveTo>
                    <a:cubicBezTo>
                      <a:pt x="187483" y="27513"/>
                      <a:pt x="80345" y="51153"/>
                      <a:pt x="0" y="48893"/>
                    </a:cubicBezTo>
                    <a:lnTo>
                      <a:pt x="120693" y="120391"/>
                    </a:lnTo>
                    <a:lnTo>
                      <a:pt x="167705" y="252528"/>
                    </a:lnTo>
                    <a:cubicBezTo>
                      <a:pt x="180894" y="173247"/>
                      <a:pt x="224630" y="72621"/>
                      <a:pt x="266870" y="0"/>
                    </a:cubicBezTo>
                    <a:close/>
                  </a:path>
                </a:pathLst>
              </a:custGeom>
              <a:solidFill>
                <a:srgbClr val="2F549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167" name="Google Shape;4167;p431"/>
            <p:cNvSpPr txBox="1"/>
            <p:nvPr/>
          </p:nvSpPr>
          <p:spPr>
            <a:xfrm>
              <a:off x="5617084" y="4045288"/>
              <a:ext cx="2133797" cy="1054445"/>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lt1"/>
                </a:buClr>
                <a:buSzPts val="1000"/>
                <a:buFont typeface="Avenir"/>
                <a:buNone/>
              </a:pPr>
              <a:r>
                <a:rPr lang="en-US" sz="2200" b="1" i="0" u="none" strike="noStrike" cap="none">
                  <a:solidFill>
                    <a:srgbClr val="3F3F3F"/>
                  </a:solidFill>
                  <a:latin typeface="Open Sans"/>
                  <a:ea typeface="Open Sans"/>
                  <a:cs typeface="Open Sans"/>
                  <a:sym typeface="Open Sans"/>
                </a:rPr>
                <a:t>Monitor</a:t>
              </a:r>
              <a:endParaRPr/>
            </a:p>
          </p:txBody>
        </p:sp>
      </p:grpSp>
      <p:sp>
        <p:nvSpPr>
          <p:cNvPr id="4168" name="Google Shape;4168;p431"/>
          <p:cNvSpPr/>
          <p:nvPr/>
        </p:nvSpPr>
        <p:spPr>
          <a:xfrm>
            <a:off x="7348531" y="3655766"/>
            <a:ext cx="1697465" cy="1697465"/>
          </a:xfrm>
          <a:prstGeom prst="ellipse">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69" name="Google Shape;4169;p43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Security Awareness Practice framework</a:t>
            </a:r>
            <a:endParaRPr/>
          </a:p>
        </p:txBody>
      </p:sp>
      <p:pic>
        <p:nvPicPr>
          <p:cNvPr id="4170" name="Google Shape;4170;p431"/>
          <p:cNvPicPr preferRelativeResize="0"/>
          <p:nvPr/>
        </p:nvPicPr>
        <p:blipFill rotWithShape="1">
          <a:blip r:embed="rId3">
            <a:alphaModFix/>
          </a:blip>
          <a:srcRect/>
          <a:stretch/>
        </p:blipFill>
        <p:spPr>
          <a:xfrm>
            <a:off x="7236547" y="3701687"/>
            <a:ext cx="1697466" cy="1493348"/>
          </a:xfrm>
          <a:prstGeom prst="rect">
            <a:avLst/>
          </a:prstGeom>
          <a:noFill/>
          <a:ln>
            <a:noFill/>
          </a:ln>
        </p:spPr>
      </p:pic>
      <p:sp>
        <p:nvSpPr>
          <p:cNvPr id="4171" name="Google Shape;4171;p431"/>
          <p:cNvSpPr/>
          <p:nvPr/>
        </p:nvSpPr>
        <p:spPr>
          <a:xfrm>
            <a:off x="3708400" y="816324"/>
            <a:ext cx="8840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6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latin typeface="Open Sans"/>
                <a:ea typeface="Open Sans"/>
                <a:cs typeface="Open Sans"/>
                <a:sym typeface="Open Sans"/>
              </a:rPr>
              <a:t>Standards</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4176"/>
        <p:cNvGrpSpPr/>
        <p:nvPr/>
      </p:nvGrpSpPr>
      <p:grpSpPr>
        <a:xfrm>
          <a:off x="0" y="0"/>
          <a:ext cx="0" cy="0"/>
          <a:chOff x="0" y="0"/>
          <a:chExt cx="0" cy="0"/>
        </a:xfrm>
      </p:grpSpPr>
      <p:sp>
        <p:nvSpPr>
          <p:cNvPr id="4177" name="Google Shape;4177;p43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Security Awareness Practice framework</a:t>
            </a:r>
            <a:endParaRPr/>
          </a:p>
        </p:txBody>
      </p:sp>
      <p:sp>
        <p:nvSpPr>
          <p:cNvPr id="4178" name="Google Shape;4178;p432"/>
          <p:cNvSpPr/>
          <p:nvPr/>
        </p:nvSpPr>
        <p:spPr>
          <a:xfrm>
            <a:off x="152400" y="-32266"/>
            <a:ext cx="18473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79" name="Google Shape;4179;p432"/>
          <p:cNvSpPr/>
          <p:nvPr/>
        </p:nvSpPr>
        <p:spPr>
          <a:xfrm>
            <a:off x="3708400" y="816324"/>
            <a:ext cx="88424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4180" name="Google Shape;4180;p432"/>
          <p:cNvGrpSpPr/>
          <p:nvPr/>
        </p:nvGrpSpPr>
        <p:grpSpPr>
          <a:xfrm>
            <a:off x="890243" y="1503568"/>
            <a:ext cx="14548540" cy="6611425"/>
            <a:chOff x="667751" y="1465890"/>
            <a:chExt cx="14548540" cy="6611425"/>
          </a:xfrm>
        </p:grpSpPr>
        <p:grpSp>
          <p:nvGrpSpPr>
            <p:cNvPr id="4181" name="Google Shape;4181;p432"/>
            <p:cNvGrpSpPr/>
            <p:nvPr/>
          </p:nvGrpSpPr>
          <p:grpSpPr>
            <a:xfrm>
              <a:off x="667751" y="1473933"/>
              <a:ext cx="4373487" cy="2965833"/>
              <a:chOff x="1220136" y="3353049"/>
              <a:chExt cx="2311897" cy="2255059"/>
            </a:xfrm>
          </p:grpSpPr>
          <p:sp>
            <p:nvSpPr>
              <p:cNvPr id="4182" name="Google Shape;4182;p432"/>
              <p:cNvSpPr/>
              <p:nvPr/>
            </p:nvSpPr>
            <p:spPr>
              <a:xfrm>
                <a:off x="1260086" y="3362316"/>
                <a:ext cx="2231998" cy="2171254"/>
              </a:xfrm>
              <a:custGeom>
                <a:avLst/>
                <a:gdLst/>
                <a:ahLst/>
                <a:cxnLst/>
                <a:rect l="l" t="t" r="r" b="b"/>
                <a:pathLst>
                  <a:path w="2029089" h="2029537" extrusionOk="0">
                    <a:moveTo>
                      <a:pt x="1805177" y="2029537"/>
                    </a:moveTo>
                    <a:lnTo>
                      <a:pt x="223912" y="2029537"/>
                    </a:lnTo>
                    <a:cubicBezTo>
                      <a:pt x="100312" y="2029537"/>
                      <a:pt x="0" y="1929225"/>
                      <a:pt x="0" y="1805626"/>
                    </a:cubicBezTo>
                    <a:lnTo>
                      <a:pt x="0" y="223912"/>
                    </a:lnTo>
                    <a:cubicBezTo>
                      <a:pt x="0" y="100313"/>
                      <a:pt x="100312" y="0"/>
                      <a:pt x="223912" y="0"/>
                    </a:cubicBezTo>
                    <a:lnTo>
                      <a:pt x="1805177" y="0"/>
                    </a:lnTo>
                    <a:cubicBezTo>
                      <a:pt x="1928777" y="0"/>
                      <a:pt x="2029089" y="100313"/>
                      <a:pt x="2029089" y="223912"/>
                    </a:cubicBezTo>
                    <a:lnTo>
                      <a:pt x="2029089" y="1805178"/>
                    </a:lnTo>
                    <a:cubicBezTo>
                      <a:pt x="2029089" y="1929225"/>
                      <a:pt x="1928777" y="2029537"/>
                      <a:pt x="1805177" y="2029537"/>
                    </a:cubicBezTo>
                    <a:close/>
                  </a:path>
                </a:pathLst>
              </a:custGeom>
              <a:solidFill>
                <a:srgbClr val="F2F2F2"/>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83" name="Google Shape;4183;p432"/>
              <p:cNvSpPr txBox="1"/>
              <p:nvPr/>
            </p:nvSpPr>
            <p:spPr>
              <a:xfrm>
                <a:off x="1220136" y="3353049"/>
                <a:ext cx="2311897" cy="2255059"/>
              </a:xfrm>
              <a:prstGeom prst="rect">
                <a:avLst/>
              </a:prstGeom>
              <a:noFill/>
              <a:ln>
                <a:noFill/>
              </a:ln>
            </p:spPr>
            <p:txBody>
              <a:bodyPr spcFirstLastPara="1" wrap="square" lIns="91425" tIns="91425" rIns="91425" bIns="91425" anchor="t" anchorCtr="0">
                <a:spAutoFit/>
              </a:bodyPr>
              <a:lstStyle/>
              <a:p>
                <a:pPr marL="88900" marR="0" lvl="0"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Goals/Needs</a:t>
                </a:r>
                <a:endParaRPr sz="2200" b="0" i="0" u="none" strike="noStrike" cap="none">
                  <a:solidFill>
                    <a:srgbClr val="404040"/>
                  </a:solidFill>
                  <a:latin typeface="Open Sans"/>
                  <a:ea typeface="Open Sans"/>
                  <a:cs typeface="Open Sans"/>
                  <a:sym typeface="Open Sans"/>
                </a:endParaRPr>
              </a:p>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 initial phase of a new training course requires key stakeholders to review specific areas of security awareness training to be addressed in each session</a:t>
                </a:r>
                <a:endParaRPr sz="2200" b="0" i="0" u="none" strike="noStrike" cap="none">
                  <a:solidFill>
                    <a:srgbClr val="404040"/>
                  </a:solidFill>
                  <a:latin typeface="Open Sans"/>
                  <a:ea typeface="Open Sans"/>
                  <a:cs typeface="Open Sans"/>
                  <a:sym typeface="Open Sans"/>
                </a:endParaRPr>
              </a:p>
            </p:txBody>
          </p:sp>
        </p:grpSp>
        <p:grpSp>
          <p:nvGrpSpPr>
            <p:cNvPr id="4184" name="Google Shape;4184;p432"/>
            <p:cNvGrpSpPr/>
            <p:nvPr/>
          </p:nvGrpSpPr>
          <p:grpSpPr>
            <a:xfrm>
              <a:off x="5602277" y="1465890"/>
              <a:ext cx="4476772" cy="2900759"/>
              <a:chOff x="4108704" y="3272284"/>
              <a:chExt cx="2259215" cy="2253176"/>
            </a:xfrm>
          </p:grpSpPr>
          <p:sp>
            <p:nvSpPr>
              <p:cNvPr id="4185" name="Google Shape;4185;p432"/>
              <p:cNvSpPr/>
              <p:nvPr/>
            </p:nvSpPr>
            <p:spPr>
              <a:xfrm>
                <a:off x="4135921" y="3293460"/>
                <a:ext cx="2231998" cy="2232000"/>
              </a:xfrm>
              <a:custGeom>
                <a:avLst/>
                <a:gdLst/>
                <a:ahLst/>
                <a:cxnLst/>
                <a:rect l="l" t="t" r="r" b="b"/>
                <a:pathLst>
                  <a:path w="2029089" h="2029091" extrusionOk="0">
                    <a:moveTo>
                      <a:pt x="0" y="1805626"/>
                    </a:moveTo>
                    <a:lnTo>
                      <a:pt x="0" y="223912"/>
                    </a:lnTo>
                    <a:cubicBezTo>
                      <a:pt x="0" y="100313"/>
                      <a:pt x="100313" y="0"/>
                      <a:pt x="223912" y="0"/>
                    </a:cubicBezTo>
                    <a:lnTo>
                      <a:pt x="1805177" y="0"/>
                    </a:lnTo>
                    <a:cubicBezTo>
                      <a:pt x="1928777" y="0"/>
                      <a:pt x="2029089" y="100313"/>
                      <a:pt x="2029089" y="223912"/>
                    </a:cubicBezTo>
                    <a:lnTo>
                      <a:pt x="2029089" y="1805178"/>
                    </a:lnTo>
                    <a:cubicBezTo>
                      <a:pt x="2029089" y="1928777"/>
                      <a:pt x="1928777" y="2029090"/>
                      <a:pt x="1805177" y="2029090"/>
                    </a:cubicBezTo>
                    <a:lnTo>
                      <a:pt x="223912" y="2029090"/>
                    </a:lnTo>
                    <a:cubicBezTo>
                      <a:pt x="100313" y="2029537"/>
                      <a:pt x="0" y="1929225"/>
                      <a:pt x="0" y="1805626"/>
                    </a:cubicBezTo>
                    <a:close/>
                  </a:path>
                </a:pathLst>
              </a:custGeom>
              <a:solidFill>
                <a:srgbClr val="F2F2F2"/>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86" name="Google Shape;4186;p432"/>
              <p:cNvSpPr txBox="1"/>
              <p:nvPr/>
            </p:nvSpPr>
            <p:spPr>
              <a:xfrm>
                <a:off x="4108704" y="3272284"/>
                <a:ext cx="2231997" cy="2146632"/>
              </a:xfrm>
              <a:prstGeom prst="rect">
                <a:avLst/>
              </a:prstGeom>
              <a:noFill/>
              <a:ln>
                <a:noFill/>
              </a:ln>
            </p:spPr>
            <p:txBody>
              <a:bodyPr spcFirstLastPara="1" wrap="square" lIns="91425" tIns="91425" rIns="91425" bIns="91425" anchor="t" anchorCtr="0">
                <a:spAutoFit/>
              </a:bodyPr>
              <a:lstStyle/>
              <a:p>
                <a:pPr marL="88900" marR="0" lvl="0"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Develop</a:t>
                </a:r>
                <a:endParaRPr sz="2200" b="1" i="0" u="none" strike="noStrike" cap="none">
                  <a:solidFill>
                    <a:srgbClr val="404040"/>
                  </a:solidFill>
                  <a:latin typeface="Open Sans"/>
                  <a:ea typeface="Open Sans"/>
                  <a:cs typeface="Open Sans"/>
                  <a:sym typeface="Open Sans"/>
                </a:endParaRPr>
              </a:p>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 decision is made about the type of training material to be used, such as classroom handouts, lab exercises,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or online simulations. </a:t>
                </a:r>
                <a:endParaRPr/>
              </a:p>
            </p:txBody>
          </p:sp>
        </p:grpSp>
        <p:grpSp>
          <p:nvGrpSpPr>
            <p:cNvPr id="4187" name="Google Shape;4187;p432"/>
            <p:cNvGrpSpPr/>
            <p:nvPr/>
          </p:nvGrpSpPr>
          <p:grpSpPr>
            <a:xfrm>
              <a:off x="10694020" y="1529768"/>
              <a:ext cx="4522271" cy="2909998"/>
              <a:chOff x="7012246" y="3301079"/>
              <a:chExt cx="2231998" cy="2260353"/>
            </a:xfrm>
          </p:grpSpPr>
          <p:sp>
            <p:nvSpPr>
              <p:cNvPr id="4188" name="Google Shape;4188;p432"/>
              <p:cNvSpPr/>
              <p:nvPr/>
            </p:nvSpPr>
            <p:spPr>
              <a:xfrm>
                <a:off x="7012246" y="3301079"/>
                <a:ext cx="2231998" cy="2232491"/>
              </a:xfrm>
              <a:custGeom>
                <a:avLst/>
                <a:gdLst/>
                <a:ahLst/>
                <a:cxnLst/>
                <a:rect l="l" t="t" r="r" b="b"/>
                <a:pathLst>
                  <a:path w="2029089" h="2029537" extrusionOk="0">
                    <a:moveTo>
                      <a:pt x="1805177" y="2029537"/>
                    </a:moveTo>
                    <a:lnTo>
                      <a:pt x="223912" y="2029537"/>
                    </a:lnTo>
                    <a:cubicBezTo>
                      <a:pt x="100313" y="2029537"/>
                      <a:pt x="0" y="1929225"/>
                      <a:pt x="0" y="1805626"/>
                    </a:cubicBezTo>
                    <a:lnTo>
                      <a:pt x="0" y="223912"/>
                    </a:lnTo>
                    <a:cubicBezTo>
                      <a:pt x="0" y="100313"/>
                      <a:pt x="100313" y="0"/>
                      <a:pt x="223912" y="0"/>
                    </a:cubicBezTo>
                    <a:lnTo>
                      <a:pt x="1805177" y="0"/>
                    </a:lnTo>
                    <a:cubicBezTo>
                      <a:pt x="1928777" y="0"/>
                      <a:pt x="2029089" y="100313"/>
                      <a:pt x="2029089" y="223912"/>
                    </a:cubicBezTo>
                    <a:lnTo>
                      <a:pt x="2029089" y="1805178"/>
                    </a:lnTo>
                    <a:cubicBezTo>
                      <a:pt x="2029089" y="1929225"/>
                      <a:pt x="1928777" y="2029537"/>
                      <a:pt x="1805177" y="2029537"/>
                    </a:cubicBezTo>
                    <a:close/>
                  </a:path>
                </a:pathLst>
              </a:custGeom>
              <a:solidFill>
                <a:srgbClr val="F2F2F2"/>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89" name="Google Shape;4189;p432"/>
              <p:cNvSpPr txBox="1"/>
              <p:nvPr/>
            </p:nvSpPr>
            <p:spPr>
              <a:xfrm>
                <a:off x="7012246" y="3301079"/>
                <a:ext cx="2231998" cy="2260353"/>
              </a:xfrm>
              <a:prstGeom prst="rect">
                <a:avLst/>
              </a:prstGeom>
              <a:noFill/>
              <a:ln>
                <a:noFill/>
              </a:ln>
            </p:spPr>
            <p:txBody>
              <a:bodyPr spcFirstLastPara="1" wrap="square" lIns="91425" tIns="91425" rIns="91425" bIns="91425" anchor="t" anchorCtr="0">
                <a:spAutoFit/>
              </a:bodyPr>
              <a:lstStyle/>
              <a:p>
                <a:pPr marL="88900" marR="0" lvl="0"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Delivery</a:t>
                </a:r>
                <a:endParaRPr sz="2200" b="0" i="0" u="none" strike="noStrike" cap="none">
                  <a:solidFill>
                    <a:srgbClr val="404040"/>
                  </a:solidFill>
                  <a:latin typeface="Open Sans"/>
                  <a:ea typeface="Open Sans"/>
                  <a:cs typeface="Open Sans"/>
                  <a:sym typeface="Open Sans"/>
                </a:endParaRPr>
              </a:p>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Stakeholders must decide on the delivery method - virtual via Zoom, classroom-based with handouts and lectures, or computer-based training using simulations or gamification.</a:t>
                </a:r>
                <a:endParaRPr sz="2200" b="0" i="0" u="none" strike="noStrike" cap="none">
                  <a:solidFill>
                    <a:srgbClr val="404040"/>
                  </a:solidFill>
                  <a:latin typeface="Open Sans"/>
                  <a:ea typeface="Open Sans"/>
                  <a:cs typeface="Open Sans"/>
                  <a:sym typeface="Open Sans"/>
                </a:endParaRPr>
              </a:p>
            </p:txBody>
          </p:sp>
        </p:grpSp>
        <p:grpSp>
          <p:nvGrpSpPr>
            <p:cNvPr id="4190" name="Google Shape;4190;p432"/>
            <p:cNvGrpSpPr/>
            <p:nvPr/>
          </p:nvGrpSpPr>
          <p:grpSpPr>
            <a:xfrm>
              <a:off x="2445488" y="4704235"/>
              <a:ext cx="4912771" cy="3373080"/>
              <a:chOff x="9888081" y="3249220"/>
              <a:chExt cx="2231997" cy="2283858"/>
            </a:xfrm>
          </p:grpSpPr>
          <p:sp>
            <p:nvSpPr>
              <p:cNvPr id="4191" name="Google Shape;4191;p432"/>
              <p:cNvSpPr/>
              <p:nvPr/>
            </p:nvSpPr>
            <p:spPr>
              <a:xfrm>
                <a:off x="9888081" y="3301080"/>
                <a:ext cx="2231997" cy="2231998"/>
              </a:xfrm>
              <a:custGeom>
                <a:avLst/>
                <a:gdLst/>
                <a:ahLst/>
                <a:cxnLst/>
                <a:rect l="l" t="t" r="r" b="b"/>
                <a:pathLst>
                  <a:path w="2029088" h="2029089" extrusionOk="0">
                    <a:moveTo>
                      <a:pt x="223912" y="0"/>
                    </a:moveTo>
                    <a:lnTo>
                      <a:pt x="1805177" y="0"/>
                    </a:lnTo>
                    <a:cubicBezTo>
                      <a:pt x="1928777" y="0"/>
                      <a:pt x="2029089" y="100313"/>
                      <a:pt x="2029089" y="223912"/>
                    </a:cubicBezTo>
                    <a:lnTo>
                      <a:pt x="2029089" y="1805178"/>
                    </a:lnTo>
                    <a:cubicBezTo>
                      <a:pt x="2029089" y="1928777"/>
                      <a:pt x="1928777" y="2029090"/>
                      <a:pt x="1805177" y="2029090"/>
                    </a:cubicBezTo>
                    <a:lnTo>
                      <a:pt x="223912" y="2029090"/>
                    </a:lnTo>
                    <a:cubicBezTo>
                      <a:pt x="100312" y="2029090"/>
                      <a:pt x="0" y="1928777"/>
                      <a:pt x="0" y="1805178"/>
                    </a:cubicBezTo>
                    <a:lnTo>
                      <a:pt x="0" y="223912"/>
                    </a:lnTo>
                    <a:cubicBezTo>
                      <a:pt x="0" y="100313"/>
                      <a:pt x="99864" y="0"/>
                      <a:pt x="223912" y="0"/>
                    </a:cubicBezTo>
                    <a:close/>
                  </a:path>
                </a:pathLst>
              </a:custGeom>
              <a:solidFill>
                <a:srgbClr val="F2F2F2"/>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92" name="Google Shape;4192;p432"/>
              <p:cNvSpPr txBox="1"/>
              <p:nvPr/>
            </p:nvSpPr>
            <p:spPr>
              <a:xfrm>
                <a:off x="9888081" y="3249220"/>
                <a:ext cx="2190236" cy="1970312"/>
              </a:xfrm>
              <a:prstGeom prst="rect">
                <a:avLst/>
              </a:prstGeom>
              <a:noFill/>
              <a:ln>
                <a:noFill/>
              </a:ln>
            </p:spPr>
            <p:txBody>
              <a:bodyPr spcFirstLastPara="1" wrap="square" lIns="91425" tIns="91425" rIns="91425" bIns="91425" anchor="t" anchorCtr="0">
                <a:spAutoFit/>
              </a:bodyPr>
              <a:lstStyle/>
              <a:p>
                <a:pPr marL="88900" marR="0" lvl="0"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Feedback</a:t>
                </a:r>
                <a:endParaRPr sz="2200" b="0" i="0" u="none" strike="noStrike" cap="none">
                  <a:solidFill>
                    <a:srgbClr val="404040"/>
                  </a:solidFill>
                  <a:latin typeface="Open Sans"/>
                  <a:ea typeface="Open Sans"/>
                  <a:cs typeface="Open Sans"/>
                  <a:sym typeface="Open Sans"/>
                </a:endParaRPr>
              </a:p>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 feedback stage comes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after the training has been completed. Participants will evaluate the course. Did it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meet the goals? What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adjustments need to be made?</a:t>
                </a:r>
                <a:endParaRPr sz="2200" b="0" i="0" u="none" strike="noStrike" cap="none">
                  <a:solidFill>
                    <a:srgbClr val="404040"/>
                  </a:solidFill>
                  <a:latin typeface="Open Sans"/>
                  <a:ea typeface="Open Sans"/>
                  <a:cs typeface="Open Sans"/>
                  <a:sym typeface="Open Sans"/>
                </a:endParaRPr>
              </a:p>
            </p:txBody>
          </p:sp>
        </p:grpSp>
        <p:grpSp>
          <p:nvGrpSpPr>
            <p:cNvPr id="4193" name="Google Shape;4193;p432"/>
            <p:cNvGrpSpPr/>
            <p:nvPr/>
          </p:nvGrpSpPr>
          <p:grpSpPr>
            <a:xfrm>
              <a:off x="8018911" y="4740105"/>
              <a:ext cx="5271787" cy="3337210"/>
              <a:chOff x="12666604" y="3189244"/>
              <a:chExt cx="2278788" cy="2300232"/>
            </a:xfrm>
          </p:grpSpPr>
          <p:sp>
            <p:nvSpPr>
              <p:cNvPr id="4194" name="Google Shape;4194;p432"/>
              <p:cNvSpPr/>
              <p:nvPr/>
            </p:nvSpPr>
            <p:spPr>
              <a:xfrm>
                <a:off x="12713396" y="3257478"/>
                <a:ext cx="2231996" cy="2231998"/>
              </a:xfrm>
              <a:custGeom>
                <a:avLst/>
                <a:gdLst/>
                <a:ahLst/>
                <a:cxnLst/>
                <a:rect l="l" t="t" r="r" b="b"/>
                <a:pathLst>
                  <a:path w="2029088" h="2029089" extrusionOk="0">
                    <a:moveTo>
                      <a:pt x="2029089" y="223912"/>
                    </a:moveTo>
                    <a:lnTo>
                      <a:pt x="2029089" y="1805178"/>
                    </a:lnTo>
                    <a:cubicBezTo>
                      <a:pt x="2029089" y="1928777"/>
                      <a:pt x="1928777" y="2029090"/>
                      <a:pt x="1805177" y="2029090"/>
                    </a:cubicBezTo>
                    <a:lnTo>
                      <a:pt x="223912" y="2029090"/>
                    </a:lnTo>
                    <a:cubicBezTo>
                      <a:pt x="100312" y="2029090"/>
                      <a:pt x="0" y="1928777"/>
                      <a:pt x="0" y="1805178"/>
                    </a:cubicBezTo>
                    <a:lnTo>
                      <a:pt x="0" y="223912"/>
                    </a:lnTo>
                    <a:cubicBezTo>
                      <a:pt x="0" y="100313"/>
                      <a:pt x="100312" y="0"/>
                      <a:pt x="223912" y="0"/>
                    </a:cubicBezTo>
                    <a:lnTo>
                      <a:pt x="1805177" y="0"/>
                    </a:lnTo>
                    <a:cubicBezTo>
                      <a:pt x="1928777" y="0"/>
                      <a:pt x="2029089" y="100313"/>
                      <a:pt x="2029089" y="223912"/>
                    </a:cubicBezTo>
                    <a:close/>
                  </a:path>
                </a:pathLst>
              </a:custGeom>
              <a:solidFill>
                <a:srgbClr val="F2F2F2"/>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95" name="Google Shape;4195;p432"/>
              <p:cNvSpPr txBox="1"/>
              <p:nvPr/>
            </p:nvSpPr>
            <p:spPr>
              <a:xfrm>
                <a:off x="12666604" y="3189244"/>
                <a:ext cx="2231996" cy="2005768"/>
              </a:xfrm>
              <a:prstGeom prst="rect">
                <a:avLst/>
              </a:prstGeom>
              <a:noFill/>
              <a:ln>
                <a:noFill/>
              </a:ln>
            </p:spPr>
            <p:txBody>
              <a:bodyPr spcFirstLastPara="1" wrap="square" lIns="91425" tIns="91425" rIns="91425" bIns="91425" anchor="t" anchorCtr="0">
                <a:spAutoFit/>
              </a:bodyPr>
              <a:lstStyle/>
              <a:p>
                <a:pPr marL="88900" marR="0" lvl="0" indent="0" algn="ctr"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Monitor</a:t>
                </a:r>
                <a:endParaRPr sz="2200" b="0" i="0" u="none" strike="noStrike" cap="none">
                  <a:solidFill>
                    <a:srgbClr val="404040"/>
                  </a:solidFill>
                  <a:latin typeface="Open Sans"/>
                  <a:ea typeface="Open Sans"/>
                  <a:cs typeface="Open Sans"/>
                  <a:sym typeface="Open Sans"/>
                </a:endParaRPr>
              </a:p>
              <a:p>
                <a:pPr marL="8890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Tracking completion rates for security awareness training is essential during this phase, serving as a key measure of employee engagement and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training compliance.</a:t>
                </a:r>
                <a:endParaRPr sz="2200" b="0" i="0" u="none" strike="noStrike" cap="none">
                  <a:solidFill>
                    <a:srgbClr val="404040"/>
                  </a:solidFill>
                  <a:latin typeface="Open Sans"/>
                  <a:ea typeface="Open Sans"/>
                  <a:cs typeface="Open Sans"/>
                  <a:sym typeface="Open Sans"/>
                </a:endParaRPr>
              </a:p>
            </p:txBody>
          </p:sp>
        </p:grpSp>
      </p:gr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4200"/>
        <p:cNvGrpSpPr/>
        <p:nvPr/>
      </p:nvGrpSpPr>
      <p:grpSpPr>
        <a:xfrm>
          <a:off x="0" y="0"/>
          <a:ext cx="0" cy="0"/>
          <a:chOff x="0" y="0"/>
          <a:chExt cx="0" cy="0"/>
        </a:xfrm>
      </p:grpSpPr>
      <p:sp>
        <p:nvSpPr>
          <p:cNvPr id="4201" name="Google Shape;4201;p433"/>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Effectiveness of Training</a:t>
            </a:r>
            <a:endParaRPr>
              <a:solidFill>
                <a:srgbClr val="3F3F3F"/>
              </a:solidFill>
              <a:latin typeface="Open Sans"/>
              <a:ea typeface="Open Sans"/>
              <a:cs typeface="Open Sans"/>
              <a:sym typeface="Open Sans"/>
            </a:endParaRPr>
          </a:p>
        </p:txBody>
      </p:sp>
      <p:sp>
        <p:nvSpPr>
          <p:cNvPr id="4202" name="Google Shape;4202;p433"/>
          <p:cNvSpPr/>
          <p:nvPr/>
        </p:nvSpPr>
        <p:spPr>
          <a:xfrm>
            <a:off x="4269057" y="1792291"/>
            <a:ext cx="8116128" cy="6237026"/>
          </a:xfrm>
          <a:prstGeom prst="roundRect">
            <a:avLst>
              <a:gd name="adj" fmla="val 11868"/>
            </a:avLst>
          </a:prstGeom>
          <a:solidFill>
            <a:srgbClr val="DDEAF6"/>
          </a:solid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When we deliver security awareness training, we need to measure how effective the training has been.</a:t>
            </a:r>
            <a:endParaRPr/>
          </a:p>
          <a:p>
            <a:pPr marL="431800" marR="0" lvl="0" indent="-203200" algn="l" rtl="0">
              <a:lnSpc>
                <a:spcPct val="115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Measure the effectiveness of cybersecurity training is crucial to ensure that employees are equipped to protect the organization.</a:t>
            </a:r>
            <a:endParaRPr/>
          </a:p>
          <a:p>
            <a:pPr marL="431800" marR="0" lvl="0" indent="-203200" algn="l" rtl="0">
              <a:lnSpc>
                <a:spcPct val="115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By carefully evaluating the effectiveness of cybersecurity training and making necessary adjustments, organizations can significantly enhance their overall security posture.</a:t>
            </a:r>
            <a:endParaRPr/>
          </a:p>
        </p:txBody>
      </p:sp>
      <p:sp>
        <p:nvSpPr>
          <p:cNvPr id="4203" name="Google Shape;4203;p433"/>
          <p:cNvSpPr/>
          <p:nvPr/>
        </p:nvSpPr>
        <p:spPr>
          <a:xfrm>
            <a:off x="5410200" y="1011863"/>
            <a:ext cx="54313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4208"/>
        <p:cNvGrpSpPr/>
        <p:nvPr/>
      </p:nvGrpSpPr>
      <p:grpSpPr>
        <a:xfrm>
          <a:off x="0" y="0"/>
          <a:ext cx="0" cy="0"/>
          <a:chOff x="0" y="0"/>
          <a:chExt cx="0" cy="0"/>
        </a:xfrm>
      </p:grpSpPr>
      <p:sp>
        <p:nvSpPr>
          <p:cNvPr id="4209" name="Google Shape;4209;p20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Types of Effectiveness</a:t>
            </a:r>
            <a:endParaRPr/>
          </a:p>
        </p:txBody>
      </p:sp>
      <p:grpSp>
        <p:nvGrpSpPr>
          <p:cNvPr id="4210" name="Google Shape;4210;p207"/>
          <p:cNvGrpSpPr/>
          <p:nvPr/>
        </p:nvGrpSpPr>
        <p:grpSpPr>
          <a:xfrm>
            <a:off x="1574800" y="1800225"/>
            <a:ext cx="13360868" cy="5880865"/>
            <a:chOff x="1396768" y="2535555"/>
            <a:chExt cx="13360868" cy="5880865"/>
          </a:xfrm>
        </p:grpSpPr>
        <p:grpSp>
          <p:nvGrpSpPr>
            <p:cNvPr id="4211" name="Google Shape;4211;p207"/>
            <p:cNvGrpSpPr/>
            <p:nvPr/>
          </p:nvGrpSpPr>
          <p:grpSpPr>
            <a:xfrm>
              <a:off x="8451102" y="2537822"/>
              <a:ext cx="6306534" cy="5878598"/>
              <a:chOff x="8614151" y="3389988"/>
              <a:chExt cx="6308725" cy="5880637"/>
            </a:xfrm>
          </p:grpSpPr>
          <p:sp>
            <p:nvSpPr>
              <p:cNvPr id="4212" name="Google Shape;4212;p207"/>
              <p:cNvSpPr/>
              <p:nvPr/>
            </p:nvSpPr>
            <p:spPr>
              <a:xfrm>
                <a:off x="8614151" y="4565583"/>
                <a:ext cx="6308725" cy="4705042"/>
              </a:xfrm>
              <a:prstGeom prst="roundRect">
                <a:avLst>
                  <a:gd name="adj" fmla="val 0"/>
                </a:avLst>
              </a:prstGeom>
              <a:solidFill>
                <a:schemeClr val="lt1"/>
              </a:solidFill>
              <a:ln w="12700" cap="flat" cmpd="sng">
                <a:solidFill>
                  <a:srgbClr val="486C12"/>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13" name="Google Shape;4213;p207"/>
              <p:cNvSpPr/>
              <p:nvPr/>
            </p:nvSpPr>
            <p:spPr>
              <a:xfrm>
                <a:off x="8614151" y="3389988"/>
                <a:ext cx="6308725" cy="985838"/>
              </a:xfrm>
              <a:prstGeom prst="roundRect">
                <a:avLst>
                  <a:gd name="adj" fmla="val 16667"/>
                </a:avLst>
              </a:prstGeom>
              <a:solidFill>
                <a:srgbClr val="C05E5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14" name="Google Shape;4214;p207"/>
              <p:cNvSpPr/>
              <p:nvPr/>
            </p:nvSpPr>
            <p:spPr>
              <a:xfrm>
                <a:off x="9023726" y="4375826"/>
                <a:ext cx="5487988" cy="184150"/>
              </a:xfrm>
              <a:prstGeom prst="rect">
                <a:avLst/>
              </a:prstGeom>
              <a:solidFill>
                <a:srgbClr val="B8C5A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15" name="Google Shape;4215;p207"/>
              <p:cNvSpPr/>
              <p:nvPr/>
            </p:nvSpPr>
            <p:spPr>
              <a:xfrm>
                <a:off x="9179301" y="4375826"/>
                <a:ext cx="5487988" cy="18415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16" name="Google Shape;4216;p207"/>
              <p:cNvSpPr/>
              <p:nvPr/>
            </p:nvSpPr>
            <p:spPr>
              <a:xfrm>
                <a:off x="10048538" y="3652075"/>
                <a:ext cx="3439958" cy="4310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FFFFFF"/>
                    </a:solidFill>
                    <a:latin typeface="Open Sans"/>
                    <a:ea typeface="Open Sans"/>
                    <a:cs typeface="Open Sans"/>
                    <a:sym typeface="Open Sans"/>
                  </a:rPr>
                  <a:t>Recurring Assessments</a:t>
                </a:r>
                <a:endParaRPr/>
              </a:p>
            </p:txBody>
          </p:sp>
        </p:grpSp>
        <p:grpSp>
          <p:nvGrpSpPr>
            <p:cNvPr id="4217" name="Google Shape;4217;p207"/>
            <p:cNvGrpSpPr/>
            <p:nvPr/>
          </p:nvGrpSpPr>
          <p:grpSpPr>
            <a:xfrm>
              <a:off x="1396768" y="2535555"/>
              <a:ext cx="6306534" cy="5872381"/>
              <a:chOff x="1547813" y="3387726"/>
              <a:chExt cx="6308725" cy="5874423"/>
            </a:xfrm>
          </p:grpSpPr>
          <p:sp>
            <p:nvSpPr>
              <p:cNvPr id="4218" name="Google Shape;4218;p207"/>
              <p:cNvSpPr/>
              <p:nvPr/>
            </p:nvSpPr>
            <p:spPr>
              <a:xfrm>
                <a:off x="2112963" y="4373564"/>
                <a:ext cx="5487988" cy="18415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19" name="Google Shape;4219;p207"/>
              <p:cNvSpPr/>
              <p:nvPr/>
            </p:nvSpPr>
            <p:spPr>
              <a:xfrm>
                <a:off x="1595032" y="4557101"/>
                <a:ext cx="6227962" cy="4705048"/>
              </a:xfrm>
              <a:prstGeom prst="roundRect">
                <a:avLst>
                  <a:gd name="adj" fmla="val 0"/>
                </a:avLst>
              </a:prstGeom>
              <a:solidFill>
                <a:schemeClr val="lt1"/>
              </a:solidFill>
              <a:ln w="9525" cap="flat" cmpd="sng">
                <a:solidFill>
                  <a:srgbClr val="486C12"/>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0" name="Google Shape;4220;p207"/>
              <p:cNvSpPr/>
              <p:nvPr/>
            </p:nvSpPr>
            <p:spPr>
              <a:xfrm>
                <a:off x="1547813" y="3387726"/>
                <a:ext cx="6308725" cy="985838"/>
              </a:xfrm>
              <a:prstGeom prst="roundRect">
                <a:avLst>
                  <a:gd name="adj" fmla="val 16667"/>
                </a:avLst>
              </a:prstGeom>
              <a:solidFill>
                <a:srgbClr val="7B7B7B"/>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1" name="Google Shape;4221;p207"/>
              <p:cNvSpPr/>
              <p:nvPr/>
            </p:nvSpPr>
            <p:spPr>
              <a:xfrm>
                <a:off x="1957388" y="4373564"/>
                <a:ext cx="5487988" cy="184150"/>
              </a:xfrm>
              <a:prstGeom prst="rect">
                <a:avLst/>
              </a:prstGeom>
              <a:solidFill>
                <a:srgbClr val="B8C5A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2" name="Google Shape;4222;p207"/>
              <p:cNvSpPr/>
              <p:nvPr/>
            </p:nvSpPr>
            <p:spPr>
              <a:xfrm>
                <a:off x="3252404" y="3649813"/>
                <a:ext cx="2899557" cy="4310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FFFFFF"/>
                    </a:solidFill>
                    <a:latin typeface="Open Sans"/>
                    <a:ea typeface="Open Sans"/>
                    <a:cs typeface="Open Sans"/>
                    <a:sym typeface="Open Sans"/>
                  </a:rPr>
                  <a:t>Initial Assessments</a:t>
                </a:r>
                <a:endParaRPr/>
              </a:p>
            </p:txBody>
          </p:sp>
        </p:grpSp>
        <p:sp>
          <p:nvSpPr>
            <p:cNvPr id="4223" name="Google Shape;4223;p207"/>
            <p:cNvSpPr/>
            <p:nvPr/>
          </p:nvSpPr>
          <p:spPr>
            <a:xfrm>
              <a:off x="1978284" y="3521056"/>
              <a:ext cx="5486084" cy="184087"/>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4" name="Google Shape;4224;p207"/>
            <p:cNvSpPr/>
            <p:nvPr/>
          </p:nvSpPr>
          <p:spPr>
            <a:xfrm>
              <a:off x="1766079" y="4263015"/>
              <a:ext cx="5182775" cy="3046988"/>
            </a:xfrm>
            <a:prstGeom prst="rect">
              <a:avLst/>
            </a:prstGeom>
            <a:noFill/>
            <a:ln>
              <a:noFill/>
            </a:ln>
          </p:spPr>
          <p:txBody>
            <a:bodyPr spcFirstLastPara="1" wrap="square" lIns="91425" tIns="0" rIns="91425" bIns="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We can measure the initial effectiveness of the security awareness training by reviewing business operations. For example, how many times an account was breached via a phishing scam or other attack, and whether and to what extent that number has dropped following the training?</a:t>
              </a:r>
              <a:endParaRPr sz="2200" b="0" i="0" u="none" strike="noStrike" cap="none">
                <a:solidFill>
                  <a:srgbClr val="3F3F3F"/>
                </a:solidFill>
                <a:latin typeface="Open Sans"/>
                <a:ea typeface="Open Sans"/>
                <a:cs typeface="Open Sans"/>
                <a:sym typeface="Open Sans"/>
              </a:endParaRPr>
            </a:p>
          </p:txBody>
        </p:sp>
        <p:sp>
          <p:nvSpPr>
            <p:cNvPr id="4225" name="Google Shape;4225;p207"/>
            <p:cNvSpPr/>
            <p:nvPr/>
          </p:nvSpPr>
          <p:spPr>
            <a:xfrm>
              <a:off x="8963436" y="4326424"/>
              <a:ext cx="5151799" cy="25391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We need to determine if there has been an increase in security incidents six months after the initial training, possibly due to user complacency. If there is, we'll need to re-conduct security awareness training for</a:t>
              </a:r>
              <a:endParaRPr/>
            </a:p>
            <a:p>
              <a:pPr marL="0" marR="0" lvl="0" indent="0" algn="l" rtl="0">
                <a:lnSpc>
                  <a:spcPct val="100000"/>
                </a:lnSpc>
                <a:spcBef>
                  <a:spcPts val="600"/>
                </a:spcBef>
                <a:spcAft>
                  <a:spcPts val="0"/>
                </a:spcAft>
                <a:buNone/>
              </a:pPr>
              <a:r>
                <a:rPr lang="en-US" sz="2200" b="0" i="0" u="none" strike="noStrike" cap="none">
                  <a:solidFill>
                    <a:srgbClr val="3F3F3F"/>
                  </a:solidFill>
                  <a:latin typeface="Open Sans"/>
                  <a:ea typeface="Open Sans"/>
                  <a:cs typeface="Open Sans"/>
                  <a:sym typeface="Open Sans"/>
                </a:rPr>
                <a:t>end users.</a:t>
              </a:r>
              <a:endParaRPr/>
            </a:p>
          </p:txBody>
        </p:sp>
      </p:grpSp>
      <p:sp>
        <p:nvSpPr>
          <p:cNvPr id="4226" name="Google Shape;4226;p207"/>
          <p:cNvSpPr/>
          <p:nvPr/>
        </p:nvSpPr>
        <p:spPr>
          <a:xfrm>
            <a:off x="5689600" y="816324"/>
            <a:ext cx="48717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4231"/>
        <p:cNvGrpSpPr/>
        <p:nvPr/>
      </p:nvGrpSpPr>
      <p:grpSpPr>
        <a:xfrm>
          <a:off x="0" y="0"/>
          <a:ext cx="0" cy="0"/>
          <a:chOff x="0" y="0"/>
          <a:chExt cx="0" cy="0"/>
        </a:xfrm>
      </p:grpSpPr>
      <p:sp>
        <p:nvSpPr>
          <p:cNvPr id="4232" name="Google Shape;4232;p434"/>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Development of Training</a:t>
            </a:r>
            <a:endParaRPr>
              <a:solidFill>
                <a:srgbClr val="3F3F3F"/>
              </a:solidFill>
              <a:latin typeface="Open Sans"/>
              <a:ea typeface="Open Sans"/>
              <a:cs typeface="Open Sans"/>
              <a:sym typeface="Open Sans"/>
            </a:endParaRPr>
          </a:p>
        </p:txBody>
      </p:sp>
      <p:sp>
        <p:nvSpPr>
          <p:cNvPr id="4233" name="Google Shape;4233;p434"/>
          <p:cNvSpPr/>
          <p:nvPr/>
        </p:nvSpPr>
        <p:spPr>
          <a:xfrm>
            <a:off x="6711538" y="1425696"/>
            <a:ext cx="8116128" cy="6237026"/>
          </a:xfrm>
          <a:prstGeom prst="roundRect">
            <a:avLst>
              <a:gd name="adj" fmla="val 11868"/>
            </a:avLst>
          </a:prstGeom>
          <a:solidFill>
            <a:srgbClr val="DDEAF6"/>
          </a:solid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During development, it's important to identify objectives, define scope, and set measurable goals. </a:t>
            </a:r>
            <a:endParaRPr/>
          </a:p>
          <a:p>
            <a:pPr marL="431800" marR="0" lvl="0" indent="-203200" algn="l" rtl="0">
              <a:lnSpc>
                <a:spcPct val="115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Create a detailed project plan, identify stakeholders, and define their roles.</a:t>
            </a:r>
            <a:endParaRPr/>
          </a:p>
          <a:p>
            <a:pPr marL="431800" marR="0" lvl="0" indent="-203200" algn="l" rtl="0">
              <a:lnSpc>
                <a:spcPct val="115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Develop training materials, simulations, and monitoring mechanisms tailored to the organization's cybersecurity needs.</a:t>
            </a:r>
            <a:endParaRPr/>
          </a:p>
        </p:txBody>
      </p:sp>
      <p:pic>
        <p:nvPicPr>
          <p:cNvPr id="4234" name="Google Shape;4234;p434"/>
          <p:cNvPicPr preferRelativeResize="0"/>
          <p:nvPr/>
        </p:nvPicPr>
        <p:blipFill rotWithShape="1">
          <a:blip r:embed="rId3">
            <a:alphaModFix/>
          </a:blip>
          <a:srcRect/>
          <a:stretch/>
        </p:blipFill>
        <p:spPr>
          <a:xfrm>
            <a:off x="2081176" y="2974181"/>
            <a:ext cx="3405224" cy="3195638"/>
          </a:xfrm>
          <a:prstGeom prst="rect">
            <a:avLst/>
          </a:prstGeom>
          <a:noFill/>
          <a:ln>
            <a:noFill/>
          </a:ln>
        </p:spPr>
      </p:pic>
      <p:sp>
        <p:nvSpPr>
          <p:cNvPr id="4235" name="Google Shape;4235;p434"/>
          <p:cNvSpPr/>
          <p:nvPr/>
        </p:nvSpPr>
        <p:spPr>
          <a:xfrm>
            <a:off x="5384800" y="1011863"/>
            <a:ext cx="549282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4240"/>
        <p:cNvGrpSpPr/>
        <p:nvPr/>
      </p:nvGrpSpPr>
      <p:grpSpPr>
        <a:xfrm>
          <a:off x="0" y="0"/>
          <a:ext cx="0" cy="0"/>
          <a:chOff x="0" y="0"/>
          <a:chExt cx="0" cy="0"/>
        </a:xfrm>
      </p:grpSpPr>
      <p:sp>
        <p:nvSpPr>
          <p:cNvPr id="4241" name="Google Shape;4241;p435"/>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Execution of Training</a:t>
            </a:r>
            <a:endParaRPr>
              <a:solidFill>
                <a:srgbClr val="3F3F3F"/>
              </a:solidFill>
              <a:latin typeface="Open Sans"/>
              <a:ea typeface="Open Sans"/>
              <a:cs typeface="Open Sans"/>
              <a:sym typeface="Open Sans"/>
            </a:endParaRPr>
          </a:p>
        </p:txBody>
      </p:sp>
      <p:sp>
        <p:nvSpPr>
          <p:cNvPr id="4242" name="Google Shape;4242;p435"/>
          <p:cNvSpPr/>
          <p:nvPr/>
        </p:nvSpPr>
        <p:spPr>
          <a:xfrm>
            <a:off x="3546507" y="1792915"/>
            <a:ext cx="9162984" cy="6237026"/>
          </a:xfrm>
          <a:prstGeom prst="roundRect">
            <a:avLst>
              <a:gd name="adj" fmla="val 11868"/>
            </a:avLst>
          </a:prstGeom>
          <a:solidFill>
            <a:srgbClr val="DDEAF6"/>
          </a:solid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Security awareness training materials are critical, but successful delivery is equally important.</a:t>
            </a:r>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Delivery turns knowledge into action, fostering a culture of security.</a:t>
            </a:r>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Key components include:</a:t>
            </a:r>
            <a:endParaRPr/>
          </a:p>
          <a:p>
            <a:pPr marL="8890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	1. Implementing training modules</a:t>
            </a:r>
            <a:endParaRPr/>
          </a:p>
          <a:p>
            <a:pPr marL="8890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	2. Utilizing monitoring tools</a:t>
            </a:r>
            <a:endParaRPr/>
          </a:p>
          <a:p>
            <a:pPr marL="8890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	3. Performing simulated attacks</a:t>
            </a:r>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Real-time monitoring is vital for:</a:t>
            </a:r>
            <a:endParaRPr/>
          </a:p>
          <a:p>
            <a:pPr marL="8890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	1. Tracking user engagement</a:t>
            </a:r>
            <a:endParaRPr/>
          </a:p>
          <a:p>
            <a:pPr marL="8890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	2. Recording incident reports</a:t>
            </a:r>
            <a:endParaRPr/>
          </a:p>
          <a:p>
            <a:pPr marL="8890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	3. Measuring the success rates of simulated attacks</a:t>
            </a:r>
            <a:endParaRPr/>
          </a:p>
          <a:p>
            <a:pPr marL="4318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Any identified gaps should be promptly addressed, and the program adjusted as needed.</a:t>
            </a:r>
            <a:endParaRPr/>
          </a:p>
        </p:txBody>
      </p:sp>
      <p:sp>
        <p:nvSpPr>
          <p:cNvPr id="4243" name="Google Shape;4243;p435"/>
          <p:cNvSpPr/>
          <p:nvPr/>
        </p:nvSpPr>
        <p:spPr>
          <a:xfrm>
            <a:off x="5778500" y="1011863"/>
            <a:ext cx="46951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4248"/>
        <p:cNvGrpSpPr/>
        <p:nvPr/>
      </p:nvGrpSpPr>
      <p:grpSpPr>
        <a:xfrm>
          <a:off x="0" y="0"/>
          <a:ext cx="0" cy="0"/>
          <a:chOff x="0" y="0"/>
          <a:chExt cx="0" cy="0"/>
        </a:xfrm>
      </p:grpSpPr>
      <p:grpSp>
        <p:nvGrpSpPr>
          <p:cNvPr id="4249" name="Google Shape;4249;p436"/>
          <p:cNvGrpSpPr/>
          <p:nvPr/>
        </p:nvGrpSpPr>
        <p:grpSpPr>
          <a:xfrm>
            <a:off x="5572351" y="2173847"/>
            <a:ext cx="4749470" cy="6381246"/>
            <a:chOff x="10387822" y="1885040"/>
            <a:chExt cx="4242578" cy="6024519"/>
          </a:xfrm>
        </p:grpSpPr>
        <p:grpSp>
          <p:nvGrpSpPr>
            <p:cNvPr id="4250" name="Google Shape;4250;p436"/>
            <p:cNvGrpSpPr/>
            <p:nvPr/>
          </p:nvGrpSpPr>
          <p:grpSpPr>
            <a:xfrm>
              <a:off x="10387822" y="1885040"/>
              <a:ext cx="4242578" cy="6024519"/>
              <a:chOff x="2404611" y="1279838"/>
              <a:chExt cx="3336622" cy="5262164"/>
            </a:xfrm>
          </p:grpSpPr>
          <p:sp>
            <p:nvSpPr>
              <p:cNvPr id="4251" name="Google Shape;4251;p436"/>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52" name="Google Shape;4252;p436"/>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253" name="Google Shape;4253;p436"/>
            <p:cNvGrpSpPr/>
            <p:nvPr/>
          </p:nvGrpSpPr>
          <p:grpSpPr>
            <a:xfrm>
              <a:off x="10387822" y="2512683"/>
              <a:ext cx="2865515" cy="834156"/>
              <a:chOff x="2404610" y="1907480"/>
              <a:chExt cx="2865515" cy="834156"/>
            </a:xfrm>
          </p:grpSpPr>
          <p:sp>
            <p:nvSpPr>
              <p:cNvPr id="4254" name="Google Shape;4254;p436"/>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55" name="Google Shape;4255;p436"/>
              <p:cNvSpPr txBox="1"/>
              <p:nvPr/>
            </p:nvSpPr>
            <p:spPr>
              <a:xfrm>
                <a:off x="2570499" y="1936604"/>
                <a:ext cx="2699626" cy="7264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Launch with enthusiasm</a:t>
                </a:r>
                <a:endParaRPr/>
              </a:p>
            </p:txBody>
          </p:sp>
        </p:grpSp>
      </p:grpSp>
      <p:grpSp>
        <p:nvGrpSpPr>
          <p:cNvPr id="4256" name="Google Shape;4256;p436"/>
          <p:cNvGrpSpPr/>
          <p:nvPr/>
        </p:nvGrpSpPr>
        <p:grpSpPr>
          <a:xfrm>
            <a:off x="664573" y="2199615"/>
            <a:ext cx="4631516" cy="6379361"/>
            <a:chOff x="10387822" y="1885040"/>
            <a:chExt cx="4242578" cy="6024519"/>
          </a:xfrm>
        </p:grpSpPr>
        <p:grpSp>
          <p:nvGrpSpPr>
            <p:cNvPr id="4257" name="Google Shape;4257;p436"/>
            <p:cNvGrpSpPr/>
            <p:nvPr/>
          </p:nvGrpSpPr>
          <p:grpSpPr>
            <a:xfrm>
              <a:off x="10387822" y="1885040"/>
              <a:ext cx="4242578" cy="6024519"/>
              <a:chOff x="2404611" y="1279838"/>
              <a:chExt cx="3336622" cy="5262164"/>
            </a:xfrm>
          </p:grpSpPr>
          <p:sp>
            <p:nvSpPr>
              <p:cNvPr id="4258" name="Google Shape;4258;p436"/>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59" name="Google Shape;4259;p436"/>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260" name="Google Shape;4260;p436"/>
            <p:cNvGrpSpPr/>
            <p:nvPr/>
          </p:nvGrpSpPr>
          <p:grpSpPr>
            <a:xfrm>
              <a:off x="10387822" y="2512683"/>
              <a:ext cx="2868946" cy="834156"/>
              <a:chOff x="2404610" y="1907480"/>
              <a:chExt cx="2868946" cy="834156"/>
            </a:xfrm>
          </p:grpSpPr>
          <p:sp>
            <p:nvSpPr>
              <p:cNvPr id="4261" name="Google Shape;4261;p436"/>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62" name="Google Shape;4262;p436"/>
              <p:cNvSpPr txBox="1"/>
              <p:nvPr/>
            </p:nvSpPr>
            <p:spPr>
              <a:xfrm>
                <a:off x="2542739" y="1961236"/>
                <a:ext cx="2730817" cy="7266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Customized delivery methods</a:t>
                </a:r>
                <a:endParaRPr/>
              </a:p>
            </p:txBody>
          </p:sp>
        </p:grpSp>
      </p:grpSp>
      <p:sp>
        <p:nvSpPr>
          <p:cNvPr id="4263" name="Google Shape;4263;p436"/>
          <p:cNvSpPr txBox="1"/>
          <p:nvPr/>
        </p:nvSpPr>
        <p:spPr>
          <a:xfrm>
            <a:off x="1048149" y="3848082"/>
            <a:ext cx="3864364" cy="396121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To ensure effective execution, start with the right delivery methods. Consider your workforce's preferences. Some may prefer in-person training, others online modules, or a mix of both. Customize your approach to maximize engagement.</a:t>
            </a:r>
            <a:endParaRPr/>
          </a:p>
        </p:txBody>
      </p:sp>
      <p:sp>
        <p:nvSpPr>
          <p:cNvPr id="4264" name="Google Shape;4264;p436"/>
          <p:cNvSpPr txBox="1"/>
          <p:nvPr/>
        </p:nvSpPr>
        <p:spPr>
          <a:xfrm>
            <a:off x="6096000" y="3954701"/>
            <a:ext cx="3622158" cy="396121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Launch security awareness training with enthusiasm by highlighting cybersecurity's importance and benefits and involve senior leadership to show their commitment to the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entire workforce.</a:t>
            </a:r>
            <a:endParaRPr/>
          </a:p>
        </p:txBody>
      </p:sp>
      <p:grpSp>
        <p:nvGrpSpPr>
          <p:cNvPr id="4265" name="Google Shape;4265;p436"/>
          <p:cNvGrpSpPr/>
          <p:nvPr/>
        </p:nvGrpSpPr>
        <p:grpSpPr>
          <a:xfrm>
            <a:off x="10623407" y="2203196"/>
            <a:ext cx="4666432" cy="6381246"/>
            <a:chOff x="10387822" y="1885040"/>
            <a:chExt cx="4242578" cy="6024519"/>
          </a:xfrm>
        </p:grpSpPr>
        <p:grpSp>
          <p:nvGrpSpPr>
            <p:cNvPr id="4266" name="Google Shape;4266;p436"/>
            <p:cNvGrpSpPr/>
            <p:nvPr/>
          </p:nvGrpSpPr>
          <p:grpSpPr>
            <a:xfrm>
              <a:off x="10387822" y="1885040"/>
              <a:ext cx="4242578" cy="6024519"/>
              <a:chOff x="2404611" y="1279838"/>
              <a:chExt cx="3336622" cy="5262164"/>
            </a:xfrm>
          </p:grpSpPr>
          <p:sp>
            <p:nvSpPr>
              <p:cNvPr id="4267" name="Google Shape;4267;p436"/>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68" name="Google Shape;4268;p436"/>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269" name="Google Shape;4269;p436"/>
            <p:cNvGrpSpPr/>
            <p:nvPr/>
          </p:nvGrpSpPr>
          <p:grpSpPr>
            <a:xfrm>
              <a:off x="10387822" y="2512683"/>
              <a:ext cx="2616515" cy="834156"/>
              <a:chOff x="2404610" y="1907480"/>
              <a:chExt cx="2616515" cy="834156"/>
            </a:xfrm>
          </p:grpSpPr>
          <p:sp>
            <p:nvSpPr>
              <p:cNvPr id="4270" name="Google Shape;4270;p436"/>
              <p:cNvSpPr/>
              <p:nvPr/>
            </p:nvSpPr>
            <p:spPr>
              <a:xfrm>
                <a:off x="2404610" y="1907480"/>
                <a:ext cx="2616515"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71" name="Google Shape;4271;p436"/>
              <p:cNvSpPr txBox="1"/>
              <p:nvPr/>
            </p:nvSpPr>
            <p:spPr>
              <a:xfrm>
                <a:off x="2622872" y="2093449"/>
                <a:ext cx="2336807" cy="40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Phased rollout</a:t>
                </a:r>
                <a:endParaRPr/>
              </a:p>
            </p:txBody>
          </p:sp>
        </p:grpSp>
      </p:grpSp>
      <p:sp>
        <p:nvSpPr>
          <p:cNvPr id="4272" name="Google Shape;4272;p436"/>
          <p:cNvSpPr txBox="1"/>
          <p:nvPr/>
        </p:nvSpPr>
        <p:spPr>
          <a:xfrm>
            <a:off x="11032010" y="4003752"/>
            <a:ext cx="3612678" cy="357187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Implement a phased approach to training by starting with foundational topics and gradually introducing advanced concepts to prevent overwhelming employees and allow for progressive knowledge building.</a:t>
            </a:r>
            <a:endParaRPr sz="2200" b="0" i="0" u="none" strike="noStrike" cap="none">
              <a:solidFill>
                <a:srgbClr val="404040"/>
              </a:solidFill>
              <a:latin typeface="Open Sans"/>
              <a:ea typeface="Open Sans"/>
              <a:cs typeface="Open Sans"/>
              <a:sym typeface="Open Sans"/>
            </a:endParaRPr>
          </a:p>
        </p:txBody>
      </p:sp>
      <p:sp>
        <p:nvSpPr>
          <p:cNvPr id="4273" name="Google Shape;4273;p43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Effective Methods for Implementing Training</a:t>
            </a:r>
            <a:endParaRPr/>
          </a:p>
        </p:txBody>
      </p:sp>
      <p:sp>
        <p:nvSpPr>
          <p:cNvPr id="4274" name="Google Shape;4274;p436"/>
          <p:cNvSpPr/>
          <p:nvPr/>
        </p:nvSpPr>
        <p:spPr>
          <a:xfrm>
            <a:off x="3162300" y="816324"/>
            <a:ext cx="9935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279"/>
        <p:cNvGrpSpPr/>
        <p:nvPr/>
      </p:nvGrpSpPr>
      <p:grpSpPr>
        <a:xfrm>
          <a:off x="0" y="0"/>
          <a:ext cx="0" cy="0"/>
          <a:chOff x="0" y="0"/>
          <a:chExt cx="0" cy="0"/>
        </a:xfrm>
      </p:grpSpPr>
      <p:grpSp>
        <p:nvGrpSpPr>
          <p:cNvPr id="4280" name="Google Shape;4280;p437"/>
          <p:cNvGrpSpPr/>
          <p:nvPr/>
        </p:nvGrpSpPr>
        <p:grpSpPr>
          <a:xfrm>
            <a:off x="5572351" y="2173847"/>
            <a:ext cx="4749470" cy="6381246"/>
            <a:chOff x="10387822" y="1885040"/>
            <a:chExt cx="4242578" cy="6024519"/>
          </a:xfrm>
        </p:grpSpPr>
        <p:grpSp>
          <p:nvGrpSpPr>
            <p:cNvPr id="4281" name="Google Shape;4281;p437"/>
            <p:cNvGrpSpPr/>
            <p:nvPr/>
          </p:nvGrpSpPr>
          <p:grpSpPr>
            <a:xfrm>
              <a:off x="10387822" y="1885040"/>
              <a:ext cx="4242578" cy="6024519"/>
              <a:chOff x="2404611" y="1279838"/>
              <a:chExt cx="3336622" cy="5262164"/>
            </a:xfrm>
          </p:grpSpPr>
          <p:sp>
            <p:nvSpPr>
              <p:cNvPr id="4282" name="Google Shape;4282;p437"/>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83" name="Google Shape;4283;p437"/>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284" name="Google Shape;4284;p437"/>
            <p:cNvGrpSpPr/>
            <p:nvPr/>
          </p:nvGrpSpPr>
          <p:grpSpPr>
            <a:xfrm>
              <a:off x="10387822" y="2512683"/>
              <a:ext cx="2865515" cy="834156"/>
              <a:chOff x="2404610" y="1907480"/>
              <a:chExt cx="2865515" cy="834156"/>
            </a:xfrm>
          </p:grpSpPr>
          <p:sp>
            <p:nvSpPr>
              <p:cNvPr id="4285" name="Google Shape;4285;p437"/>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F1B0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86" name="Google Shape;4286;p437"/>
              <p:cNvSpPr txBox="1"/>
              <p:nvPr/>
            </p:nvSpPr>
            <p:spPr>
              <a:xfrm>
                <a:off x="2570499" y="1936604"/>
                <a:ext cx="2699626" cy="7264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Scenario based learning</a:t>
                </a:r>
                <a:endParaRPr/>
              </a:p>
            </p:txBody>
          </p:sp>
        </p:grpSp>
      </p:grpSp>
      <p:grpSp>
        <p:nvGrpSpPr>
          <p:cNvPr id="4287" name="Google Shape;4287;p437"/>
          <p:cNvGrpSpPr/>
          <p:nvPr/>
        </p:nvGrpSpPr>
        <p:grpSpPr>
          <a:xfrm>
            <a:off x="664573" y="2199615"/>
            <a:ext cx="4631516" cy="6379361"/>
            <a:chOff x="10387822" y="1885040"/>
            <a:chExt cx="4242578" cy="6024519"/>
          </a:xfrm>
        </p:grpSpPr>
        <p:grpSp>
          <p:nvGrpSpPr>
            <p:cNvPr id="4288" name="Google Shape;4288;p437"/>
            <p:cNvGrpSpPr/>
            <p:nvPr/>
          </p:nvGrpSpPr>
          <p:grpSpPr>
            <a:xfrm>
              <a:off x="10387822" y="1885040"/>
              <a:ext cx="4242578" cy="6024519"/>
              <a:chOff x="2404611" y="1279838"/>
              <a:chExt cx="3336622" cy="5262164"/>
            </a:xfrm>
          </p:grpSpPr>
          <p:sp>
            <p:nvSpPr>
              <p:cNvPr id="4289" name="Google Shape;4289;p437"/>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90" name="Google Shape;4290;p437"/>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291" name="Google Shape;4291;p437"/>
            <p:cNvGrpSpPr/>
            <p:nvPr/>
          </p:nvGrpSpPr>
          <p:grpSpPr>
            <a:xfrm>
              <a:off x="10387822" y="2512683"/>
              <a:ext cx="2868946" cy="834156"/>
              <a:chOff x="2404610" y="1907480"/>
              <a:chExt cx="2868946" cy="834156"/>
            </a:xfrm>
          </p:grpSpPr>
          <p:sp>
            <p:nvSpPr>
              <p:cNvPr id="4292" name="Google Shape;4292;p437"/>
              <p:cNvSpPr/>
              <p:nvPr/>
            </p:nvSpPr>
            <p:spPr>
              <a:xfrm>
                <a:off x="2404610" y="1907480"/>
                <a:ext cx="2730816"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80B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93" name="Google Shape;4293;p437"/>
              <p:cNvSpPr txBox="1"/>
              <p:nvPr/>
            </p:nvSpPr>
            <p:spPr>
              <a:xfrm>
                <a:off x="2542739" y="1961236"/>
                <a:ext cx="2730817" cy="7266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Interactive workshops</a:t>
                </a:r>
                <a:endParaRPr/>
              </a:p>
            </p:txBody>
          </p:sp>
        </p:grpSp>
      </p:grpSp>
      <p:sp>
        <p:nvSpPr>
          <p:cNvPr id="4294" name="Google Shape;4294;p437"/>
          <p:cNvSpPr txBox="1"/>
          <p:nvPr/>
        </p:nvSpPr>
        <p:spPr>
          <a:xfrm>
            <a:off x="1048149" y="3848082"/>
            <a:ext cx="3864364" cy="357187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Incorporate interactive workshops or hands-on activities into your training execution. These sessions provide employees with practical experience and an opportunity to apply their knowledge in real-world scenarios.</a:t>
            </a:r>
            <a:endParaRPr/>
          </a:p>
        </p:txBody>
      </p:sp>
      <p:sp>
        <p:nvSpPr>
          <p:cNvPr id="4295" name="Google Shape;4295;p437"/>
          <p:cNvSpPr txBox="1"/>
          <p:nvPr/>
        </p:nvSpPr>
        <p:spPr>
          <a:xfrm>
            <a:off x="6096000" y="3954701"/>
            <a:ext cx="3622158" cy="435055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Implement scenario-based learning exercises that mimic potential security threats. These exercises allow employees to practice identifying and responding to security incidents and build confidence in </a:t>
            </a:r>
            <a:br>
              <a:rPr lang="en-US" sz="2200" b="0" i="0" u="none" strike="noStrike" cap="none">
                <a:solidFill>
                  <a:srgbClr val="404040"/>
                </a:solidFill>
                <a:latin typeface="Open Sans"/>
                <a:ea typeface="Open Sans"/>
                <a:cs typeface="Open Sans"/>
                <a:sym typeface="Open Sans"/>
              </a:rPr>
            </a:br>
            <a:r>
              <a:rPr lang="en-US" sz="2200" b="0" i="0" u="none" strike="noStrike" cap="none">
                <a:solidFill>
                  <a:srgbClr val="404040"/>
                </a:solidFill>
                <a:latin typeface="Open Sans"/>
                <a:ea typeface="Open Sans"/>
                <a:cs typeface="Open Sans"/>
                <a:sym typeface="Open Sans"/>
              </a:rPr>
              <a:t>their abilities.</a:t>
            </a:r>
            <a:endParaRPr/>
          </a:p>
        </p:txBody>
      </p:sp>
      <p:grpSp>
        <p:nvGrpSpPr>
          <p:cNvPr id="4296" name="Google Shape;4296;p437"/>
          <p:cNvGrpSpPr/>
          <p:nvPr/>
        </p:nvGrpSpPr>
        <p:grpSpPr>
          <a:xfrm>
            <a:off x="10623407" y="2203196"/>
            <a:ext cx="4666432" cy="6381246"/>
            <a:chOff x="10387822" y="1885040"/>
            <a:chExt cx="4242578" cy="6024519"/>
          </a:xfrm>
        </p:grpSpPr>
        <p:grpSp>
          <p:nvGrpSpPr>
            <p:cNvPr id="4297" name="Google Shape;4297;p437"/>
            <p:cNvGrpSpPr/>
            <p:nvPr/>
          </p:nvGrpSpPr>
          <p:grpSpPr>
            <a:xfrm>
              <a:off x="10387822" y="1885040"/>
              <a:ext cx="4242578" cy="6024519"/>
              <a:chOff x="2404611" y="1279838"/>
              <a:chExt cx="3336622" cy="5262164"/>
            </a:xfrm>
          </p:grpSpPr>
          <p:sp>
            <p:nvSpPr>
              <p:cNvPr id="4298" name="Google Shape;4298;p437"/>
              <p:cNvSpPr/>
              <p:nvPr/>
            </p:nvSpPr>
            <p:spPr>
              <a:xfrm>
                <a:off x="2404611" y="1279838"/>
                <a:ext cx="3336622" cy="5262164"/>
              </a:xfrm>
              <a:custGeom>
                <a:avLst/>
                <a:gdLst/>
                <a:ahLst/>
                <a:cxnLst/>
                <a:rect l="l" t="t" r="r" b="b"/>
                <a:pathLst>
                  <a:path w="3792" h="5435" extrusionOk="0">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99" name="Google Shape;4299;p437"/>
              <p:cNvSpPr/>
              <p:nvPr/>
            </p:nvSpPr>
            <p:spPr>
              <a:xfrm>
                <a:off x="2621880" y="1611042"/>
                <a:ext cx="2902085" cy="4728692"/>
              </a:xfrm>
              <a:custGeom>
                <a:avLst/>
                <a:gdLst/>
                <a:ahLst/>
                <a:cxnLst/>
                <a:rect l="l" t="t" r="r" b="b"/>
                <a:pathLst>
                  <a:path w="3297" h="4888" extrusionOk="0">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300" name="Google Shape;4300;p437"/>
            <p:cNvGrpSpPr/>
            <p:nvPr/>
          </p:nvGrpSpPr>
          <p:grpSpPr>
            <a:xfrm>
              <a:off x="10387822" y="2512683"/>
              <a:ext cx="2616515" cy="834156"/>
              <a:chOff x="2404610" y="1907480"/>
              <a:chExt cx="2616515" cy="834156"/>
            </a:xfrm>
          </p:grpSpPr>
          <p:sp>
            <p:nvSpPr>
              <p:cNvPr id="4301" name="Google Shape;4301;p437"/>
              <p:cNvSpPr/>
              <p:nvPr/>
            </p:nvSpPr>
            <p:spPr>
              <a:xfrm>
                <a:off x="2404610" y="1907480"/>
                <a:ext cx="2616515" cy="834156"/>
              </a:xfrm>
              <a:custGeom>
                <a:avLst/>
                <a:gdLst/>
                <a:ahLst/>
                <a:cxnLst/>
                <a:rect l="l" t="t" r="r" b="b"/>
                <a:pathLst>
                  <a:path w="2930" h="946" extrusionOk="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77B0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02" name="Google Shape;4302;p437"/>
              <p:cNvSpPr txBox="1"/>
              <p:nvPr/>
            </p:nvSpPr>
            <p:spPr>
              <a:xfrm>
                <a:off x="2622872" y="2093449"/>
                <a:ext cx="2336807" cy="40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Gamification</a:t>
                </a:r>
                <a:endParaRPr/>
              </a:p>
            </p:txBody>
          </p:sp>
        </p:grpSp>
      </p:grpSp>
      <p:sp>
        <p:nvSpPr>
          <p:cNvPr id="4303" name="Google Shape;4303;p437"/>
          <p:cNvSpPr txBox="1"/>
          <p:nvPr/>
        </p:nvSpPr>
        <p:spPr>
          <a:xfrm>
            <a:off x="11032010" y="4003752"/>
            <a:ext cx="3612678" cy="396121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Gamify the training process by incorporating elements such as quizzes, challenges, and leaderboards. Gamification makes learning enjoyable and competitive, encouraging active participation and knowledge retention.</a:t>
            </a:r>
            <a:endParaRPr/>
          </a:p>
        </p:txBody>
      </p:sp>
      <p:sp>
        <p:nvSpPr>
          <p:cNvPr id="4304" name="Google Shape;4304;p43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Effective Methods for Implementing Training</a:t>
            </a:r>
            <a:endParaRPr/>
          </a:p>
        </p:txBody>
      </p:sp>
      <p:sp>
        <p:nvSpPr>
          <p:cNvPr id="4305" name="Google Shape;4305;p437"/>
          <p:cNvSpPr/>
          <p:nvPr/>
        </p:nvSpPr>
        <p:spPr>
          <a:xfrm>
            <a:off x="3162300" y="816324"/>
            <a:ext cx="9935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309"/>
        <p:cNvGrpSpPr/>
        <p:nvPr/>
      </p:nvGrpSpPr>
      <p:grpSpPr>
        <a:xfrm>
          <a:off x="0" y="0"/>
          <a:ext cx="0" cy="0"/>
          <a:chOff x="0" y="0"/>
          <a:chExt cx="0" cy="0"/>
        </a:xfrm>
      </p:grpSpPr>
      <p:sp>
        <p:nvSpPr>
          <p:cNvPr id="4310" name="Google Shape;4310;p438"/>
          <p:cNvSpPr txBox="1">
            <a:spLocks noGrp="1"/>
          </p:cNvSpPr>
          <p:nvPr>
            <p:ph type="body" idx="2"/>
          </p:nvPr>
        </p:nvSpPr>
        <p:spPr>
          <a:xfrm>
            <a:off x="1740525" y="2705901"/>
            <a:ext cx="7697559" cy="900118"/>
          </a:xfrm>
          <a:prstGeom prst="rect">
            <a:avLst/>
          </a:prstGeom>
          <a:noFill/>
          <a:ln>
            <a:noFill/>
          </a:ln>
        </p:spPr>
        <p:txBody>
          <a:bodyPr spcFirstLastPara="1" wrap="square" lIns="91425" tIns="0" rIns="91425" bIns="0" anchor="ctr" anchorCtr="0">
            <a:spAutoFit/>
          </a:bodyPr>
          <a:lstStyle/>
          <a:p>
            <a:pPr marL="0" lvl="0" indent="0" algn="l" rtl="0">
              <a:lnSpc>
                <a:spcPct val="114000"/>
              </a:lnSpc>
              <a:spcBef>
                <a:spcPts val="1000"/>
              </a:spcBef>
              <a:spcAft>
                <a:spcPts val="0"/>
              </a:spcAft>
              <a:buClr>
                <a:srgbClr val="000000"/>
              </a:buClr>
              <a:buSzPts val="2800"/>
              <a:buNone/>
            </a:pPr>
            <a:r>
              <a:rPr lang="en-US"/>
              <a:t>The </a:t>
            </a:r>
            <a:r>
              <a:rPr lang="en-US">
                <a:solidFill>
                  <a:srgbClr val="3F3F3F"/>
                </a:solidFill>
                <a:latin typeface="Open Sans"/>
                <a:ea typeface="Open Sans"/>
                <a:cs typeface="Open Sans"/>
                <a:sym typeface="Open Sans"/>
              </a:rPr>
              <a:t>elements of the risk </a:t>
            </a:r>
            <a:r>
              <a:rPr lang="en-US"/>
              <a:t>m</a:t>
            </a:r>
            <a:r>
              <a:rPr lang="en-US">
                <a:solidFill>
                  <a:srgbClr val="3F3F3F"/>
                </a:solidFill>
                <a:latin typeface="Open Sans"/>
                <a:ea typeface="Open Sans"/>
                <a:cs typeface="Open Sans"/>
                <a:sym typeface="Open Sans"/>
              </a:rPr>
              <a:t>anagement </a:t>
            </a:r>
            <a:r>
              <a:rPr lang="en-US"/>
              <a:t>p</a:t>
            </a:r>
            <a:r>
              <a:rPr lang="en-US">
                <a:solidFill>
                  <a:srgbClr val="3F3F3F"/>
                </a:solidFill>
                <a:latin typeface="Open Sans"/>
                <a:ea typeface="Open Sans"/>
                <a:cs typeface="Open Sans"/>
                <a:sym typeface="Open Sans"/>
              </a:rPr>
              <a:t>rocess mitigate potential risks effectively.</a:t>
            </a:r>
            <a:endParaRPr/>
          </a:p>
        </p:txBody>
      </p:sp>
      <p:sp>
        <p:nvSpPr>
          <p:cNvPr id="4311" name="Google Shape;4311;p438"/>
          <p:cNvSpPr txBox="1">
            <a:spLocks noGrp="1"/>
          </p:cNvSpPr>
          <p:nvPr>
            <p:ph type="body" idx="3"/>
          </p:nvPr>
        </p:nvSpPr>
        <p:spPr>
          <a:xfrm>
            <a:off x="1762296" y="3730196"/>
            <a:ext cx="8013076" cy="900118"/>
          </a:xfrm>
          <a:prstGeom prst="rect">
            <a:avLst/>
          </a:prstGeom>
          <a:noFill/>
          <a:ln>
            <a:noFill/>
          </a:ln>
        </p:spPr>
        <p:txBody>
          <a:bodyPr spcFirstLastPara="1" wrap="square" lIns="91425" tIns="0" rIns="91425" bIns="0" anchor="ctr" anchorCtr="0">
            <a:spAutoFit/>
          </a:bodyPr>
          <a:lstStyle/>
          <a:p>
            <a:pPr marL="0" lvl="0" indent="0" algn="l" rtl="0">
              <a:lnSpc>
                <a:spcPct val="114000"/>
              </a:lnSpc>
              <a:spcBef>
                <a:spcPts val="1000"/>
              </a:spcBef>
              <a:spcAft>
                <a:spcPts val="0"/>
              </a:spcAft>
              <a:buClr>
                <a:srgbClr val="000000"/>
              </a:buClr>
              <a:buSzPts val="2800"/>
              <a:buNone/>
            </a:pPr>
            <a:r>
              <a:rPr lang="en-US"/>
              <a:t>T</a:t>
            </a:r>
            <a:r>
              <a:rPr lang="en-US">
                <a:solidFill>
                  <a:srgbClr val="3F3F3F"/>
                </a:solidFill>
                <a:latin typeface="Open Sans"/>
                <a:ea typeface="Open Sans"/>
                <a:cs typeface="Open Sans"/>
                <a:sym typeface="Open Sans"/>
              </a:rPr>
              <a:t>he processes associated with third-party risk assessment and management ensure comprehensive security coverage.</a:t>
            </a:r>
            <a:endParaRPr/>
          </a:p>
        </p:txBody>
      </p:sp>
      <p:sp>
        <p:nvSpPr>
          <p:cNvPr id="4312" name="Google Shape;4312;p438"/>
          <p:cNvSpPr txBox="1">
            <a:spLocks noGrp="1"/>
          </p:cNvSpPr>
          <p:nvPr>
            <p:ph type="body" idx="4"/>
          </p:nvPr>
        </p:nvSpPr>
        <p:spPr>
          <a:xfrm>
            <a:off x="1762296" y="4784321"/>
            <a:ext cx="8492047" cy="514180"/>
          </a:xfrm>
          <a:prstGeom prst="rect">
            <a:avLst/>
          </a:prstGeom>
          <a:noFill/>
          <a:ln>
            <a:noFill/>
          </a:ln>
        </p:spPr>
        <p:txBody>
          <a:bodyPr spcFirstLastPara="1" wrap="square" lIns="91425" tIns="0" rIns="91425" bIns="0" anchor="ctr" anchorCtr="0">
            <a:spAutoFit/>
          </a:bodyPr>
          <a:lstStyle/>
          <a:p>
            <a:pPr marL="0" lvl="0" indent="0" algn="l" rtl="0">
              <a:lnSpc>
                <a:spcPct val="114000"/>
              </a:lnSpc>
              <a:spcBef>
                <a:spcPts val="1000"/>
              </a:spcBef>
              <a:spcAft>
                <a:spcPts val="0"/>
              </a:spcAft>
              <a:buClr>
                <a:srgbClr val="000000"/>
              </a:buClr>
              <a:buSzPts val="2800"/>
              <a:buNone/>
            </a:pPr>
            <a:r>
              <a:rPr lang="en-US"/>
              <a:t>Effective security compliance maintain regulatory standards.</a:t>
            </a:r>
            <a:endParaRPr/>
          </a:p>
        </p:txBody>
      </p:sp>
      <p:pic>
        <p:nvPicPr>
          <p:cNvPr id="4313" name="Google Shape;4313;p438"/>
          <p:cNvPicPr preferRelativeResize="0"/>
          <p:nvPr/>
        </p:nvPicPr>
        <p:blipFill rotWithShape="1">
          <a:blip r:embed="rId3">
            <a:alphaModFix/>
          </a:blip>
          <a:srcRect/>
          <a:stretch/>
        </p:blipFill>
        <p:spPr>
          <a:xfrm>
            <a:off x="1154159" y="1761095"/>
            <a:ext cx="489335" cy="489335"/>
          </a:xfrm>
          <a:prstGeom prst="rect">
            <a:avLst/>
          </a:prstGeom>
          <a:noFill/>
          <a:ln>
            <a:noFill/>
          </a:ln>
        </p:spPr>
      </p:pic>
      <p:pic>
        <p:nvPicPr>
          <p:cNvPr id="4314" name="Google Shape;4314;p438"/>
          <p:cNvPicPr preferRelativeResize="0"/>
          <p:nvPr/>
        </p:nvPicPr>
        <p:blipFill rotWithShape="1">
          <a:blip r:embed="rId3">
            <a:alphaModFix/>
          </a:blip>
          <a:srcRect/>
          <a:stretch/>
        </p:blipFill>
        <p:spPr>
          <a:xfrm>
            <a:off x="1154156" y="2788313"/>
            <a:ext cx="489335" cy="489335"/>
          </a:xfrm>
          <a:prstGeom prst="rect">
            <a:avLst/>
          </a:prstGeom>
          <a:noFill/>
          <a:ln>
            <a:noFill/>
          </a:ln>
        </p:spPr>
      </p:pic>
      <p:pic>
        <p:nvPicPr>
          <p:cNvPr id="4315" name="Google Shape;4315;p438"/>
          <p:cNvPicPr preferRelativeResize="0"/>
          <p:nvPr/>
        </p:nvPicPr>
        <p:blipFill rotWithShape="1">
          <a:blip r:embed="rId3">
            <a:alphaModFix/>
          </a:blip>
          <a:srcRect/>
          <a:stretch/>
        </p:blipFill>
        <p:spPr>
          <a:xfrm>
            <a:off x="1154156" y="4842844"/>
            <a:ext cx="489335" cy="489335"/>
          </a:xfrm>
          <a:prstGeom prst="rect">
            <a:avLst/>
          </a:prstGeom>
          <a:noFill/>
          <a:ln>
            <a:noFill/>
          </a:ln>
        </p:spPr>
      </p:pic>
      <p:pic>
        <p:nvPicPr>
          <p:cNvPr id="4316" name="Google Shape;4316;p438"/>
          <p:cNvPicPr preferRelativeResize="0"/>
          <p:nvPr/>
        </p:nvPicPr>
        <p:blipFill rotWithShape="1">
          <a:blip r:embed="rId3">
            <a:alphaModFix/>
          </a:blip>
          <a:srcRect/>
          <a:stretch/>
        </p:blipFill>
        <p:spPr>
          <a:xfrm>
            <a:off x="1154156" y="3815625"/>
            <a:ext cx="489335" cy="489335"/>
          </a:xfrm>
          <a:prstGeom prst="rect">
            <a:avLst/>
          </a:prstGeom>
          <a:noFill/>
          <a:ln>
            <a:noFill/>
          </a:ln>
        </p:spPr>
      </p:pic>
      <p:sp>
        <p:nvSpPr>
          <p:cNvPr id="4317" name="Google Shape;4317;p438"/>
          <p:cNvSpPr/>
          <p:nvPr/>
        </p:nvSpPr>
        <p:spPr>
          <a:xfrm>
            <a:off x="1646181" y="1753905"/>
            <a:ext cx="6982561" cy="864171"/>
          </a:xfrm>
          <a:prstGeom prst="rect">
            <a:avLst/>
          </a:prstGeom>
          <a:noFill/>
          <a:ln>
            <a:noFill/>
          </a:ln>
        </p:spPr>
        <p:txBody>
          <a:bodyPr spcFirstLastPara="1" wrap="square" lIns="91425" tIns="45700" rIns="91425" bIns="45700" anchor="ctr" anchorCtr="0">
            <a:spAutoFit/>
          </a:bodyPr>
          <a:lstStyle/>
          <a:p>
            <a:pPr marL="50800" marR="0" lvl="0" indent="0" algn="l" rtl="0">
              <a:lnSpc>
                <a:spcPct val="114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The elements of effective security governance enhance organizational security protocols.</a:t>
            </a:r>
            <a:endParaRPr/>
          </a:p>
        </p:txBody>
      </p:sp>
      <p:pic>
        <p:nvPicPr>
          <p:cNvPr id="4318" name="Google Shape;4318;p438"/>
          <p:cNvPicPr preferRelativeResize="0"/>
          <p:nvPr/>
        </p:nvPicPr>
        <p:blipFill rotWithShape="1">
          <a:blip r:embed="rId3">
            <a:alphaModFix/>
          </a:blip>
          <a:srcRect/>
          <a:stretch/>
        </p:blipFill>
        <p:spPr>
          <a:xfrm>
            <a:off x="1147785" y="5690708"/>
            <a:ext cx="489335" cy="489335"/>
          </a:xfrm>
          <a:prstGeom prst="rect">
            <a:avLst/>
          </a:prstGeom>
          <a:noFill/>
          <a:ln>
            <a:noFill/>
          </a:ln>
        </p:spPr>
      </p:pic>
      <p:sp>
        <p:nvSpPr>
          <p:cNvPr id="4319" name="Google Shape;4319;p438"/>
          <p:cNvSpPr txBox="1"/>
          <p:nvPr/>
        </p:nvSpPr>
        <p:spPr>
          <a:xfrm>
            <a:off x="1784067" y="5583134"/>
            <a:ext cx="7654017" cy="900118"/>
          </a:xfrm>
          <a:prstGeom prst="rect">
            <a:avLst/>
          </a:prstGeom>
          <a:noFill/>
          <a:ln>
            <a:noFill/>
          </a:ln>
        </p:spPr>
        <p:txBody>
          <a:bodyPr spcFirstLastPara="1" wrap="square" lIns="91425" tIns="0" rIns="91425" bIns="0" anchor="ctr" anchorCtr="0">
            <a:spAutoFit/>
          </a:bodyPr>
          <a:lstStyle/>
          <a:p>
            <a:pPr marL="0" marR="0" lvl="0" indent="0" algn="l" rtl="0">
              <a:lnSpc>
                <a:spcPct val="114000"/>
              </a:lnSpc>
              <a:spcBef>
                <a:spcPts val="100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Types and purposes of audits and assessments improve overall security measures.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6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Standards</a:t>
            </a:r>
            <a:endParaRPr>
              <a:solidFill>
                <a:srgbClr val="3F3F3F"/>
              </a:solidFill>
            </a:endParaRPr>
          </a:p>
        </p:txBody>
      </p:sp>
      <p:sp>
        <p:nvSpPr>
          <p:cNvPr id="338" name="Google Shape;338;p267"/>
          <p:cNvSpPr txBox="1"/>
          <p:nvPr/>
        </p:nvSpPr>
        <p:spPr>
          <a:xfrm>
            <a:off x="1561107" y="1292339"/>
            <a:ext cx="1313025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Standards are established requirements or rules that describe the specific methods and practices to be followed.</a:t>
            </a:r>
            <a:endParaRPr sz="2200" b="0" i="0" u="none" strike="noStrike" cap="none">
              <a:solidFill>
                <a:srgbClr val="3F3F3F"/>
              </a:solidFill>
              <a:latin typeface="Open Sans"/>
              <a:ea typeface="Open Sans"/>
              <a:cs typeface="Open Sans"/>
              <a:sym typeface="Open Sans"/>
            </a:endParaRPr>
          </a:p>
        </p:txBody>
      </p:sp>
      <p:sp>
        <p:nvSpPr>
          <p:cNvPr id="339" name="Google Shape;339;p267"/>
          <p:cNvSpPr/>
          <p:nvPr/>
        </p:nvSpPr>
        <p:spPr>
          <a:xfrm>
            <a:off x="954155" y="1208957"/>
            <a:ext cx="14371984" cy="89675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0" name="Google Shape;340;p267"/>
          <p:cNvSpPr txBox="1"/>
          <p:nvPr/>
        </p:nvSpPr>
        <p:spPr>
          <a:xfrm>
            <a:off x="4942946" y="2648575"/>
            <a:ext cx="6407805"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The characteristics of security standards are:</a:t>
            </a:r>
            <a:endParaRPr sz="1400" b="0" i="0" u="none" strike="noStrike" cap="none">
              <a:solidFill>
                <a:srgbClr val="000000"/>
              </a:solidFill>
              <a:latin typeface="Open Sans SemiBold"/>
              <a:ea typeface="Open Sans SemiBold"/>
              <a:cs typeface="Open Sans SemiBold"/>
              <a:sym typeface="Open Sans SemiBold"/>
            </a:endParaRPr>
          </a:p>
        </p:txBody>
      </p:sp>
      <p:grpSp>
        <p:nvGrpSpPr>
          <p:cNvPr id="341" name="Google Shape;341;p267"/>
          <p:cNvGrpSpPr/>
          <p:nvPr/>
        </p:nvGrpSpPr>
        <p:grpSpPr>
          <a:xfrm>
            <a:off x="1616929" y="3634991"/>
            <a:ext cx="5608638" cy="1147649"/>
            <a:chOff x="1725415" y="3378197"/>
            <a:chExt cx="5608638" cy="1147649"/>
          </a:xfrm>
        </p:grpSpPr>
        <p:sp>
          <p:nvSpPr>
            <p:cNvPr id="342" name="Google Shape;342;p267"/>
            <p:cNvSpPr/>
            <p:nvPr/>
          </p:nvSpPr>
          <p:spPr>
            <a:xfrm flipH="1">
              <a:off x="1725415" y="3395546"/>
              <a:ext cx="5538788"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67"/>
            <p:cNvSpPr/>
            <p:nvPr/>
          </p:nvSpPr>
          <p:spPr>
            <a:xfrm flipH="1">
              <a:off x="7264203" y="3395546"/>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D95D5D"/>
            </a:solidFill>
            <a:ln w="9525" cap="flat" cmpd="sng">
              <a:solidFill>
                <a:srgbClr val="D95D5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67"/>
            <p:cNvSpPr/>
            <p:nvPr/>
          </p:nvSpPr>
          <p:spPr>
            <a:xfrm>
              <a:off x="1725415" y="3378197"/>
              <a:ext cx="5454142"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Provides detailed guidance beyond policies, explaining how to implement high-level guidelines operationally</a:t>
              </a:r>
              <a:endParaRPr sz="2200" b="0" i="0" u="none" strike="noStrike" cap="none">
                <a:solidFill>
                  <a:srgbClr val="3F3F3F"/>
                </a:solidFill>
                <a:latin typeface="Open Sans"/>
                <a:ea typeface="Open Sans"/>
                <a:cs typeface="Open Sans"/>
                <a:sym typeface="Open Sans"/>
              </a:endParaRPr>
            </a:p>
          </p:txBody>
        </p:sp>
      </p:grpSp>
      <p:grpSp>
        <p:nvGrpSpPr>
          <p:cNvPr id="345" name="Google Shape;345;p267"/>
          <p:cNvGrpSpPr/>
          <p:nvPr/>
        </p:nvGrpSpPr>
        <p:grpSpPr>
          <a:xfrm>
            <a:off x="6966804" y="3528337"/>
            <a:ext cx="395288" cy="1878013"/>
            <a:chOff x="7507697" y="2758563"/>
            <a:chExt cx="395288" cy="1878013"/>
          </a:xfrm>
        </p:grpSpPr>
        <p:sp>
          <p:nvSpPr>
            <p:cNvPr id="346" name="Google Shape;346;p267"/>
            <p:cNvSpPr/>
            <p:nvPr/>
          </p:nvSpPr>
          <p:spPr>
            <a:xfrm flipH="1">
              <a:off x="7507697" y="2826826"/>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8C212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67"/>
            <p:cNvSpPr/>
            <p:nvPr/>
          </p:nvSpPr>
          <p:spPr>
            <a:xfrm flipH="1">
              <a:off x="7766460" y="2758563"/>
              <a:ext cx="136525" cy="136525"/>
            </a:xfrm>
            <a:prstGeom prst="ellipse">
              <a:avLst/>
            </a:prstGeom>
            <a:solidFill>
              <a:srgbClr val="8C2121"/>
            </a:solidFill>
            <a:ln w="9525" cap="flat" cmpd="sng">
              <a:solidFill>
                <a:srgbClr val="8C212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8" name="Google Shape;348;p267"/>
          <p:cNvGrpSpPr/>
          <p:nvPr/>
        </p:nvGrpSpPr>
        <p:grpSpPr>
          <a:xfrm>
            <a:off x="8808066" y="3528337"/>
            <a:ext cx="395288" cy="1878013"/>
            <a:chOff x="8531533" y="2758563"/>
            <a:chExt cx="395288" cy="1878013"/>
          </a:xfrm>
        </p:grpSpPr>
        <p:sp>
          <p:nvSpPr>
            <p:cNvPr id="349" name="Google Shape;349;p267"/>
            <p:cNvSpPr/>
            <p:nvPr/>
          </p:nvSpPr>
          <p:spPr>
            <a:xfrm>
              <a:off x="8599796" y="2826826"/>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B89E2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67"/>
            <p:cNvSpPr/>
            <p:nvPr/>
          </p:nvSpPr>
          <p:spPr>
            <a:xfrm>
              <a:off x="8531533" y="2758563"/>
              <a:ext cx="136525" cy="136525"/>
            </a:xfrm>
            <a:prstGeom prst="ellipse">
              <a:avLst/>
            </a:prstGeom>
            <a:solidFill>
              <a:srgbClr val="B89E2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 name="Google Shape;351;p267"/>
          <p:cNvGrpSpPr/>
          <p:nvPr/>
        </p:nvGrpSpPr>
        <p:grpSpPr>
          <a:xfrm>
            <a:off x="8944591" y="3592063"/>
            <a:ext cx="5620284" cy="1168871"/>
            <a:chOff x="9761737" y="3288713"/>
            <a:chExt cx="5620284" cy="1168871"/>
          </a:xfrm>
        </p:grpSpPr>
        <p:sp>
          <p:nvSpPr>
            <p:cNvPr id="352" name="Google Shape;352;p267"/>
            <p:cNvSpPr/>
            <p:nvPr/>
          </p:nvSpPr>
          <p:spPr>
            <a:xfrm>
              <a:off x="9847996" y="3288713"/>
              <a:ext cx="5534025"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67"/>
            <p:cNvSpPr/>
            <p:nvPr/>
          </p:nvSpPr>
          <p:spPr>
            <a:xfrm>
              <a:off x="9761737" y="3327284"/>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EDCE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67"/>
            <p:cNvSpPr/>
            <p:nvPr/>
          </p:nvSpPr>
          <p:spPr>
            <a:xfrm>
              <a:off x="9839804" y="3331641"/>
              <a:ext cx="5501206"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Ensures consistent and aligned security practices with industry best practices and regulatory requirements</a:t>
              </a:r>
              <a:endParaRPr sz="2200" b="0" i="0" u="none" strike="noStrike" cap="none">
                <a:solidFill>
                  <a:srgbClr val="3F3F3F"/>
                </a:solidFill>
                <a:latin typeface="Open Sans"/>
                <a:ea typeface="Open Sans"/>
                <a:cs typeface="Open Sans"/>
                <a:sym typeface="Open Sans"/>
              </a:endParaRPr>
            </a:p>
          </p:txBody>
        </p:sp>
      </p:grpSp>
      <p:grpSp>
        <p:nvGrpSpPr>
          <p:cNvPr id="355" name="Google Shape;355;p267"/>
          <p:cNvGrpSpPr/>
          <p:nvPr/>
        </p:nvGrpSpPr>
        <p:grpSpPr>
          <a:xfrm>
            <a:off x="7019421" y="6271451"/>
            <a:ext cx="395288" cy="1878013"/>
            <a:chOff x="7112409" y="6014657"/>
            <a:chExt cx="395288" cy="1878013"/>
          </a:xfrm>
        </p:grpSpPr>
        <p:sp>
          <p:nvSpPr>
            <p:cNvPr id="356" name="Google Shape;356;p267"/>
            <p:cNvSpPr/>
            <p:nvPr/>
          </p:nvSpPr>
          <p:spPr>
            <a:xfrm rot="10800000">
              <a:off x="7112409" y="6014657"/>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0C753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67"/>
            <p:cNvSpPr/>
            <p:nvPr/>
          </p:nvSpPr>
          <p:spPr>
            <a:xfrm rot="10800000">
              <a:off x="7371172" y="7756145"/>
              <a:ext cx="136525" cy="136525"/>
            </a:xfrm>
            <a:prstGeom prst="ellipse">
              <a:avLst/>
            </a:prstGeom>
            <a:solidFill>
              <a:srgbClr val="0C7530"/>
            </a:solidFill>
            <a:ln w="9525" cap="flat" cmpd="sng">
              <a:solidFill>
                <a:srgbClr val="0C753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 name="Google Shape;358;p267"/>
          <p:cNvGrpSpPr/>
          <p:nvPr/>
        </p:nvGrpSpPr>
        <p:grpSpPr>
          <a:xfrm>
            <a:off x="1654048" y="6882639"/>
            <a:ext cx="5608638" cy="1130300"/>
            <a:chOff x="1762534" y="6625845"/>
            <a:chExt cx="5608638" cy="1130300"/>
          </a:xfrm>
        </p:grpSpPr>
        <p:sp>
          <p:nvSpPr>
            <p:cNvPr id="359" name="Google Shape;359;p267"/>
            <p:cNvSpPr/>
            <p:nvPr/>
          </p:nvSpPr>
          <p:spPr>
            <a:xfrm rot="10800000">
              <a:off x="1762534" y="6625845"/>
              <a:ext cx="5538788"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67"/>
            <p:cNvSpPr/>
            <p:nvPr/>
          </p:nvSpPr>
          <p:spPr>
            <a:xfrm rot="10800000">
              <a:off x="7301322" y="6625845"/>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26BD5A"/>
            </a:solidFill>
            <a:ln w="9525" cap="flat" cmpd="sng">
              <a:solidFill>
                <a:srgbClr val="26BD5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67"/>
            <p:cNvSpPr/>
            <p:nvPr/>
          </p:nvSpPr>
          <p:spPr>
            <a:xfrm>
              <a:off x="1830796" y="6639645"/>
              <a:ext cx="5538789"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Requires periodic review and modification or when related policies change</a:t>
              </a:r>
              <a:endParaRPr sz="1400" b="0" i="0" u="none" strike="noStrike" cap="none">
                <a:solidFill>
                  <a:srgbClr val="000000"/>
                </a:solidFill>
                <a:latin typeface="Arial"/>
                <a:ea typeface="Arial"/>
                <a:cs typeface="Arial"/>
                <a:sym typeface="Arial"/>
              </a:endParaRPr>
            </a:p>
          </p:txBody>
        </p:sp>
      </p:grpSp>
      <p:grpSp>
        <p:nvGrpSpPr>
          <p:cNvPr id="362" name="Google Shape;362;p267"/>
          <p:cNvGrpSpPr/>
          <p:nvPr/>
        </p:nvGrpSpPr>
        <p:grpSpPr>
          <a:xfrm>
            <a:off x="8938817" y="6271451"/>
            <a:ext cx="395288" cy="1878013"/>
            <a:chOff x="9031805" y="5984457"/>
            <a:chExt cx="395288" cy="1878013"/>
          </a:xfrm>
        </p:grpSpPr>
        <p:sp>
          <p:nvSpPr>
            <p:cNvPr id="363" name="Google Shape;363;p267"/>
            <p:cNvSpPr/>
            <p:nvPr/>
          </p:nvSpPr>
          <p:spPr>
            <a:xfrm rot="10800000" flipH="1">
              <a:off x="9100068" y="5984457"/>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0C82A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67"/>
            <p:cNvSpPr/>
            <p:nvPr/>
          </p:nvSpPr>
          <p:spPr>
            <a:xfrm rot="10800000" flipH="1">
              <a:off x="9031805" y="7725945"/>
              <a:ext cx="136525" cy="136525"/>
            </a:xfrm>
            <a:prstGeom prst="ellipse">
              <a:avLst/>
            </a:prstGeom>
            <a:solidFill>
              <a:srgbClr val="0C82A6"/>
            </a:solidFill>
            <a:ln w="9525" cap="flat" cmpd="sng">
              <a:solidFill>
                <a:srgbClr val="0C82A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 name="Google Shape;365;p267"/>
          <p:cNvGrpSpPr/>
          <p:nvPr/>
        </p:nvGrpSpPr>
        <p:grpSpPr>
          <a:xfrm>
            <a:off x="9059844" y="6852439"/>
            <a:ext cx="5643140" cy="1130300"/>
            <a:chOff x="9168330" y="6595645"/>
            <a:chExt cx="5643140" cy="1130300"/>
          </a:xfrm>
        </p:grpSpPr>
        <p:grpSp>
          <p:nvGrpSpPr>
            <p:cNvPr id="366" name="Google Shape;366;p267"/>
            <p:cNvGrpSpPr/>
            <p:nvPr/>
          </p:nvGrpSpPr>
          <p:grpSpPr>
            <a:xfrm>
              <a:off x="9168330" y="6595645"/>
              <a:ext cx="5605463" cy="1130300"/>
              <a:chOff x="9168330" y="6595645"/>
              <a:chExt cx="5605463" cy="1130300"/>
            </a:xfrm>
          </p:grpSpPr>
          <p:sp>
            <p:nvSpPr>
              <p:cNvPr id="367" name="Google Shape;367;p267"/>
              <p:cNvSpPr/>
              <p:nvPr/>
            </p:nvSpPr>
            <p:spPr>
              <a:xfrm rot="10800000" flipH="1">
                <a:off x="9238180" y="6595645"/>
                <a:ext cx="5535613"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67"/>
              <p:cNvSpPr/>
              <p:nvPr/>
            </p:nvSpPr>
            <p:spPr>
              <a:xfrm rot="10800000" flipH="1">
                <a:off x="9168330" y="6595645"/>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34B8E0"/>
              </a:solidFill>
              <a:ln w="9525" cap="flat" cmpd="sng">
                <a:solidFill>
                  <a:srgbClr val="34B8E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9" name="Google Shape;369;p267"/>
            <p:cNvSpPr/>
            <p:nvPr/>
          </p:nvSpPr>
          <p:spPr>
            <a:xfrm>
              <a:off x="9236592" y="6803903"/>
              <a:ext cx="5574878"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Supports security policies and organizational objectives</a:t>
              </a:r>
              <a:endParaRPr sz="1400" b="0" i="0" u="none" strike="noStrike" cap="none">
                <a:solidFill>
                  <a:srgbClr val="000000"/>
                </a:solidFill>
                <a:latin typeface="Arial"/>
                <a:ea typeface="Arial"/>
                <a:cs typeface="Arial"/>
                <a:sym typeface="Arial"/>
              </a:endParaRPr>
            </a:p>
          </p:txBody>
        </p:sp>
      </p:grpSp>
      <p:sp>
        <p:nvSpPr>
          <p:cNvPr id="370" name="Google Shape;370;p267"/>
          <p:cNvSpPr/>
          <p:nvPr/>
        </p:nvSpPr>
        <p:spPr>
          <a:xfrm rot="-2700000">
            <a:off x="7019767" y="4722233"/>
            <a:ext cx="2272940" cy="2272940"/>
          </a:xfrm>
          <a:prstGeom prst="roundRect">
            <a:avLst>
              <a:gd name="adj" fmla="val 8797"/>
            </a:avLst>
          </a:prstGeom>
          <a:solidFill>
            <a:schemeClr val="lt1"/>
          </a:solidFill>
          <a:ln w="2857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71" name="Google Shape;371;p267"/>
          <p:cNvPicPr preferRelativeResize="0"/>
          <p:nvPr/>
        </p:nvPicPr>
        <p:blipFill rotWithShape="1">
          <a:blip r:embed="rId3">
            <a:alphaModFix/>
          </a:blip>
          <a:srcRect/>
          <a:stretch/>
        </p:blipFill>
        <p:spPr>
          <a:xfrm>
            <a:off x="7163139" y="4914817"/>
            <a:ext cx="1954016" cy="1809751"/>
          </a:xfrm>
          <a:prstGeom prst="rect">
            <a:avLst/>
          </a:prstGeom>
          <a:noFill/>
          <a:ln>
            <a:noFill/>
          </a:ln>
        </p:spPr>
      </p:pic>
      <p:sp>
        <p:nvSpPr>
          <p:cNvPr id="372" name="Google Shape;372;p267"/>
          <p:cNvSpPr/>
          <p:nvPr/>
        </p:nvSpPr>
        <p:spPr>
          <a:xfrm>
            <a:off x="7010400" y="816352"/>
            <a:ext cx="22503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6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latin typeface="Open Sans"/>
                <a:ea typeface="Open Sans"/>
                <a:cs typeface="Open Sans"/>
                <a:sym typeface="Open Sans"/>
              </a:rPr>
              <a:t>Password Standard</a:t>
            </a:r>
            <a:endParaRPr>
              <a:solidFill>
                <a:srgbClr val="3F3F3F"/>
              </a:solidFill>
              <a:latin typeface="Open Sans"/>
              <a:ea typeface="Open Sans"/>
              <a:cs typeface="Open Sans"/>
              <a:sym typeface="Open Sans"/>
            </a:endParaRPr>
          </a:p>
        </p:txBody>
      </p:sp>
      <p:sp>
        <p:nvSpPr>
          <p:cNvPr id="379" name="Google Shape;379;p268"/>
          <p:cNvSpPr/>
          <p:nvPr/>
        </p:nvSpPr>
        <p:spPr>
          <a:xfrm>
            <a:off x="1771930" y="2830773"/>
            <a:ext cx="8003441" cy="3787254"/>
          </a:xfrm>
          <a:prstGeom prst="roundRect">
            <a:avLst>
              <a:gd name="adj" fmla="val 6320"/>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Password standards are crucial for an organization's access control strategy. They provide guidelines for creating, managing, and safeguarding passwords to prevent unauthorized access.</a:t>
            </a:r>
            <a:endParaRPr/>
          </a:p>
          <a:p>
            <a:pPr marL="342900" marR="0" lvl="0" indent="-215900" algn="l" rtl="0">
              <a:lnSpc>
                <a:spcPct val="114000"/>
              </a:lnSpc>
              <a:spcBef>
                <a:spcPts val="0"/>
              </a:spcBef>
              <a:spcAft>
                <a:spcPts val="0"/>
              </a:spcAft>
              <a:buClr>
                <a:srgbClr val="3F3F3F"/>
              </a:buClr>
              <a:buSzPts val="20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These standards ensure consistency and interoperability in password management across digital systems.</a:t>
            </a:r>
            <a:endParaRPr/>
          </a:p>
        </p:txBody>
      </p:sp>
      <p:pic>
        <p:nvPicPr>
          <p:cNvPr id="380" name="Google Shape;380;p268"/>
          <p:cNvPicPr preferRelativeResize="0"/>
          <p:nvPr/>
        </p:nvPicPr>
        <p:blipFill rotWithShape="1">
          <a:blip r:embed="rId3">
            <a:alphaModFix/>
          </a:blip>
          <a:srcRect/>
          <a:stretch/>
        </p:blipFill>
        <p:spPr>
          <a:xfrm>
            <a:off x="10617167" y="3177773"/>
            <a:ext cx="2999257" cy="2788453"/>
          </a:xfrm>
          <a:prstGeom prst="rect">
            <a:avLst/>
          </a:prstGeom>
          <a:noFill/>
          <a:ln>
            <a:noFill/>
          </a:ln>
        </p:spPr>
      </p:pic>
      <p:sp>
        <p:nvSpPr>
          <p:cNvPr id="381" name="Google Shape;381;p268"/>
          <p:cNvSpPr/>
          <p:nvPr/>
        </p:nvSpPr>
        <p:spPr>
          <a:xfrm>
            <a:off x="5994400" y="816352"/>
            <a:ext cx="427442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6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rgbClr val="3F3F3F"/>
                </a:solidFill>
              </a:rPr>
              <a:t>Attributes of Password Standards</a:t>
            </a:r>
            <a:endParaRPr/>
          </a:p>
        </p:txBody>
      </p:sp>
      <p:grpSp>
        <p:nvGrpSpPr>
          <p:cNvPr id="388" name="Google Shape;388;p269"/>
          <p:cNvGrpSpPr/>
          <p:nvPr/>
        </p:nvGrpSpPr>
        <p:grpSpPr>
          <a:xfrm>
            <a:off x="1879957" y="1698222"/>
            <a:ext cx="12496086" cy="6749035"/>
            <a:chOff x="1449970" y="1742006"/>
            <a:chExt cx="12496086" cy="6749035"/>
          </a:xfrm>
        </p:grpSpPr>
        <p:grpSp>
          <p:nvGrpSpPr>
            <p:cNvPr id="389" name="Google Shape;389;p269"/>
            <p:cNvGrpSpPr/>
            <p:nvPr/>
          </p:nvGrpSpPr>
          <p:grpSpPr>
            <a:xfrm>
              <a:off x="3092667" y="1742006"/>
              <a:ext cx="10853389" cy="6749035"/>
              <a:chOff x="3092667" y="1742006"/>
              <a:chExt cx="10853389" cy="6749035"/>
            </a:xfrm>
          </p:grpSpPr>
          <p:sp>
            <p:nvSpPr>
              <p:cNvPr id="390" name="Google Shape;390;p269"/>
              <p:cNvSpPr/>
              <p:nvPr/>
            </p:nvSpPr>
            <p:spPr>
              <a:xfrm>
                <a:off x="3092667" y="1742006"/>
                <a:ext cx="10853389" cy="1262672"/>
              </a:xfrm>
              <a:prstGeom prst="roundRect">
                <a:avLst>
                  <a:gd name="adj" fmla="val 16667"/>
                </a:avLst>
              </a:prstGeom>
              <a:solidFill>
                <a:srgbClr val="FEE599"/>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Minimum length: </a:t>
                </a:r>
                <a:r>
                  <a:rPr lang="en-US" sz="2200" b="0" i="0" u="none" strike="noStrike" cap="none">
                    <a:solidFill>
                      <a:srgbClr val="3F3F3F"/>
                    </a:solidFill>
                    <a:latin typeface="Open Sans"/>
                    <a:ea typeface="Open Sans"/>
                    <a:cs typeface="Open Sans"/>
                    <a:sym typeface="Open Sans"/>
                  </a:rPr>
                  <a:t>CSPs must ensure passwords are a minimum of 12 characters long to enhance security.</a:t>
                </a:r>
                <a:endParaRPr/>
              </a:p>
              <a:p>
                <a:pPr marL="0" marR="0" lvl="0" indent="0" algn="l" rtl="0">
                  <a:lnSpc>
                    <a:spcPct val="114000"/>
                  </a:lnSpc>
                  <a:spcBef>
                    <a:spcPts val="0"/>
                  </a:spcBef>
                  <a:spcAft>
                    <a:spcPts val="0"/>
                  </a:spcAft>
                  <a:buNone/>
                </a:pP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391" name="Google Shape;391;p269"/>
              <p:cNvSpPr/>
              <p:nvPr/>
            </p:nvSpPr>
            <p:spPr>
              <a:xfrm>
                <a:off x="3092667" y="3570794"/>
                <a:ext cx="10853389" cy="1262672"/>
              </a:xfrm>
              <a:prstGeom prst="roundRect">
                <a:avLst>
                  <a:gd name="adj" fmla="val 16667"/>
                </a:avLst>
              </a:prstGeom>
              <a:solidFill>
                <a:srgbClr val="FEE599"/>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Complexity: </a:t>
                </a:r>
                <a:r>
                  <a:rPr lang="en-US" sz="2200" b="0" i="0" u="none" strike="noStrike" cap="none">
                    <a:solidFill>
                      <a:srgbClr val="3F3F3F"/>
                    </a:solidFill>
                    <a:latin typeface="Open Sans"/>
                    <a:ea typeface="Open Sans"/>
                    <a:cs typeface="Open Sans"/>
                    <a:sym typeface="Open Sans"/>
                  </a:rPr>
                  <a:t>Passwords must include a mix of characters (e.g., letters, numbers, symbols) to resist attacks.</a:t>
                </a:r>
                <a:r>
                  <a:rPr lang="en-US" sz="2200" b="1"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392" name="Google Shape;392;p269"/>
              <p:cNvSpPr/>
              <p:nvPr/>
            </p:nvSpPr>
            <p:spPr>
              <a:xfrm>
                <a:off x="3092667" y="5399582"/>
                <a:ext cx="10853389" cy="1262672"/>
              </a:xfrm>
              <a:prstGeom prst="roundRect">
                <a:avLst>
                  <a:gd name="adj" fmla="val 16667"/>
                </a:avLst>
              </a:prstGeom>
              <a:solidFill>
                <a:srgbClr val="FEE599"/>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Expiration: </a:t>
                </a:r>
                <a:r>
                  <a:rPr lang="en-US" sz="2200" b="0" i="0" u="none" strike="noStrike" cap="none">
                    <a:solidFill>
                      <a:srgbClr val="3F3F3F"/>
                    </a:solidFill>
                    <a:latin typeface="Open Sans"/>
                    <a:ea typeface="Open Sans"/>
                    <a:cs typeface="Open Sans"/>
                    <a:sym typeface="Open Sans"/>
                  </a:rPr>
                  <a:t>Passwords must be changed at regular intervals. However, NIST SP 800-63B advises against arbitrary periodic changes unless there is a user request or evidence of a breach.</a:t>
                </a:r>
                <a:endParaRPr/>
              </a:p>
            </p:txBody>
          </p:sp>
          <p:sp>
            <p:nvSpPr>
              <p:cNvPr id="393" name="Google Shape;393;p269"/>
              <p:cNvSpPr/>
              <p:nvPr/>
            </p:nvSpPr>
            <p:spPr>
              <a:xfrm>
                <a:off x="3092667" y="7228369"/>
                <a:ext cx="10853389" cy="1262672"/>
              </a:xfrm>
              <a:prstGeom prst="roundRect">
                <a:avLst>
                  <a:gd name="adj" fmla="val 16667"/>
                </a:avLst>
              </a:prstGeom>
              <a:solidFill>
                <a:srgbClr val="FEE599"/>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History: </a:t>
                </a:r>
                <a:r>
                  <a:rPr lang="en-US" sz="2200" b="0" i="0" u="none" strike="noStrike" cap="none">
                    <a:solidFill>
                      <a:srgbClr val="3F3F3F"/>
                    </a:solidFill>
                    <a:latin typeface="Open Sans"/>
                    <a:ea typeface="Open Sans"/>
                    <a:cs typeface="Open Sans"/>
                    <a:sym typeface="Open Sans"/>
                  </a:rPr>
                  <a:t>To avoid the reuse of potentially compromised credentials, users should not reuse their last 10 passwords.</a:t>
                </a:r>
                <a:endParaRPr/>
              </a:p>
            </p:txBody>
          </p:sp>
        </p:grpSp>
        <p:grpSp>
          <p:nvGrpSpPr>
            <p:cNvPr id="394" name="Google Shape;394;p269"/>
            <p:cNvGrpSpPr/>
            <p:nvPr/>
          </p:nvGrpSpPr>
          <p:grpSpPr>
            <a:xfrm>
              <a:off x="1449970" y="1835624"/>
              <a:ext cx="1075437" cy="6561799"/>
              <a:chOff x="1449970" y="1835624"/>
              <a:chExt cx="1075437" cy="6561799"/>
            </a:xfrm>
          </p:grpSpPr>
          <p:pic>
            <p:nvPicPr>
              <p:cNvPr id="395" name="Google Shape;395;p269"/>
              <p:cNvPicPr preferRelativeResize="0"/>
              <p:nvPr/>
            </p:nvPicPr>
            <p:blipFill rotWithShape="1">
              <a:blip r:embed="rId3">
                <a:alphaModFix/>
              </a:blip>
              <a:srcRect/>
              <a:stretch/>
            </p:blipFill>
            <p:spPr>
              <a:xfrm>
                <a:off x="1449970" y="1835624"/>
                <a:ext cx="1075436" cy="1075436"/>
              </a:xfrm>
              <a:prstGeom prst="rect">
                <a:avLst/>
              </a:prstGeom>
              <a:noFill/>
              <a:ln>
                <a:noFill/>
              </a:ln>
            </p:spPr>
          </p:pic>
          <p:pic>
            <p:nvPicPr>
              <p:cNvPr id="396" name="Google Shape;396;p269"/>
              <p:cNvPicPr preferRelativeResize="0"/>
              <p:nvPr/>
            </p:nvPicPr>
            <p:blipFill rotWithShape="1">
              <a:blip r:embed="rId4">
                <a:alphaModFix/>
              </a:blip>
              <a:srcRect/>
              <a:stretch/>
            </p:blipFill>
            <p:spPr>
              <a:xfrm>
                <a:off x="1449970" y="3664412"/>
                <a:ext cx="1075436" cy="1075436"/>
              </a:xfrm>
              <a:prstGeom prst="rect">
                <a:avLst/>
              </a:prstGeom>
              <a:noFill/>
              <a:ln>
                <a:noFill/>
              </a:ln>
            </p:spPr>
          </p:pic>
          <p:pic>
            <p:nvPicPr>
              <p:cNvPr id="397" name="Google Shape;397;p269"/>
              <p:cNvPicPr preferRelativeResize="0"/>
              <p:nvPr/>
            </p:nvPicPr>
            <p:blipFill rotWithShape="1">
              <a:blip r:embed="rId5">
                <a:alphaModFix/>
              </a:blip>
              <a:srcRect/>
              <a:stretch/>
            </p:blipFill>
            <p:spPr>
              <a:xfrm>
                <a:off x="1449970" y="5493199"/>
                <a:ext cx="1075437" cy="1075437"/>
              </a:xfrm>
              <a:prstGeom prst="rect">
                <a:avLst/>
              </a:prstGeom>
              <a:noFill/>
              <a:ln>
                <a:noFill/>
              </a:ln>
            </p:spPr>
          </p:pic>
          <p:pic>
            <p:nvPicPr>
              <p:cNvPr id="398" name="Google Shape;398;p269"/>
              <p:cNvPicPr preferRelativeResize="0"/>
              <p:nvPr/>
            </p:nvPicPr>
            <p:blipFill rotWithShape="1">
              <a:blip r:embed="rId6">
                <a:alphaModFix/>
              </a:blip>
              <a:srcRect/>
              <a:stretch/>
            </p:blipFill>
            <p:spPr>
              <a:xfrm>
                <a:off x="1449970" y="7321987"/>
                <a:ext cx="1075436" cy="1075436"/>
              </a:xfrm>
              <a:prstGeom prst="rect">
                <a:avLst/>
              </a:prstGeom>
              <a:noFill/>
              <a:ln>
                <a:noFill/>
              </a:ln>
            </p:spPr>
          </p:pic>
        </p:grpSp>
      </p:grpSp>
      <p:sp>
        <p:nvSpPr>
          <p:cNvPr id="399" name="Google Shape;399;p269"/>
          <p:cNvSpPr/>
          <p:nvPr/>
        </p:nvSpPr>
        <p:spPr>
          <a:xfrm>
            <a:off x="4406900" y="816352"/>
            <a:ext cx="745140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rgbClr val="3F3F3F"/>
                </a:solidFill>
              </a:rPr>
              <a:t>Attributes of Password Standards</a:t>
            </a:r>
            <a:endParaRPr/>
          </a:p>
        </p:txBody>
      </p:sp>
      <p:pic>
        <p:nvPicPr>
          <p:cNvPr id="406" name="Google Shape;406;p270"/>
          <p:cNvPicPr preferRelativeResize="0"/>
          <p:nvPr/>
        </p:nvPicPr>
        <p:blipFill rotWithShape="1">
          <a:blip r:embed="rId3">
            <a:alphaModFix/>
          </a:blip>
          <a:srcRect/>
          <a:stretch/>
        </p:blipFill>
        <p:spPr>
          <a:xfrm>
            <a:off x="1905478" y="7042510"/>
            <a:ext cx="1381456" cy="1381456"/>
          </a:xfrm>
          <a:prstGeom prst="rect">
            <a:avLst/>
          </a:prstGeom>
          <a:noFill/>
          <a:ln>
            <a:noFill/>
          </a:ln>
        </p:spPr>
      </p:pic>
      <p:pic>
        <p:nvPicPr>
          <p:cNvPr id="407" name="Google Shape;407;p270"/>
          <p:cNvPicPr preferRelativeResize="0"/>
          <p:nvPr/>
        </p:nvPicPr>
        <p:blipFill rotWithShape="1">
          <a:blip r:embed="rId4">
            <a:alphaModFix/>
          </a:blip>
          <a:srcRect/>
          <a:stretch/>
        </p:blipFill>
        <p:spPr>
          <a:xfrm>
            <a:off x="1905478" y="3484057"/>
            <a:ext cx="1381456" cy="1381456"/>
          </a:xfrm>
          <a:prstGeom prst="rect">
            <a:avLst/>
          </a:prstGeom>
          <a:noFill/>
          <a:ln>
            <a:noFill/>
          </a:ln>
        </p:spPr>
      </p:pic>
      <p:pic>
        <p:nvPicPr>
          <p:cNvPr id="408" name="Google Shape;408;p270"/>
          <p:cNvPicPr preferRelativeResize="0"/>
          <p:nvPr/>
        </p:nvPicPr>
        <p:blipFill rotWithShape="1">
          <a:blip r:embed="rId5">
            <a:alphaModFix/>
          </a:blip>
          <a:srcRect/>
          <a:stretch/>
        </p:blipFill>
        <p:spPr>
          <a:xfrm>
            <a:off x="1905478" y="5258798"/>
            <a:ext cx="1381456" cy="1381456"/>
          </a:xfrm>
          <a:prstGeom prst="rect">
            <a:avLst/>
          </a:prstGeom>
          <a:noFill/>
          <a:ln>
            <a:noFill/>
          </a:ln>
        </p:spPr>
      </p:pic>
      <p:pic>
        <p:nvPicPr>
          <p:cNvPr id="409" name="Google Shape;409;p270"/>
          <p:cNvPicPr preferRelativeResize="0"/>
          <p:nvPr/>
        </p:nvPicPr>
        <p:blipFill rotWithShape="1">
          <a:blip r:embed="rId6">
            <a:alphaModFix/>
          </a:blip>
          <a:srcRect/>
          <a:stretch/>
        </p:blipFill>
        <p:spPr>
          <a:xfrm>
            <a:off x="1905478" y="1640711"/>
            <a:ext cx="1381456" cy="1381456"/>
          </a:xfrm>
          <a:prstGeom prst="rect">
            <a:avLst/>
          </a:prstGeom>
          <a:noFill/>
          <a:ln>
            <a:noFill/>
          </a:ln>
        </p:spPr>
      </p:pic>
      <p:sp>
        <p:nvSpPr>
          <p:cNvPr id="410" name="Google Shape;410;p270"/>
          <p:cNvSpPr/>
          <p:nvPr/>
        </p:nvSpPr>
        <p:spPr>
          <a:xfrm>
            <a:off x="4406900" y="816352"/>
            <a:ext cx="745140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411" name="Google Shape;411;p270"/>
          <p:cNvGrpSpPr/>
          <p:nvPr/>
        </p:nvGrpSpPr>
        <p:grpSpPr>
          <a:xfrm>
            <a:off x="1905478" y="1717081"/>
            <a:ext cx="12445044" cy="6783255"/>
            <a:chOff x="1905478" y="1700103"/>
            <a:chExt cx="12445044" cy="6783255"/>
          </a:xfrm>
        </p:grpSpPr>
        <p:grpSp>
          <p:nvGrpSpPr>
            <p:cNvPr id="412" name="Google Shape;412;p270"/>
            <p:cNvGrpSpPr/>
            <p:nvPr/>
          </p:nvGrpSpPr>
          <p:grpSpPr>
            <a:xfrm>
              <a:off x="3497133" y="1700103"/>
              <a:ext cx="10853389" cy="6664471"/>
              <a:chOff x="3497133" y="1700103"/>
              <a:chExt cx="10853389" cy="6664471"/>
            </a:xfrm>
          </p:grpSpPr>
          <p:sp>
            <p:nvSpPr>
              <p:cNvPr id="413" name="Google Shape;413;p270"/>
              <p:cNvSpPr/>
              <p:nvPr/>
            </p:nvSpPr>
            <p:spPr>
              <a:xfrm>
                <a:off x="3497133" y="1700103"/>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Lockout policy: </a:t>
                </a:r>
                <a:r>
                  <a:rPr lang="en-US" sz="2200" b="0" i="0" u="none" strike="noStrike" cap="none">
                    <a:solidFill>
                      <a:srgbClr val="3F3F3F"/>
                    </a:solidFill>
                    <a:latin typeface="Open Sans"/>
                    <a:ea typeface="Open Sans"/>
                    <a:cs typeface="Open Sans"/>
                    <a:sym typeface="Open Sans"/>
                  </a:rPr>
                  <a:t>Following a series of unsuccessful login attempts, accounts should be temporarily locked to prevent brute-force attacks.</a:t>
                </a:r>
                <a:endParaRPr/>
              </a:p>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414" name="Google Shape;414;p270"/>
              <p:cNvSpPr/>
              <p:nvPr/>
            </p:nvSpPr>
            <p:spPr>
              <a:xfrm>
                <a:off x="3497133" y="3543449"/>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Two-factor authentication: </a:t>
                </a:r>
                <a:r>
                  <a:rPr lang="en-US" sz="2200" b="0" i="0" u="none" strike="noStrike" cap="none">
                    <a:solidFill>
                      <a:srgbClr val="3F3F3F"/>
                    </a:solidFill>
                    <a:latin typeface="Open Sans"/>
                    <a:ea typeface="Open Sans"/>
                    <a:cs typeface="Open Sans"/>
                    <a:sym typeface="Open Sans"/>
                  </a:rPr>
                  <a:t>A second verification method should be used along with the password for enhanced security.</a:t>
                </a:r>
                <a:endParaRPr/>
              </a:p>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415" name="Google Shape;415;p270"/>
              <p:cNvSpPr/>
              <p:nvPr/>
            </p:nvSpPr>
            <p:spPr>
              <a:xfrm>
                <a:off x="3497133" y="5318190"/>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Salting: </a:t>
                </a:r>
                <a:r>
                  <a:rPr lang="en-US" sz="2200" b="0" i="0" u="none" strike="noStrike" cap="none">
                    <a:solidFill>
                      <a:srgbClr val="3F3F3F"/>
                    </a:solidFill>
                    <a:latin typeface="Open Sans"/>
                    <a:ea typeface="Open Sans"/>
                    <a:cs typeface="Open Sans"/>
                    <a:sym typeface="Open Sans"/>
                  </a:rPr>
                  <a:t>When storing passwords using cryptographic hashes, adding a unique salt to each password prevents attackers from using precomputed tables (rainbow tables) to crack the hashes.</a:t>
                </a:r>
                <a:r>
                  <a:rPr lang="en-US" sz="2200" b="1"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416" name="Google Shape;416;p270"/>
              <p:cNvSpPr/>
              <p:nvPr/>
            </p:nvSpPr>
            <p:spPr>
              <a:xfrm>
                <a:off x="3497133" y="7101902"/>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Secure storage: </a:t>
                </a:r>
                <a:r>
                  <a:rPr lang="en-US" sz="2200" b="0" i="0" u="none" strike="noStrike" cap="none">
                    <a:solidFill>
                      <a:srgbClr val="3F3F3F"/>
                    </a:solidFill>
                    <a:latin typeface="Open Sans"/>
                    <a:ea typeface="Open Sans"/>
                    <a:cs typeface="Open Sans"/>
                    <a:sym typeface="Open Sans"/>
                  </a:rPr>
                  <a:t>It's best to use a secure password manager to store and manage passwords and avoid insecure practices like writing them down.</a:t>
                </a:r>
                <a:endParaRPr/>
              </a:p>
            </p:txBody>
          </p:sp>
        </p:grpSp>
        <p:grpSp>
          <p:nvGrpSpPr>
            <p:cNvPr id="417" name="Google Shape;417;p270"/>
            <p:cNvGrpSpPr/>
            <p:nvPr/>
          </p:nvGrpSpPr>
          <p:grpSpPr>
            <a:xfrm>
              <a:off x="1905478" y="1700103"/>
              <a:ext cx="1381456" cy="6783255"/>
              <a:chOff x="1905478" y="1700103"/>
              <a:chExt cx="1381456" cy="6783255"/>
            </a:xfrm>
          </p:grpSpPr>
          <p:pic>
            <p:nvPicPr>
              <p:cNvPr id="418" name="Google Shape;418;p270"/>
              <p:cNvPicPr preferRelativeResize="0"/>
              <p:nvPr/>
            </p:nvPicPr>
            <p:blipFill rotWithShape="1">
              <a:blip r:embed="rId3">
                <a:alphaModFix/>
              </a:blip>
              <a:srcRect/>
              <a:stretch/>
            </p:blipFill>
            <p:spPr>
              <a:xfrm>
                <a:off x="1905478" y="7101902"/>
                <a:ext cx="1381456" cy="1381456"/>
              </a:xfrm>
              <a:prstGeom prst="rect">
                <a:avLst/>
              </a:prstGeom>
              <a:noFill/>
              <a:ln>
                <a:noFill/>
              </a:ln>
            </p:spPr>
          </p:pic>
          <p:pic>
            <p:nvPicPr>
              <p:cNvPr id="419" name="Google Shape;419;p270"/>
              <p:cNvPicPr preferRelativeResize="0"/>
              <p:nvPr/>
            </p:nvPicPr>
            <p:blipFill rotWithShape="1">
              <a:blip r:embed="rId4">
                <a:alphaModFix/>
              </a:blip>
              <a:srcRect/>
              <a:stretch/>
            </p:blipFill>
            <p:spPr>
              <a:xfrm>
                <a:off x="1905478" y="3543449"/>
                <a:ext cx="1381456" cy="1381456"/>
              </a:xfrm>
              <a:prstGeom prst="rect">
                <a:avLst/>
              </a:prstGeom>
              <a:noFill/>
              <a:ln>
                <a:noFill/>
              </a:ln>
            </p:spPr>
          </p:pic>
          <p:pic>
            <p:nvPicPr>
              <p:cNvPr id="420" name="Google Shape;420;p270"/>
              <p:cNvPicPr preferRelativeResize="0"/>
              <p:nvPr/>
            </p:nvPicPr>
            <p:blipFill rotWithShape="1">
              <a:blip r:embed="rId5">
                <a:alphaModFix/>
              </a:blip>
              <a:srcRect/>
              <a:stretch/>
            </p:blipFill>
            <p:spPr>
              <a:xfrm>
                <a:off x="1905478" y="5318190"/>
                <a:ext cx="1381456" cy="1381456"/>
              </a:xfrm>
              <a:prstGeom prst="rect">
                <a:avLst/>
              </a:prstGeom>
              <a:noFill/>
              <a:ln>
                <a:noFill/>
              </a:ln>
            </p:spPr>
          </p:pic>
          <p:pic>
            <p:nvPicPr>
              <p:cNvPr id="421" name="Google Shape;421;p270"/>
              <p:cNvPicPr preferRelativeResize="0"/>
              <p:nvPr/>
            </p:nvPicPr>
            <p:blipFill rotWithShape="1">
              <a:blip r:embed="rId6">
                <a:alphaModFix/>
              </a:blip>
              <a:srcRect/>
              <a:stretch/>
            </p:blipFill>
            <p:spPr>
              <a:xfrm>
                <a:off x="1905478" y="1700103"/>
                <a:ext cx="1381456" cy="1381456"/>
              </a:xfrm>
              <a:prstGeom prst="rect">
                <a:avLst/>
              </a:prstGeom>
              <a:noFill/>
              <a:ln>
                <a:noFill/>
              </a:ln>
            </p:spPr>
          </p:pic>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7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latin typeface="Open Sans"/>
                <a:ea typeface="Open Sans"/>
                <a:cs typeface="Open Sans"/>
                <a:sym typeface="Open Sans"/>
              </a:rPr>
              <a:t>Access Control Standard</a:t>
            </a:r>
            <a:endParaRPr/>
          </a:p>
        </p:txBody>
      </p:sp>
      <p:grpSp>
        <p:nvGrpSpPr>
          <p:cNvPr id="428" name="Google Shape;428;p271"/>
          <p:cNvGrpSpPr/>
          <p:nvPr/>
        </p:nvGrpSpPr>
        <p:grpSpPr>
          <a:xfrm>
            <a:off x="1702768" y="2802834"/>
            <a:ext cx="12850464" cy="3538332"/>
            <a:chOff x="1506886" y="3379303"/>
            <a:chExt cx="12850464" cy="3538332"/>
          </a:xfrm>
        </p:grpSpPr>
        <p:sp>
          <p:nvSpPr>
            <p:cNvPr id="429" name="Google Shape;429;p271"/>
            <p:cNvSpPr/>
            <p:nvPr/>
          </p:nvSpPr>
          <p:spPr>
            <a:xfrm>
              <a:off x="1506886" y="3379303"/>
              <a:ext cx="9624940" cy="3538332"/>
            </a:xfrm>
            <a:prstGeom prst="roundRect">
              <a:avLst>
                <a:gd name="adj" fmla="val 4211"/>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Defines who can access specific resources within an organization's digital ecosystem</a:t>
              </a:r>
              <a:endParaRPr/>
            </a:p>
            <a:p>
              <a:pPr marL="342900" marR="0" lvl="0" indent="-215900" algn="l" rtl="0">
                <a:lnSpc>
                  <a:spcPct val="114000"/>
                </a:lnSpc>
                <a:spcBef>
                  <a:spcPts val="0"/>
                </a:spcBef>
                <a:spcAft>
                  <a:spcPts val="0"/>
                </a:spcAft>
                <a:buClr>
                  <a:srgbClr val="3F3F3F"/>
                </a:buClr>
                <a:buSzPts val="20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Ensures that only authorized individuals can access specific resources, maintaining data security</a:t>
              </a:r>
              <a:endParaRPr/>
            </a:p>
            <a:p>
              <a:pPr marL="342900" marR="0" lvl="0" indent="-215900" algn="l" rtl="0">
                <a:lnSpc>
                  <a:spcPct val="114000"/>
                </a:lnSpc>
                <a:spcBef>
                  <a:spcPts val="0"/>
                </a:spcBef>
                <a:spcAft>
                  <a:spcPts val="0"/>
                </a:spcAft>
                <a:buClr>
                  <a:srgbClr val="3F3F3F"/>
                </a:buClr>
                <a:buSzPts val="20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Limits the potential for insider and external threats by implementing the principle of least privilege, reducing the attack surface</a:t>
              </a:r>
              <a:endParaRPr/>
            </a:p>
          </p:txBody>
        </p:sp>
        <p:pic>
          <p:nvPicPr>
            <p:cNvPr id="430" name="Google Shape;430;p271"/>
            <p:cNvPicPr preferRelativeResize="0"/>
            <p:nvPr/>
          </p:nvPicPr>
          <p:blipFill rotWithShape="1">
            <a:blip r:embed="rId3">
              <a:alphaModFix/>
            </a:blip>
            <a:srcRect/>
            <a:stretch/>
          </p:blipFill>
          <p:spPr>
            <a:xfrm>
              <a:off x="12235683" y="4087636"/>
              <a:ext cx="2121667" cy="2121667"/>
            </a:xfrm>
            <a:prstGeom prst="rect">
              <a:avLst/>
            </a:prstGeom>
            <a:noFill/>
            <a:ln>
              <a:noFill/>
            </a:ln>
          </p:spPr>
        </p:pic>
      </p:grpSp>
      <p:sp>
        <p:nvSpPr>
          <p:cNvPr id="431" name="Google Shape;431;p271"/>
          <p:cNvSpPr/>
          <p:nvPr/>
        </p:nvSpPr>
        <p:spPr>
          <a:xfrm>
            <a:off x="5435600" y="816352"/>
            <a:ext cx="53836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1263599" y="2582359"/>
            <a:ext cx="8229600" cy="548700"/>
          </a:xfrm>
          <a:prstGeom prst="rect">
            <a:avLst/>
          </a:prstGeom>
          <a:noFill/>
          <a:ln>
            <a:noFill/>
          </a:ln>
        </p:spPr>
        <p:txBody>
          <a:bodyPr spcFirstLastPara="1" wrap="square" lIns="91425" tIns="0" rIns="91425" bIns="0" anchor="t" anchorCtr="0">
            <a:noAutofit/>
          </a:bodyPr>
          <a:lstStyle/>
          <a:p>
            <a:pPr marL="261938" lvl="0" indent="-33338" algn="l" rtl="0">
              <a:lnSpc>
                <a:spcPct val="90000"/>
              </a:lnSpc>
              <a:spcBef>
                <a:spcPts val="1000"/>
              </a:spcBef>
              <a:spcAft>
                <a:spcPts val="0"/>
              </a:spcAft>
              <a:buSzPts val="2800"/>
              <a:buFont typeface="Arial"/>
              <a:buNone/>
            </a:pPr>
            <a:r>
              <a:rPr lang="en-US" b="0" i="0" u="none" strike="noStrike">
                <a:solidFill>
                  <a:srgbClr val="3F3F3F"/>
                </a:solidFill>
                <a:latin typeface="Open Sans"/>
                <a:ea typeface="Open Sans"/>
                <a:cs typeface="Open Sans"/>
                <a:sym typeface="Open Sans"/>
              </a:rPr>
              <a:t>Implement the elements of effective security governance to enhance organizational security protocols</a:t>
            </a:r>
            <a:endParaRPr>
              <a:solidFill>
                <a:srgbClr val="3F3F3F"/>
              </a:solidFill>
              <a:latin typeface="Open Sans"/>
              <a:ea typeface="Open Sans"/>
              <a:cs typeface="Open Sans"/>
              <a:sym typeface="Open Sans"/>
            </a:endParaRPr>
          </a:p>
        </p:txBody>
      </p:sp>
      <p:sp>
        <p:nvSpPr>
          <p:cNvPr id="109" name="Google Shape;109;p2"/>
          <p:cNvSpPr txBox="1">
            <a:spLocks noGrp="1"/>
          </p:cNvSpPr>
          <p:nvPr>
            <p:ph type="body" idx="2"/>
          </p:nvPr>
        </p:nvSpPr>
        <p:spPr>
          <a:xfrm>
            <a:off x="1263599" y="3376757"/>
            <a:ext cx="8229600" cy="548700"/>
          </a:xfrm>
          <a:prstGeom prst="rect">
            <a:avLst/>
          </a:prstGeom>
          <a:noFill/>
          <a:ln>
            <a:noFill/>
          </a:ln>
        </p:spPr>
        <p:txBody>
          <a:bodyPr spcFirstLastPara="1" wrap="square" lIns="91425" tIns="0" rIns="91425" bIns="0" anchor="t" anchorCtr="0">
            <a:noAutofit/>
          </a:bodyPr>
          <a:lstStyle/>
          <a:p>
            <a:pPr marL="261938" lvl="0" indent="-33338" algn="l" rtl="0">
              <a:lnSpc>
                <a:spcPct val="115000"/>
              </a:lnSpc>
              <a:spcBef>
                <a:spcPts val="1000"/>
              </a:spcBef>
              <a:spcAft>
                <a:spcPts val="0"/>
              </a:spcAft>
              <a:buSzPts val="2800"/>
              <a:buFont typeface="Arial"/>
              <a:buNone/>
            </a:pPr>
            <a:r>
              <a:rPr lang="en-US" b="0" i="0" u="none" strike="noStrike">
                <a:solidFill>
                  <a:srgbClr val="404040"/>
                </a:solidFill>
                <a:latin typeface="Open Sans"/>
                <a:ea typeface="Open Sans"/>
                <a:cs typeface="Open Sans"/>
                <a:sym typeface="Open Sans"/>
              </a:rPr>
              <a:t>Apply elements of the Risk Management Process to mitigate potential risks effectively</a:t>
            </a:r>
            <a:endParaRPr>
              <a:solidFill>
                <a:srgbClr val="404040"/>
              </a:solidFill>
              <a:latin typeface="Open Sans"/>
              <a:ea typeface="Open Sans"/>
              <a:cs typeface="Open Sans"/>
              <a:sym typeface="Open Sans"/>
            </a:endParaRPr>
          </a:p>
        </p:txBody>
      </p:sp>
      <p:sp>
        <p:nvSpPr>
          <p:cNvPr id="110" name="Google Shape;110;p2"/>
          <p:cNvSpPr txBox="1">
            <a:spLocks noGrp="1"/>
          </p:cNvSpPr>
          <p:nvPr>
            <p:ph type="body" idx="3"/>
          </p:nvPr>
        </p:nvSpPr>
        <p:spPr>
          <a:xfrm>
            <a:off x="1263599" y="4407001"/>
            <a:ext cx="9382630" cy="548700"/>
          </a:xfrm>
          <a:prstGeom prst="rect">
            <a:avLst/>
          </a:prstGeom>
          <a:noFill/>
          <a:ln>
            <a:noFill/>
          </a:ln>
        </p:spPr>
        <p:txBody>
          <a:bodyPr spcFirstLastPara="1" wrap="square" lIns="91425" tIns="0" rIns="91425" bIns="0" anchor="t" anchorCtr="0">
            <a:normAutofit fontScale="25000" lnSpcReduction="20000"/>
          </a:bodyPr>
          <a:lstStyle/>
          <a:p>
            <a:pPr marL="261938" lvl="0" indent="-33338" algn="l" rtl="0">
              <a:lnSpc>
                <a:spcPct val="110000"/>
              </a:lnSpc>
              <a:spcBef>
                <a:spcPts val="1000"/>
              </a:spcBef>
              <a:spcAft>
                <a:spcPts val="0"/>
              </a:spcAft>
              <a:buSzPct val="127272"/>
              <a:buNone/>
            </a:pPr>
            <a:r>
              <a:rPr lang="en-US" sz="8800"/>
              <a:t>Execute the processes associated with third-party risk assessment and management to ensure comprehensive security coverage</a:t>
            </a:r>
            <a:endParaRPr/>
          </a:p>
        </p:txBody>
      </p:sp>
      <p:sp>
        <p:nvSpPr>
          <p:cNvPr id="111" name="Google Shape;111;p2"/>
          <p:cNvSpPr txBox="1">
            <a:spLocks noGrp="1"/>
          </p:cNvSpPr>
          <p:nvPr>
            <p:ph type="body" idx="4"/>
          </p:nvPr>
        </p:nvSpPr>
        <p:spPr>
          <a:xfrm>
            <a:off x="1263599" y="5241476"/>
            <a:ext cx="8916026" cy="908989"/>
          </a:xfrm>
          <a:prstGeom prst="rect">
            <a:avLst/>
          </a:prstGeom>
          <a:noFill/>
          <a:ln>
            <a:noFill/>
          </a:ln>
        </p:spPr>
        <p:txBody>
          <a:bodyPr spcFirstLastPara="1" wrap="square" lIns="91425" tIns="0" rIns="91425" bIns="0" anchor="t" anchorCtr="0">
            <a:noAutofit/>
          </a:bodyPr>
          <a:lstStyle/>
          <a:p>
            <a:pPr marL="261938" lvl="0" indent="-33338" algn="l" rtl="0">
              <a:lnSpc>
                <a:spcPct val="90000"/>
              </a:lnSpc>
              <a:spcBef>
                <a:spcPts val="1000"/>
              </a:spcBef>
              <a:spcAft>
                <a:spcPts val="0"/>
              </a:spcAft>
              <a:buSzPts val="2800"/>
              <a:buNone/>
            </a:pPr>
            <a:r>
              <a:rPr lang="en-US" b="0" i="0" u="none" strike="noStrike">
                <a:solidFill>
                  <a:srgbClr val="3F3F3F"/>
                </a:solidFill>
                <a:latin typeface="Open Sans"/>
                <a:ea typeface="Open Sans"/>
                <a:cs typeface="Open Sans"/>
                <a:sym typeface="Open Sans"/>
              </a:rPr>
              <a:t>Integrate the importance of effective security compliance to maintain regulatory standards</a:t>
            </a:r>
            <a:endParaRPr>
              <a:solidFill>
                <a:srgbClr val="3F3F3F"/>
              </a:solidFill>
            </a:endParaRPr>
          </a:p>
        </p:txBody>
      </p:sp>
      <p:pic>
        <p:nvPicPr>
          <p:cNvPr id="112" name="Google Shape;112;p2"/>
          <p:cNvPicPr preferRelativeResize="0"/>
          <p:nvPr/>
        </p:nvPicPr>
        <p:blipFill rotWithShape="1">
          <a:blip r:embed="rId3">
            <a:alphaModFix/>
          </a:blip>
          <a:srcRect/>
          <a:stretch/>
        </p:blipFill>
        <p:spPr>
          <a:xfrm>
            <a:off x="897319" y="3530917"/>
            <a:ext cx="457200" cy="457200"/>
          </a:xfrm>
          <a:prstGeom prst="rect">
            <a:avLst/>
          </a:prstGeom>
          <a:noFill/>
          <a:ln>
            <a:noFill/>
          </a:ln>
        </p:spPr>
      </p:pic>
      <p:pic>
        <p:nvPicPr>
          <p:cNvPr id="113" name="Google Shape;113;p2"/>
          <p:cNvPicPr preferRelativeResize="0"/>
          <p:nvPr/>
        </p:nvPicPr>
        <p:blipFill rotWithShape="1">
          <a:blip r:embed="rId3">
            <a:alphaModFix/>
          </a:blip>
          <a:srcRect/>
          <a:stretch/>
        </p:blipFill>
        <p:spPr>
          <a:xfrm>
            <a:off x="897319" y="4419259"/>
            <a:ext cx="457200" cy="457200"/>
          </a:xfrm>
          <a:prstGeom prst="rect">
            <a:avLst/>
          </a:prstGeom>
          <a:noFill/>
          <a:ln>
            <a:noFill/>
          </a:ln>
        </p:spPr>
      </p:pic>
      <p:pic>
        <p:nvPicPr>
          <p:cNvPr id="114" name="Google Shape;114;p2"/>
          <p:cNvPicPr preferRelativeResize="0"/>
          <p:nvPr/>
        </p:nvPicPr>
        <p:blipFill rotWithShape="1">
          <a:blip r:embed="rId3">
            <a:alphaModFix/>
          </a:blip>
          <a:srcRect/>
          <a:stretch/>
        </p:blipFill>
        <p:spPr>
          <a:xfrm>
            <a:off x="910978" y="5311463"/>
            <a:ext cx="457200" cy="457200"/>
          </a:xfrm>
          <a:prstGeom prst="rect">
            <a:avLst/>
          </a:prstGeom>
          <a:noFill/>
          <a:ln>
            <a:noFill/>
          </a:ln>
        </p:spPr>
      </p:pic>
      <p:sp>
        <p:nvSpPr>
          <p:cNvPr id="115" name="Google Shape;115;p2"/>
          <p:cNvSpPr txBox="1"/>
          <p:nvPr/>
        </p:nvSpPr>
        <p:spPr>
          <a:xfrm>
            <a:off x="1263599" y="6042355"/>
            <a:ext cx="8229600" cy="554293"/>
          </a:xfrm>
          <a:prstGeom prst="rect">
            <a:avLst/>
          </a:prstGeom>
          <a:noFill/>
          <a:ln>
            <a:noFill/>
          </a:ln>
        </p:spPr>
        <p:txBody>
          <a:bodyPr spcFirstLastPara="1" wrap="square" lIns="91425" tIns="0" rIns="91425" bIns="0" anchor="t" anchorCtr="0">
            <a:noAutofit/>
          </a:bodyPr>
          <a:lstStyle/>
          <a:p>
            <a:pPr marL="261938" marR="0" lvl="0" indent="-33338" algn="l" rtl="0">
              <a:lnSpc>
                <a:spcPct val="10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Utilize types and purposes of audits and assessments to improve overall security measures</a:t>
            </a:r>
            <a:endParaRPr sz="2200" b="0" i="0" u="none" strike="noStrike" cap="none">
              <a:solidFill>
                <a:srgbClr val="3F3F3F"/>
              </a:solidFill>
              <a:latin typeface="Open Sans"/>
              <a:ea typeface="Open Sans"/>
              <a:cs typeface="Open Sans"/>
              <a:sym typeface="Open Sans"/>
            </a:endParaRPr>
          </a:p>
        </p:txBody>
      </p:sp>
      <p:pic>
        <p:nvPicPr>
          <p:cNvPr id="116" name="Google Shape;116;p2"/>
          <p:cNvPicPr preferRelativeResize="0"/>
          <p:nvPr/>
        </p:nvPicPr>
        <p:blipFill rotWithShape="1">
          <a:blip r:embed="rId3">
            <a:alphaModFix/>
          </a:blip>
          <a:srcRect/>
          <a:stretch/>
        </p:blipFill>
        <p:spPr>
          <a:xfrm>
            <a:off x="910978" y="6124425"/>
            <a:ext cx="457200" cy="457200"/>
          </a:xfrm>
          <a:prstGeom prst="rect">
            <a:avLst/>
          </a:prstGeom>
          <a:noFill/>
          <a:ln>
            <a:noFill/>
          </a:ln>
        </p:spPr>
      </p:pic>
      <p:pic>
        <p:nvPicPr>
          <p:cNvPr id="117" name="Google Shape;117;p2"/>
          <p:cNvPicPr preferRelativeResize="0"/>
          <p:nvPr/>
        </p:nvPicPr>
        <p:blipFill rotWithShape="1">
          <a:blip r:embed="rId3">
            <a:alphaModFix/>
          </a:blip>
          <a:srcRect/>
          <a:stretch/>
        </p:blipFill>
        <p:spPr>
          <a:xfrm>
            <a:off x="897319" y="2657313"/>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7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Attributes of Access Control</a:t>
            </a:r>
            <a:endParaRPr/>
          </a:p>
        </p:txBody>
      </p:sp>
      <p:grpSp>
        <p:nvGrpSpPr>
          <p:cNvPr id="438" name="Google Shape;438;p272"/>
          <p:cNvGrpSpPr/>
          <p:nvPr/>
        </p:nvGrpSpPr>
        <p:grpSpPr>
          <a:xfrm>
            <a:off x="1888928" y="1719981"/>
            <a:ext cx="12478144" cy="6589309"/>
            <a:chOff x="1870165" y="1719981"/>
            <a:chExt cx="12478144" cy="6589309"/>
          </a:xfrm>
        </p:grpSpPr>
        <p:grpSp>
          <p:nvGrpSpPr>
            <p:cNvPr id="439" name="Google Shape;439;p272"/>
            <p:cNvGrpSpPr/>
            <p:nvPr/>
          </p:nvGrpSpPr>
          <p:grpSpPr>
            <a:xfrm>
              <a:off x="3494920" y="1719981"/>
              <a:ext cx="10853389" cy="6589309"/>
              <a:chOff x="3494920" y="1719981"/>
              <a:chExt cx="10853389" cy="6589309"/>
            </a:xfrm>
          </p:grpSpPr>
          <p:sp>
            <p:nvSpPr>
              <p:cNvPr id="440" name="Google Shape;440;p272"/>
              <p:cNvSpPr/>
              <p:nvPr/>
            </p:nvSpPr>
            <p:spPr>
              <a:xfrm>
                <a:off x="3494920" y="1719981"/>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Least privilege: </a:t>
                </a:r>
                <a:r>
                  <a:rPr lang="en-US" sz="2200" b="0" i="0" u="none" strike="noStrike" cap="none">
                    <a:solidFill>
                      <a:srgbClr val="3F3F3F"/>
                    </a:solidFill>
                    <a:latin typeface="Open Sans"/>
                    <a:ea typeface="Open Sans"/>
                    <a:cs typeface="Open Sans"/>
                    <a:sym typeface="Open Sans"/>
                  </a:rPr>
                  <a:t>Grants users access to only the data, resources, and applications required for their job function</a:t>
                </a:r>
                <a:endParaRPr/>
              </a:p>
              <a:p>
                <a:pPr marL="0" marR="0" lvl="0" indent="0" algn="l" rtl="0">
                  <a:lnSpc>
                    <a:spcPct val="114000"/>
                  </a:lnSpc>
                  <a:spcBef>
                    <a:spcPts val="0"/>
                  </a:spcBef>
                  <a:spcAft>
                    <a:spcPts val="0"/>
                  </a:spcAft>
                  <a:buNone/>
                </a:pP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441" name="Google Shape;441;p272"/>
              <p:cNvSpPr/>
              <p:nvPr/>
            </p:nvSpPr>
            <p:spPr>
              <a:xfrm>
                <a:off x="3494920" y="3495527"/>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User identity: </a:t>
                </a:r>
                <a:r>
                  <a:rPr lang="en-US" sz="2200" b="0" i="0" u="none" strike="noStrike" cap="none">
                    <a:solidFill>
                      <a:srgbClr val="3F3F3F"/>
                    </a:solidFill>
                    <a:latin typeface="Open Sans"/>
                    <a:ea typeface="Open Sans"/>
                    <a:cs typeface="Open Sans"/>
                    <a:sym typeface="Open Sans"/>
                  </a:rPr>
                  <a:t>Uses methods of identification such as usernames, smart cards, or biometrics, based on an organization’s preference</a:t>
                </a:r>
                <a:endParaRPr/>
              </a:p>
            </p:txBody>
          </p:sp>
          <p:sp>
            <p:nvSpPr>
              <p:cNvPr id="442" name="Google Shape;442;p272"/>
              <p:cNvSpPr/>
              <p:nvPr/>
            </p:nvSpPr>
            <p:spPr>
              <a:xfrm>
                <a:off x="3494920" y="5271073"/>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Multifactor authentication: </a:t>
                </a:r>
                <a:r>
                  <a:rPr lang="en-US" sz="2200" b="0" i="0" u="none" strike="noStrike" cap="none">
                    <a:solidFill>
                      <a:srgbClr val="3F3F3F"/>
                    </a:solidFill>
                    <a:latin typeface="Open Sans"/>
                    <a:ea typeface="Open Sans"/>
                    <a:cs typeface="Open Sans"/>
                    <a:sym typeface="Open Sans"/>
                  </a:rPr>
                  <a:t>Requires more than one form of authentication for each access request</a:t>
                </a:r>
                <a:endParaRPr/>
              </a:p>
            </p:txBody>
          </p:sp>
          <p:sp>
            <p:nvSpPr>
              <p:cNvPr id="443" name="Google Shape;443;p272"/>
              <p:cNvSpPr/>
              <p:nvPr/>
            </p:nvSpPr>
            <p:spPr>
              <a:xfrm>
                <a:off x="3494920" y="7046618"/>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Privilege access management: </a:t>
                </a:r>
                <a:r>
                  <a:rPr lang="en-US" sz="2200" b="0" i="0" u="none" strike="noStrike" cap="none">
                    <a:solidFill>
                      <a:srgbClr val="3F3F3F"/>
                    </a:solidFill>
                    <a:latin typeface="Open Sans"/>
                    <a:ea typeface="Open Sans"/>
                    <a:cs typeface="Open Sans"/>
                    <a:sym typeface="Open Sans"/>
                  </a:rPr>
                  <a:t>Controls administrative accounts within a domain to prevent privilege escalation and enhance security</a:t>
                </a:r>
                <a:endParaRPr/>
              </a:p>
            </p:txBody>
          </p:sp>
        </p:grpSp>
        <p:grpSp>
          <p:nvGrpSpPr>
            <p:cNvPr id="444" name="Google Shape;444;p272"/>
            <p:cNvGrpSpPr/>
            <p:nvPr/>
          </p:nvGrpSpPr>
          <p:grpSpPr>
            <a:xfrm>
              <a:off x="1870165" y="1769575"/>
              <a:ext cx="1213078" cy="6514918"/>
              <a:chOff x="1870165" y="1769575"/>
              <a:chExt cx="1213078" cy="6514918"/>
            </a:xfrm>
          </p:grpSpPr>
          <p:pic>
            <p:nvPicPr>
              <p:cNvPr id="445" name="Google Shape;445;p272"/>
              <p:cNvPicPr preferRelativeResize="0"/>
              <p:nvPr/>
            </p:nvPicPr>
            <p:blipFill rotWithShape="1">
              <a:blip r:embed="rId3">
                <a:alphaModFix/>
              </a:blip>
              <a:srcRect/>
              <a:stretch/>
            </p:blipFill>
            <p:spPr>
              <a:xfrm>
                <a:off x="1870165" y="1769575"/>
                <a:ext cx="1213078" cy="1213078"/>
              </a:xfrm>
              <a:prstGeom prst="rect">
                <a:avLst/>
              </a:prstGeom>
              <a:noFill/>
              <a:ln>
                <a:noFill/>
              </a:ln>
            </p:spPr>
          </p:pic>
          <p:pic>
            <p:nvPicPr>
              <p:cNvPr id="446" name="Google Shape;446;p272"/>
              <p:cNvPicPr preferRelativeResize="0"/>
              <p:nvPr/>
            </p:nvPicPr>
            <p:blipFill rotWithShape="1">
              <a:blip r:embed="rId4">
                <a:alphaModFix/>
              </a:blip>
              <a:srcRect/>
              <a:stretch/>
            </p:blipFill>
            <p:spPr>
              <a:xfrm>
                <a:off x="1870165" y="3520324"/>
                <a:ext cx="1213078" cy="1213078"/>
              </a:xfrm>
              <a:prstGeom prst="rect">
                <a:avLst/>
              </a:prstGeom>
              <a:noFill/>
              <a:ln>
                <a:noFill/>
              </a:ln>
            </p:spPr>
          </p:pic>
          <p:pic>
            <p:nvPicPr>
              <p:cNvPr id="447" name="Google Shape;447;p272"/>
              <p:cNvPicPr preferRelativeResize="0"/>
              <p:nvPr/>
            </p:nvPicPr>
            <p:blipFill rotWithShape="1">
              <a:blip r:embed="rId5">
                <a:alphaModFix/>
              </a:blip>
              <a:srcRect/>
              <a:stretch/>
            </p:blipFill>
            <p:spPr>
              <a:xfrm>
                <a:off x="1870165" y="5295869"/>
                <a:ext cx="1213078" cy="1213078"/>
              </a:xfrm>
              <a:prstGeom prst="rect">
                <a:avLst/>
              </a:prstGeom>
              <a:noFill/>
              <a:ln>
                <a:noFill/>
              </a:ln>
            </p:spPr>
          </p:pic>
          <p:pic>
            <p:nvPicPr>
              <p:cNvPr id="448" name="Google Shape;448;p272"/>
              <p:cNvPicPr preferRelativeResize="0"/>
              <p:nvPr/>
            </p:nvPicPr>
            <p:blipFill rotWithShape="1">
              <a:blip r:embed="rId6">
                <a:alphaModFix/>
              </a:blip>
              <a:srcRect/>
              <a:stretch/>
            </p:blipFill>
            <p:spPr>
              <a:xfrm>
                <a:off x="1870165" y="7071415"/>
                <a:ext cx="1213078" cy="1213078"/>
              </a:xfrm>
              <a:prstGeom prst="rect">
                <a:avLst/>
              </a:prstGeom>
              <a:noFill/>
              <a:ln>
                <a:noFill/>
              </a:ln>
            </p:spPr>
          </p:pic>
        </p:grpSp>
      </p:grpSp>
      <p:sp>
        <p:nvSpPr>
          <p:cNvPr id="449" name="Google Shape;449;p272"/>
          <p:cNvSpPr/>
          <p:nvPr/>
        </p:nvSpPr>
        <p:spPr>
          <a:xfrm>
            <a:off x="5029200" y="816352"/>
            <a:ext cx="61952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7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rgbClr val="3F3F3F"/>
                </a:solidFill>
              </a:rPr>
              <a:t>Attributes of Access Control Standards</a:t>
            </a:r>
            <a:endParaRPr/>
          </a:p>
        </p:txBody>
      </p:sp>
      <p:grpSp>
        <p:nvGrpSpPr>
          <p:cNvPr id="456" name="Google Shape;456;p273"/>
          <p:cNvGrpSpPr/>
          <p:nvPr/>
        </p:nvGrpSpPr>
        <p:grpSpPr>
          <a:xfrm>
            <a:off x="1824417" y="1631943"/>
            <a:ext cx="12607166" cy="6693590"/>
            <a:chOff x="1729434" y="1631943"/>
            <a:chExt cx="12607166" cy="6693590"/>
          </a:xfrm>
        </p:grpSpPr>
        <p:grpSp>
          <p:nvGrpSpPr>
            <p:cNvPr id="457" name="Google Shape;457;p273"/>
            <p:cNvGrpSpPr/>
            <p:nvPr/>
          </p:nvGrpSpPr>
          <p:grpSpPr>
            <a:xfrm>
              <a:off x="3483211" y="1640469"/>
              <a:ext cx="10853389" cy="6685064"/>
              <a:chOff x="3483211" y="1640469"/>
              <a:chExt cx="10853389" cy="6685064"/>
            </a:xfrm>
          </p:grpSpPr>
          <p:sp>
            <p:nvSpPr>
              <p:cNvPr id="458" name="Google Shape;458;p273"/>
              <p:cNvSpPr/>
              <p:nvPr/>
            </p:nvSpPr>
            <p:spPr>
              <a:xfrm>
                <a:off x="3483211" y="1640469"/>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Audit trail: </a:t>
                </a:r>
                <a:r>
                  <a:rPr lang="en-US" sz="2200" b="0" i="0" u="none" strike="noStrike" cap="none">
                    <a:solidFill>
                      <a:srgbClr val="3F3F3F"/>
                    </a:solidFill>
                    <a:latin typeface="Open Sans"/>
                    <a:ea typeface="Open Sans"/>
                    <a:cs typeface="Open Sans"/>
                    <a:sym typeface="Open Sans"/>
                  </a:rPr>
                  <a:t>Lists every event that happens on a server and identifies who performed the action and when it occurred</a:t>
                </a:r>
                <a:endParaRPr/>
              </a:p>
            </p:txBody>
          </p:sp>
          <p:sp>
            <p:nvSpPr>
              <p:cNvPr id="459" name="Google Shape;459;p273"/>
              <p:cNvSpPr/>
              <p:nvPr/>
            </p:nvSpPr>
            <p:spPr>
              <a:xfrm>
                <a:off x="3483211" y="3447933"/>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Authentication protocol: </a:t>
                </a:r>
                <a:r>
                  <a:rPr lang="en-US" sz="2200" b="0" i="0" u="none" strike="noStrike" cap="none">
                    <a:solidFill>
                      <a:srgbClr val="3F3F3F"/>
                    </a:solidFill>
                    <a:latin typeface="Open Sans"/>
                    <a:ea typeface="Open Sans"/>
                    <a:cs typeface="Open Sans"/>
                    <a:sym typeface="Open Sans"/>
                  </a:rPr>
                  <a:t>Includes SSH keys for Linux, Kerberos in Microsoft environments, OAuth for internet-based authentication, and SAML for third-party authentication</a:t>
                </a:r>
                <a:endParaRPr/>
              </a:p>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60" name="Google Shape;460;p273"/>
              <p:cNvSpPr/>
              <p:nvPr/>
            </p:nvSpPr>
            <p:spPr>
              <a:xfrm>
                <a:off x="3483211" y="5255397"/>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Access control types: </a:t>
                </a:r>
                <a:r>
                  <a:rPr lang="en-US" sz="2200" b="0" i="0" u="none" strike="noStrike" cap="none">
                    <a:solidFill>
                      <a:srgbClr val="3F3F3F"/>
                    </a:solidFill>
                    <a:latin typeface="Open Sans"/>
                    <a:ea typeface="Open Sans"/>
                    <a:cs typeface="Open Sans"/>
                    <a:sym typeface="Open Sans"/>
                  </a:rPr>
                  <a:t>Defines how accesses are assigned to subjects or users, such as role-based access control and mandatory access control</a:t>
                </a:r>
                <a:endParaRPr/>
              </a:p>
            </p:txBody>
          </p:sp>
          <p:sp>
            <p:nvSpPr>
              <p:cNvPr id="461" name="Google Shape;461;p273"/>
              <p:cNvSpPr/>
              <p:nvPr/>
            </p:nvSpPr>
            <p:spPr>
              <a:xfrm>
                <a:off x="3483211" y="7062861"/>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Conditional access control: </a:t>
                </a:r>
                <a:r>
                  <a:rPr lang="en-US" sz="2200" b="0" i="0" u="none" strike="noStrike" cap="none">
                    <a:solidFill>
                      <a:srgbClr val="3F3F3F"/>
                    </a:solidFill>
                    <a:latin typeface="Open Sans"/>
                    <a:ea typeface="Open Sans"/>
                    <a:cs typeface="Open Sans"/>
                    <a:sym typeface="Open Sans"/>
                  </a:rPr>
                  <a:t>Provides a cloud-based policy that regulates user access to resources, enhancing security and ensuring compliance</a:t>
                </a:r>
                <a:endParaRPr/>
              </a:p>
            </p:txBody>
          </p:sp>
        </p:grpSp>
        <p:grpSp>
          <p:nvGrpSpPr>
            <p:cNvPr id="462" name="Google Shape;462;p273"/>
            <p:cNvGrpSpPr/>
            <p:nvPr/>
          </p:nvGrpSpPr>
          <p:grpSpPr>
            <a:xfrm>
              <a:off x="1729434" y="1631943"/>
              <a:ext cx="1271198" cy="6597657"/>
              <a:chOff x="1729434" y="1631943"/>
              <a:chExt cx="1271198" cy="6597657"/>
            </a:xfrm>
          </p:grpSpPr>
          <p:pic>
            <p:nvPicPr>
              <p:cNvPr id="463" name="Google Shape;463;p273"/>
              <p:cNvPicPr preferRelativeResize="0"/>
              <p:nvPr/>
            </p:nvPicPr>
            <p:blipFill rotWithShape="1">
              <a:blip r:embed="rId3">
                <a:alphaModFix/>
              </a:blip>
              <a:srcRect/>
              <a:stretch/>
            </p:blipFill>
            <p:spPr>
              <a:xfrm>
                <a:off x="1729434" y="1631943"/>
                <a:ext cx="1271198" cy="1271198"/>
              </a:xfrm>
              <a:prstGeom prst="rect">
                <a:avLst/>
              </a:prstGeom>
              <a:noFill/>
              <a:ln>
                <a:noFill/>
              </a:ln>
            </p:spPr>
          </p:pic>
          <p:pic>
            <p:nvPicPr>
              <p:cNvPr id="464" name="Google Shape;464;p273"/>
              <p:cNvPicPr preferRelativeResize="0"/>
              <p:nvPr/>
            </p:nvPicPr>
            <p:blipFill rotWithShape="1">
              <a:blip r:embed="rId4">
                <a:alphaModFix/>
              </a:blip>
              <a:srcRect/>
              <a:stretch/>
            </p:blipFill>
            <p:spPr>
              <a:xfrm>
                <a:off x="1729434" y="3439407"/>
                <a:ext cx="1271198" cy="1271198"/>
              </a:xfrm>
              <a:prstGeom prst="rect">
                <a:avLst/>
              </a:prstGeom>
              <a:noFill/>
              <a:ln>
                <a:noFill/>
              </a:ln>
            </p:spPr>
          </p:pic>
          <p:pic>
            <p:nvPicPr>
              <p:cNvPr id="465" name="Google Shape;465;p273"/>
              <p:cNvPicPr preferRelativeResize="0"/>
              <p:nvPr/>
            </p:nvPicPr>
            <p:blipFill rotWithShape="1">
              <a:blip r:embed="rId5">
                <a:alphaModFix/>
              </a:blip>
              <a:srcRect/>
              <a:stretch/>
            </p:blipFill>
            <p:spPr>
              <a:xfrm>
                <a:off x="1729434" y="5246871"/>
                <a:ext cx="1271198" cy="1271198"/>
              </a:xfrm>
              <a:prstGeom prst="rect">
                <a:avLst/>
              </a:prstGeom>
              <a:noFill/>
              <a:ln>
                <a:noFill/>
              </a:ln>
            </p:spPr>
          </p:pic>
          <p:pic>
            <p:nvPicPr>
              <p:cNvPr id="466" name="Google Shape;466;p273"/>
              <p:cNvPicPr preferRelativeResize="0"/>
              <p:nvPr/>
            </p:nvPicPr>
            <p:blipFill rotWithShape="1">
              <a:blip r:embed="rId6">
                <a:alphaModFix/>
              </a:blip>
              <a:srcRect/>
              <a:stretch/>
            </p:blipFill>
            <p:spPr>
              <a:xfrm>
                <a:off x="1769683" y="7038899"/>
                <a:ext cx="1190701" cy="1190701"/>
              </a:xfrm>
              <a:prstGeom prst="rect">
                <a:avLst/>
              </a:prstGeom>
              <a:noFill/>
              <a:ln>
                <a:noFill/>
              </a:ln>
            </p:spPr>
          </p:pic>
        </p:grpSp>
      </p:grpSp>
      <p:sp>
        <p:nvSpPr>
          <p:cNvPr id="467" name="Google Shape;467;p273"/>
          <p:cNvSpPr/>
          <p:nvPr/>
        </p:nvSpPr>
        <p:spPr>
          <a:xfrm>
            <a:off x="3848100" y="816352"/>
            <a:ext cx="856067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Physical Security Standard</a:t>
            </a:r>
            <a:endParaRPr>
              <a:latin typeface="Open Sans"/>
              <a:ea typeface="Open Sans"/>
              <a:cs typeface="Open Sans"/>
              <a:sym typeface="Open Sans"/>
            </a:endParaRPr>
          </a:p>
        </p:txBody>
      </p:sp>
      <p:grpSp>
        <p:nvGrpSpPr>
          <p:cNvPr id="474" name="Google Shape;474;p274"/>
          <p:cNvGrpSpPr/>
          <p:nvPr/>
        </p:nvGrpSpPr>
        <p:grpSpPr>
          <a:xfrm>
            <a:off x="1355496" y="2256479"/>
            <a:ext cx="13545009" cy="4631042"/>
            <a:chOff x="1250950" y="2256479"/>
            <a:chExt cx="13545009" cy="4631042"/>
          </a:xfrm>
        </p:grpSpPr>
        <p:sp>
          <p:nvSpPr>
            <p:cNvPr id="475" name="Google Shape;475;p274"/>
            <p:cNvSpPr/>
            <p:nvPr/>
          </p:nvSpPr>
          <p:spPr>
            <a:xfrm>
              <a:off x="1250950" y="2256479"/>
              <a:ext cx="9997285" cy="4631042"/>
            </a:xfrm>
            <a:prstGeom prst="roundRect">
              <a:avLst>
                <a:gd name="adj" fmla="val 312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Physical security standards protect an organization's tangible assets such as buildings, hardware, and personnel.</a:t>
              </a:r>
              <a:endParaRPr/>
            </a:p>
            <a:p>
              <a:pPr marL="342900" marR="0" lvl="0" indent="-215900" algn="l" rtl="0">
                <a:lnSpc>
                  <a:spcPct val="114000"/>
                </a:lnSpc>
                <a:spcBef>
                  <a:spcPts val="0"/>
                </a:spcBef>
                <a:spcAft>
                  <a:spcPts val="0"/>
                </a:spcAft>
                <a:buClr>
                  <a:srgbClr val="3F3F3F"/>
                </a:buClr>
                <a:buSzPts val="20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They are crucial because robust cybersecurity can be compromised by physical access breaches.</a:t>
              </a:r>
              <a:endParaRPr/>
            </a:p>
            <a:p>
              <a:pPr marL="342900" marR="0" lvl="0" indent="-215900" algn="l" rtl="0">
                <a:lnSpc>
                  <a:spcPct val="114000"/>
                </a:lnSpc>
                <a:spcBef>
                  <a:spcPts val="0"/>
                </a:spcBef>
                <a:spcAft>
                  <a:spcPts val="0"/>
                </a:spcAft>
                <a:buClr>
                  <a:srgbClr val="3F3F3F"/>
                </a:buClr>
                <a:buSzPts val="20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Physical security includes secure building access, surveillance systems, and safeguarding hardware.</a:t>
              </a:r>
              <a:endParaRPr/>
            </a:p>
            <a:p>
              <a:pPr marL="342900" marR="0" lvl="0" indent="-215900" algn="l" rtl="0">
                <a:lnSpc>
                  <a:spcPct val="114000"/>
                </a:lnSpc>
                <a:spcBef>
                  <a:spcPts val="0"/>
                </a:spcBef>
                <a:spcAft>
                  <a:spcPts val="0"/>
                </a:spcAft>
                <a:buClr>
                  <a:srgbClr val="3F3F3F"/>
                </a:buClr>
                <a:buSzPts val="20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Effective governance integrates physical security measures into the overall security strategy to prevent severe repercussions of breaches.</a:t>
              </a:r>
              <a:endParaRPr/>
            </a:p>
          </p:txBody>
        </p:sp>
        <p:grpSp>
          <p:nvGrpSpPr>
            <p:cNvPr id="476" name="Google Shape;476;p274"/>
            <p:cNvGrpSpPr/>
            <p:nvPr/>
          </p:nvGrpSpPr>
          <p:grpSpPr>
            <a:xfrm>
              <a:off x="11529298" y="2898839"/>
              <a:ext cx="3266661" cy="3346322"/>
              <a:chOff x="11569055" y="4141914"/>
              <a:chExt cx="3266661" cy="3346322"/>
            </a:xfrm>
          </p:grpSpPr>
          <p:pic>
            <p:nvPicPr>
              <p:cNvPr id="477" name="Google Shape;477;p274"/>
              <p:cNvPicPr preferRelativeResize="0"/>
              <p:nvPr/>
            </p:nvPicPr>
            <p:blipFill rotWithShape="1">
              <a:blip r:embed="rId3">
                <a:alphaModFix/>
              </a:blip>
              <a:srcRect/>
              <a:stretch/>
            </p:blipFill>
            <p:spPr>
              <a:xfrm>
                <a:off x="11569055" y="4221575"/>
                <a:ext cx="3266661" cy="3266661"/>
              </a:xfrm>
              <a:prstGeom prst="rect">
                <a:avLst/>
              </a:prstGeom>
              <a:noFill/>
              <a:ln>
                <a:noFill/>
              </a:ln>
            </p:spPr>
          </p:pic>
          <p:pic>
            <p:nvPicPr>
              <p:cNvPr id="478" name="Google Shape;478;p274"/>
              <p:cNvPicPr preferRelativeResize="0"/>
              <p:nvPr/>
            </p:nvPicPr>
            <p:blipFill rotWithShape="1">
              <a:blip r:embed="rId4">
                <a:alphaModFix/>
              </a:blip>
              <a:srcRect/>
              <a:stretch/>
            </p:blipFill>
            <p:spPr>
              <a:xfrm>
                <a:off x="13357974" y="4141914"/>
                <a:ext cx="1477742" cy="1477742"/>
              </a:xfrm>
              <a:prstGeom prst="rect">
                <a:avLst/>
              </a:prstGeom>
              <a:noFill/>
              <a:ln>
                <a:noFill/>
              </a:ln>
            </p:spPr>
          </p:pic>
        </p:grpSp>
      </p:grpSp>
      <p:sp>
        <p:nvSpPr>
          <p:cNvPr id="479" name="Google Shape;479;p274"/>
          <p:cNvSpPr/>
          <p:nvPr/>
        </p:nvSpPr>
        <p:spPr>
          <a:xfrm>
            <a:off x="5194300" y="816352"/>
            <a:ext cx="58777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rgbClr val="3F3F3F"/>
                </a:solidFill>
              </a:rPr>
              <a:t>Attributes of Physical Security Standard</a:t>
            </a:r>
            <a:endParaRPr/>
          </a:p>
        </p:txBody>
      </p:sp>
      <p:grpSp>
        <p:nvGrpSpPr>
          <p:cNvPr id="486" name="Google Shape;486;p275"/>
          <p:cNvGrpSpPr/>
          <p:nvPr/>
        </p:nvGrpSpPr>
        <p:grpSpPr>
          <a:xfrm>
            <a:off x="1847743" y="1640469"/>
            <a:ext cx="12560515" cy="6759092"/>
            <a:chOff x="1776083" y="1640469"/>
            <a:chExt cx="12560515" cy="6759092"/>
          </a:xfrm>
        </p:grpSpPr>
        <p:grpSp>
          <p:nvGrpSpPr>
            <p:cNvPr id="487" name="Google Shape;487;p275"/>
            <p:cNvGrpSpPr/>
            <p:nvPr/>
          </p:nvGrpSpPr>
          <p:grpSpPr>
            <a:xfrm>
              <a:off x="3483209" y="1640469"/>
              <a:ext cx="10853389" cy="6759092"/>
              <a:chOff x="3483209" y="1640469"/>
              <a:chExt cx="10853389" cy="6759092"/>
            </a:xfrm>
          </p:grpSpPr>
          <p:sp>
            <p:nvSpPr>
              <p:cNvPr id="488" name="Google Shape;488;p275"/>
              <p:cNvSpPr/>
              <p:nvPr/>
            </p:nvSpPr>
            <p:spPr>
              <a:xfrm>
                <a:off x="3483209" y="1640469"/>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Facility access: </a:t>
                </a:r>
                <a:r>
                  <a:rPr lang="en-US" sz="2200" b="0" i="0" u="none" strike="noStrike" cap="none">
                    <a:solidFill>
                      <a:srgbClr val="3F3F3F"/>
                    </a:solidFill>
                    <a:latin typeface="Open Sans"/>
                    <a:ea typeface="Open Sans"/>
                    <a:cs typeface="Open Sans"/>
                    <a:sym typeface="Open Sans"/>
                  </a:rPr>
                  <a:t>Specifies who can enter the premises and specific areas using access cards, biometric scans, or staffed security desks</a:t>
                </a:r>
                <a:endParaRPr/>
              </a:p>
            </p:txBody>
          </p:sp>
          <p:sp>
            <p:nvSpPr>
              <p:cNvPr id="489" name="Google Shape;489;p275"/>
              <p:cNvSpPr/>
              <p:nvPr/>
            </p:nvSpPr>
            <p:spPr>
              <a:xfrm>
                <a:off x="3483209" y="3472609"/>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Visitor management: </a:t>
                </a:r>
                <a:r>
                  <a:rPr lang="en-US" sz="2200" b="0" i="0" u="none" strike="noStrike" cap="none">
                    <a:solidFill>
                      <a:srgbClr val="3F3F3F"/>
                    </a:solidFill>
                    <a:latin typeface="Open Sans"/>
                    <a:ea typeface="Open Sans"/>
                    <a:cs typeface="Open Sans"/>
                    <a:sym typeface="Open Sans"/>
                  </a:rPr>
                  <a:t>Details procedures for admitting and tracking visitors, such as requiring them to sign in and be escorted by an employee</a:t>
                </a:r>
                <a:endParaRPr/>
              </a:p>
            </p:txBody>
          </p:sp>
          <p:sp>
            <p:nvSpPr>
              <p:cNvPr id="490" name="Google Shape;490;p275"/>
              <p:cNvSpPr/>
              <p:nvPr/>
            </p:nvSpPr>
            <p:spPr>
              <a:xfrm>
                <a:off x="3483209" y="5304749"/>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Surveillance: </a:t>
                </a:r>
                <a:r>
                  <a:rPr lang="en-US" sz="2200" b="0" i="0" u="none" strike="noStrike" cap="none">
                    <a:solidFill>
                      <a:srgbClr val="3F3F3F"/>
                    </a:solidFill>
                    <a:latin typeface="Open Sans"/>
                    <a:ea typeface="Open Sans"/>
                    <a:cs typeface="Open Sans"/>
                    <a:sym typeface="Open Sans"/>
                  </a:rPr>
                  <a:t>Monitors and records activity using surveillance equipment, including device placement and footage storage and review</a:t>
                </a:r>
                <a:endParaRPr/>
              </a:p>
            </p:txBody>
          </p:sp>
          <p:sp>
            <p:nvSpPr>
              <p:cNvPr id="491" name="Google Shape;491;p275"/>
              <p:cNvSpPr/>
              <p:nvPr/>
            </p:nvSpPr>
            <p:spPr>
              <a:xfrm>
                <a:off x="3483209" y="7136889"/>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Equipment security: </a:t>
                </a:r>
                <a:r>
                  <a:rPr lang="en-US" sz="2200" b="0" i="0" u="none" strike="noStrike" cap="none">
                    <a:solidFill>
                      <a:srgbClr val="3F3F3F"/>
                    </a:solidFill>
                    <a:latin typeface="Open Sans"/>
                    <a:ea typeface="Open Sans"/>
                    <a:cs typeface="Open Sans"/>
                    <a:sym typeface="Open Sans"/>
                  </a:rPr>
                  <a:t>Secures servers, workstations, and other hardware against theft or tampering</a:t>
                </a:r>
                <a:endParaRPr/>
              </a:p>
            </p:txBody>
          </p:sp>
        </p:grpSp>
        <p:grpSp>
          <p:nvGrpSpPr>
            <p:cNvPr id="492" name="Google Shape;492;p275"/>
            <p:cNvGrpSpPr/>
            <p:nvPr/>
          </p:nvGrpSpPr>
          <p:grpSpPr>
            <a:xfrm>
              <a:off x="1776083" y="1678917"/>
              <a:ext cx="1185776" cy="6643747"/>
              <a:chOff x="1776083" y="1678917"/>
              <a:chExt cx="1185776" cy="6643747"/>
            </a:xfrm>
          </p:grpSpPr>
          <p:pic>
            <p:nvPicPr>
              <p:cNvPr id="493" name="Google Shape;493;p275"/>
              <p:cNvPicPr preferRelativeResize="0"/>
              <p:nvPr/>
            </p:nvPicPr>
            <p:blipFill rotWithShape="1">
              <a:blip r:embed="rId3">
                <a:alphaModFix/>
              </a:blip>
              <a:srcRect/>
              <a:stretch/>
            </p:blipFill>
            <p:spPr>
              <a:xfrm>
                <a:off x="1776084" y="1678917"/>
                <a:ext cx="1185775" cy="1185775"/>
              </a:xfrm>
              <a:prstGeom prst="rect">
                <a:avLst/>
              </a:prstGeom>
              <a:noFill/>
              <a:ln>
                <a:noFill/>
              </a:ln>
            </p:spPr>
          </p:pic>
          <p:pic>
            <p:nvPicPr>
              <p:cNvPr id="494" name="Google Shape;494;p275"/>
              <p:cNvPicPr preferRelativeResize="0"/>
              <p:nvPr/>
            </p:nvPicPr>
            <p:blipFill rotWithShape="1">
              <a:blip r:embed="rId4">
                <a:alphaModFix/>
              </a:blip>
              <a:srcRect/>
              <a:stretch/>
            </p:blipFill>
            <p:spPr>
              <a:xfrm>
                <a:off x="1776084" y="3498241"/>
                <a:ext cx="1185775" cy="1185775"/>
              </a:xfrm>
              <a:prstGeom prst="rect">
                <a:avLst/>
              </a:prstGeom>
              <a:noFill/>
              <a:ln>
                <a:noFill/>
              </a:ln>
            </p:spPr>
          </p:pic>
          <p:pic>
            <p:nvPicPr>
              <p:cNvPr id="495" name="Google Shape;495;p275"/>
              <p:cNvPicPr preferRelativeResize="0"/>
              <p:nvPr/>
            </p:nvPicPr>
            <p:blipFill rotWithShape="1">
              <a:blip r:embed="rId5">
                <a:alphaModFix/>
              </a:blip>
              <a:srcRect/>
              <a:stretch/>
            </p:blipFill>
            <p:spPr>
              <a:xfrm>
                <a:off x="1776084" y="5317565"/>
                <a:ext cx="1185775" cy="1185775"/>
              </a:xfrm>
              <a:prstGeom prst="rect">
                <a:avLst/>
              </a:prstGeom>
              <a:noFill/>
              <a:ln>
                <a:noFill/>
              </a:ln>
            </p:spPr>
          </p:pic>
          <p:pic>
            <p:nvPicPr>
              <p:cNvPr id="496" name="Google Shape;496;p275"/>
              <p:cNvPicPr preferRelativeResize="0"/>
              <p:nvPr/>
            </p:nvPicPr>
            <p:blipFill rotWithShape="1">
              <a:blip r:embed="rId6">
                <a:alphaModFix/>
              </a:blip>
              <a:srcRect/>
              <a:stretch/>
            </p:blipFill>
            <p:spPr>
              <a:xfrm>
                <a:off x="1776083" y="7136888"/>
                <a:ext cx="1185776" cy="1185776"/>
              </a:xfrm>
              <a:prstGeom prst="rect">
                <a:avLst/>
              </a:prstGeom>
              <a:noFill/>
              <a:ln>
                <a:noFill/>
              </a:ln>
            </p:spPr>
          </p:pic>
        </p:grpSp>
      </p:grpSp>
      <p:sp>
        <p:nvSpPr>
          <p:cNvPr id="497" name="Google Shape;497;p275"/>
          <p:cNvSpPr/>
          <p:nvPr/>
        </p:nvSpPr>
        <p:spPr>
          <a:xfrm>
            <a:off x="3708400" y="816352"/>
            <a:ext cx="88345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276"/>
          <p:cNvSpPr txBox="1">
            <a:spLocks noGrp="1"/>
          </p:cNvSpPr>
          <p:nvPr>
            <p:ph type="title"/>
          </p:nvPr>
        </p:nvSpPr>
        <p:spPr>
          <a:xfrm>
            <a:off x="-10099"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rgbClr val="3F3F3F"/>
                </a:solidFill>
              </a:rPr>
              <a:t>Attributes of Physical Access Control Standard</a:t>
            </a:r>
            <a:endParaRPr/>
          </a:p>
        </p:txBody>
      </p:sp>
      <p:grpSp>
        <p:nvGrpSpPr>
          <p:cNvPr id="504" name="Google Shape;504;p276"/>
          <p:cNvGrpSpPr/>
          <p:nvPr/>
        </p:nvGrpSpPr>
        <p:grpSpPr>
          <a:xfrm>
            <a:off x="1902439" y="1638765"/>
            <a:ext cx="12451122" cy="6688883"/>
            <a:chOff x="1902439" y="1638765"/>
            <a:chExt cx="12451122" cy="6688883"/>
          </a:xfrm>
        </p:grpSpPr>
        <p:grpSp>
          <p:nvGrpSpPr>
            <p:cNvPr id="505" name="Google Shape;505;p276"/>
            <p:cNvGrpSpPr/>
            <p:nvPr/>
          </p:nvGrpSpPr>
          <p:grpSpPr>
            <a:xfrm>
              <a:off x="3500172" y="1640469"/>
              <a:ext cx="10853389" cy="6687179"/>
              <a:chOff x="3500172" y="1640469"/>
              <a:chExt cx="10853389" cy="6687179"/>
            </a:xfrm>
          </p:grpSpPr>
          <p:sp>
            <p:nvSpPr>
              <p:cNvPr id="506" name="Google Shape;506;p276"/>
              <p:cNvSpPr/>
              <p:nvPr/>
            </p:nvSpPr>
            <p:spPr>
              <a:xfrm>
                <a:off x="3500172" y="1640469"/>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Environmental control: </a:t>
                </a:r>
                <a:r>
                  <a:rPr lang="en-US" sz="2200" b="0" i="0" u="none" strike="noStrike" cap="none">
                    <a:solidFill>
                      <a:srgbClr val="3F3F3F"/>
                    </a:solidFill>
                    <a:latin typeface="Open Sans"/>
                    <a:ea typeface="Open Sans"/>
                    <a:cs typeface="Open Sans"/>
                    <a:sym typeface="Open Sans"/>
                  </a:rPr>
                  <a:t>Installs fire suppression, climate control, and entry alarms to protect hardware and data from environmental risks</a:t>
                </a:r>
                <a:endParaRPr/>
              </a:p>
            </p:txBody>
          </p:sp>
          <p:sp>
            <p:nvSpPr>
              <p:cNvPr id="507" name="Google Shape;507;p276"/>
              <p:cNvSpPr/>
              <p:nvPr/>
            </p:nvSpPr>
            <p:spPr>
              <a:xfrm>
                <a:off x="3500172" y="3448638"/>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Emergency response: </a:t>
                </a:r>
                <a:r>
                  <a:rPr lang="en-US" sz="2200" b="0" i="0" u="none" strike="noStrike" cap="none">
                    <a:solidFill>
                      <a:srgbClr val="3F3F3F"/>
                    </a:solidFill>
                    <a:latin typeface="Open Sans"/>
                    <a:ea typeface="Open Sans"/>
                    <a:cs typeface="Open Sans"/>
                    <a:sym typeface="Open Sans"/>
                  </a:rPr>
                  <a:t>Implements guidelines for responding to various emergencies, such as fires, floods, or active shooter situations</a:t>
                </a:r>
                <a:endParaRPr/>
              </a:p>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 </a:t>
                </a:r>
                <a:endParaRPr/>
              </a:p>
            </p:txBody>
          </p:sp>
          <p:sp>
            <p:nvSpPr>
              <p:cNvPr id="508" name="Google Shape;508;p276"/>
              <p:cNvSpPr/>
              <p:nvPr/>
            </p:nvSpPr>
            <p:spPr>
              <a:xfrm>
                <a:off x="3500172" y="5256807"/>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Guards: </a:t>
                </a:r>
                <a:r>
                  <a:rPr lang="en-US" sz="2200" b="0" i="0" u="none" strike="noStrike" cap="none">
                    <a:solidFill>
                      <a:srgbClr val="3F3F3F"/>
                    </a:solidFill>
                    <a:latin typeface="Open Sans"/>
                    <a:ea typeface="Open Sans"/>
                    <a:cs typeface="Open Sans"/>
                    <a:sym typeface="Open Sans"/>
                  </a:rPr>
                  <a:t>Monitors and safeguards physical premises with trained personnel, providing a visible deterrent and responding to security incidents</a:t>
                </a:r>
                <a:endParaRPr/>
              </a:p>
            </p:txBody>
          </p:sp>
          <p:sp>
            <p:nvSpPr>
              <p:cNvPr id="509" name="Google Shape;509;p276"/>
              <p:cNvSpPr/>
              <p:nvPr/>
            </p:nvSpPr>
            <p:spPr>
              <a:xfrm>
                <a:off x="3500172" y="7064976"/>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Security policies: </a:t>
                </a:r>
                <a:r>
                  <a:rPr lang="en-US" sz="2200" b="0" i="0" u="none" strike="noStrike" cap="none">
                    <a:solidFill>
                      <a:srgbClr val="3F3F3F"/>
                    </a:solidFill>
                    <a:latin typeface="Open Sans"/>
                    <a:ea typeface="Open Sans"/>
                    <a:cs typeface="Open Sans"/>
                    <a:sym typeface="Open Sans"/>
                  </a:rPr>
                  <a:t>Provides clear guidelines for staff on password management, visitor access, and reporting suspicious activity</a:t>
                </a:r>
                <a:endParaRPr/>
              </a:p>
            </p:txBody>
          </p:sp>
        </p:grpSp>
        <p:grpSp>
          <p:nvGrpSpPr>
            <p:cNvPr id="510" name="Google Shape;510;p276"/>
            <p:cNvGrpSpPr/>
            <p:nvPr/>
          </p:nvGrpSpPr>
          <p:grpSpPr>
            <a:xfrm>
              <a:off x="1902439" y="1638765"/>
              <a:ext cx="1264376" cy="6688883"/>
              <a:chOff x="1902439" y="1638765"/>
              <a:chExt cx="1264376" cy="6688883"/>
            </a:xfrm>
          </p:grpSpPr>
          <p:pic>
            <p:nvPicPr>
              <p:cNvPr id="511" name="Google Shape;511;p276"/>
              <p:cNvPicPr preferRelativeResize="0"/>
              <p:nvPr/>
            </p:nvPicPr>
            <p:blipFill rotWithShape="1">
              <a:blip r:embed="rId3">
                <a:alphaModFix/>
              </a:blip>
              <a:srcRect/>
              <a:stretch/>
            </p:blipFill>
            <p:spPr>
              <a:xfrm>
                <a:off x="1902439" y="1638765"/>
                <a:ext cx="1264376" cy="1264376"/>
              </a:xfrm>
              <a:prstGeom prst="rect">
                <a:avLst/>
              </a:prstGeom>
              <a:noFill/>
              <a:ln>
                <a:noFill/>
              </a:ln>
            </p:spPr>
          </p:pic>
          <p:pic>
            <p:nvPicPr>
              <p:cNvPr id="512" name="Google Shape;512;p276"/>
              <p:cNvPicPr preferRelativeResize="0"/>
              <p:nvPr/>
            </p:nvPicPr>
            <p:blipFill rotWithShape="1">
              <a:blip r:embed="rId4">
                <a:alphaModFix/>
              </a:blip>
              <a:srcRect/>
              <a:stretch/>
            </p:blipFill>
            <p:spPr>
              <a:xfrm>
                <a:off x="1902439" y="3446934"/>
                <a:ext cx="1264376" cy="1264376"/>
              </a:xfrm>
              <a:prstGeom prst="rect">
                <a:avLst/>
              </a:prstGeom>
              <a:noFill/>
              <a:ln>
                <a:noFill/>
              </a:ln>
            </p:spPr>
          </p:pic>
          <p:pic>
            <p:nvPicPr>
              <p:cNvPr id="513" name="Google Shape;513;p276"/>
              <p:cNvPicPr preferRelativeResize="0"/>
              <p:nvPr/>
            </p:nvPicPr>
            <p:blipFill rotWithShape="1">
              <a:blip r:embed="rId5">
                <a:alphaModFix/>
              </a:blip>
              <a:srcRect/>
              <a:stretch/>
            </p:blipFill>
            <p:spPr>
              <a:xfrm>
                <a:off x="1902439" y="5255103"/>
                <a:ext cx="1264376" cy="1264376"/>
              </a:xfrm>
              <a:prstGeom prst="rect">
                <a:avLst/>
              </a:prstGeom>
              <a:noFill/>
              <a:ln>
                <a:noFill/>
              </a:ln>
            </p:spPr>
          </p:pic>
          <p:pic>
            <p:nvPicPr>
              <p:cNvPr id="514" name="Google Shape;514;p276"/>
              <p:cNvPicPr preferRelativeResize="0"/>
              <p:nvPr/>
            </p:nvPicPr>
            <p:blipFill rotWithShape="1">
              <a:blip r:embed="rId6">
                <a:alphaModFix/>
              </a:blip>
              <a:srcRect/>
              <a:stretch/>
            </p:blipFill>
            <p:spPr>
              <a:xfrm>
                <a:off x="1902439" y="7063272"/>
                <a:ext cx="1264376" cy="1264376"/>
              </a:xfrm>
              <a:prstGeom prst="rect">
                <a:avLst/>
              </a:prstGeom>
              <a:noFill/>
              <a:ln>
                <a:noFill/>
              </a:ln>
            </p:spPr>
          </p:pic>
        </p:grpSp>
      </p:grpSp>
      <p:sp>
        <p:nvSpPr>
          <p:cNvPr id="515" name="Google Shape;515;p276"/>
          <p:cNvSpPr/>
          <p:nvPr/>
        </p:nvSpPr>
        <p:spPr>
          <a:xfrm>
            <a:off x="2997200" y="816352"/>
            <a:ext cx="1026525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7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Encryption Standard</a:t>
            </a:r>
            <a:endParaRPr>
              <a:latin typeface="Open Sans"/>
              <a:ea typeface="Open Sans"/>
              <a:cs typeface="Open Sans"/>
              <a:sym typeface="Open Sans"/>
            </a:endParaRPr>
          </a:p>
        </p:txBody>
      </p:sp>
      <p:grpSp>
        <p:nvGrpSpPr>
          <p:cNvPr id="522" name="Google Shape;522;p277"/>
          <p:cNvGrpSpPr/>
          <p:nvPr/>
        </p:nvGrpSpPr>
        <p:grpSpPr>
          <a:xfrm>
            <a:off x="1973452" y="3469611"/>
            <a:ext cx="12309097" cy="2204778"/>
            <a:chOff x="1294587" y="3637722"/>
            <a:chExt cx="12309097" cy="2204778"/>
          </a:xfrm>
        </p:grpSpPr>
        <p:sp>
          <p:nvSpPr>
            <p:cNvPr id="523" name="Google Shape;523;p277"/>
            <p:cNvSpPr/>
            <p:nvPr/>
          </p:nvSpPr>
          <p:spPr>
            <a:xfrm>
              <a:off x="1294587" y="3637722"/>
              <a:ext cx="9240891" cy="2204778"/>
            </a:xfrm>
            <a:prstGeom prst="roundRect">
              <a:avLst>
                <a:gd name="adj" fmla="val 5895"/>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Ensures data confidentiality and integrity within an organization, both in transit and at rest</a:t>
              </a:r>
              <a:endParaRPr/>
            </a:p>
            <a:p>
              <a:pPr marL="342900" marR="0" lvl="0" indent="-215900" algn="l" rtl="0">
                <a:lnSpc>
                  <a:spcPct val="114000"/>
                </a:lnSpc>
                <a:spcBef>
                  <a:spcPts val="0"/>
                </a:spcBef>
                <a:spcAft>
                  <a:spcPts val="0"/>
                </a:spcAft>
                <a:buClr>
                  <a:srgbClr val="3F3F3F"/>
                </a:buClr>
                <a:buSzPts val="20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Protects against unauthorized access and data breaches, strengthening overall security</a:t>
              </a:r>
              <a:endParaRPr/>
            </a:p>
          </p:txBody>
        </p:sp>
        <p:pic>
          <p:nvPicPr>
            <p:cNvPr id="524" name="Google Shape;524;p277"/>
            <p:cNvPicPr preferRelativeResize="0"/>
            <p:nvPr/>
          </p:nvPicPr>
          <p:blipFill rotWithShape="1">
            <a:blip r:embed="rId3">
              <a:alphaModFix/>
            </a:blip>
            <a:srcRect/>
            <a:stretch/>
          </p:blipFill>
          <p:spPr>
            <a:xfrm>
              <a:off x="11796471" y="3836505"/>
              <a:ext cx="1807213" cy="1807213"/>
            </a:xfrm>
            <a:prstGeom prst="rect">
              <a:avLst/>
            </a:prstGeom>
            <a:noFill/>
            <a:ln>
              <a:noFill/>
            </a:ln>
          </p:spPr>
        </p:pic>
      </p:grpSp>
      <p:sp>
        <p:nvSpPr>
          <p:cNvPr id="525" name="Google Shape;525;p277"/>
          <p:cNvSpPr/>
          <p:nvPr/>
        </p:nvSpPr>
        <p:spPr>
          <a:xfrm>
            <a:off x="5854700" y="816352"/>
            <a:ext cx="45442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7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rgbClr val="3F3F3F"/>
                </a:solidFill>
              </a:rPr>
              <a:t>Attributes of Encryption Standard</a:t>
            </a:r>
            <a:endParaRPr/>
          </a:p>
        </p:txBody>
      </p:sp>
      <p:grpSp>
        <p:nvGrpSpPr>
          <p:cNvPr id="532" name="Google Shape;532;p278"/>
          <p:cNvGrpSpPr/>
          <p:nvPr/>
        </p:nvGrpSpPr>
        <p:grpSpPr>
          <a:xfrm>
            <a:off x="1840710" y="1850524"/>
            <a:ext cx="12574581" cy="5681489"/>
            <a:chOff x="1798296" y="1947035"/>
            <a:chExt cx="12574581" cy="5681489"/>
          </a:xfrm>
        </p:grpSpPr>
        <p:grpSp>
          <p:nvGrpSpPr>
            <p:cNvPr id="533" name="Google Shape;533;p278"/>
            <p:cNvGrpSpPr/>
            <p:nvPr/>
          </p:nvGrpSpPr>
          <p:grpSpPr>
            <a:xfrm>
              <a:off x="3519488" y="2022177"/>
              <a:ext cx="10853389" cy="5531207"/>
              <a:chOff x="3519488" y="2022177"/>
              <a:chExt cx="10853389" cy="5531207"/>
            </a:xfrm>
          </p:grpSpPr>
          <p:sp>
            <p:nvSpPr>
              <p:cNvPr id="534" name="Google Shape;534;p278"/>
              <p:cNvSpPr/>
              <p:nvPr/>
            </p:nvSpPr>
            <p:spPr>
              <a:xfrm>
                <a:off x="3519488" y="2022177"/>
                <a:ext cx="10853389" cy="1314777"/>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Data classification: </a:t>
                </a:r>
                <a:r>
                  <a:rPr lang="en-US" sz="2200" b="0" i="0" u="none" strike="noStrike" cap="none">
                    <a:solidFill>
                      <a:srgbClr val="3F3F3F"/>
                    </a:solidFill>
                    <a:latin typeface="Open Sans"/>
                    <a:ea typeface="Open Sans"/>
                    <a:cs typeface="Open Sans"/>
                    <a:sym typeface="Open Sans"/>
                  </a:rPr>
                  <a:t>Specifies data requiring high-level encryption, such as PII, financial records, and proprietary research</a:t>
                </a:r>
                <a:endParaRPr/>
              </a:p>
            </p:txBody>
          </p:sp>
          <p:sp>
            <p:nvSpPr>
              <p:cNvPr id="535" name="Google Shape;535;p278"/>
              <p:cNvSpPr/>
              <p:nvPr/>
            </p:nvSpPr>
            <p:spPr>
              <a:xfrm>
                <a:off x="3519488" y="4156445"/>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Encryption algorithms: </a:t>
                </a:r>
                <a:r>
                  <a:rPr lang="en-US" sz="2200" b="0" i="0" u="none" strike="noStrike" cap="none">
                    <a:solidFill>
                      <a:srgbClr val="3F3F3F"/>
                    </a:solidFill>
                    <a:latin typeface="Open Sans"/>
                    <a:ea typeface="Open Sans"/>
                    <a:cs typeface="Open Sans"/>
                    <a:sym typeface="Open Sans"/>
                  </a:rPr>
                  <a:t>Approves algorithms like AES and RSA for their proven security and efficiency</a:t>
                </a:r>
                <a:endParaRPr/>
              </a:p>
            </p:txBody>
          </p:sp>
          <p:sp>
            <p:nvSpPr>
              <p:cNvPr id="536" name="Google Shape;536;p278"/>
              <p:cNvSpPr/>
              <p:nvPr/>
            </p:nvSpPr>
            <p:spPr>
              <a:xfrm>
                <a:off x="3519488" y="6238607"/>
                <a:ext cx="10853389" cy="1314777"/>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Key management: </a:t>
                </a:r>
                <a:r>
                  <a:rPr lang="en-US" sz="2200" b="0" i="0" u="none" strike="noStrike" cap="none">
                    <a:solidFill>
                      <a:srgbClr val="3F3F3F"/>
                    </a:solidFill>
                    <a:latin typeface="Open Sans"/>
                    <a:ea typeface="Open Sans"/>
                    <a:cs typeface="Open Sans"/>
                    <a:sym typeface="Open Sans"/>
                  </a:rPr>
                  <a:t>Includes guidelines for securely managing cryptographic keys using HSMs or key management services</a:t>
                </a:r>
                <a:endParaRPr/>
              </a:p>
            </p:txBody>
          </p:sp>
        </p:grpSp>
        <p:grpSp>
          <p:nvGrpSpPr>
            <p:cNvPr id="537" name="Google Shape;537;p278"/>
            <p:cNvGrpSpPr/>
            <p:nvPr/>
          </p:nvGrpSpPr>
          <p:grpSpPr>
            <a:xfrm>
              <a:off x="1798296" y="1947035"/>
              <a:ext cx="1465061" cy="5681489"/>
              <a:chOff x="1798296" y="1947035"/>
              <a:chExt cx="1465061" cy="5681489"/>
            </a:xfrm>
          </p:grpSpPr>
          <p:pic>
            <p:nvPicPr>
              <p:cNvPr id="538" name="Google Shape;538;p278"/>
              <p:cNvPicPr preferRelativeResize="0"/>
              <p:nvPr/>
            </p:nvPicPr>
            <p:blipFill rotWithShape="1">
              <a:blip r:embed="rId3">
                <a:alphaModFix/>
              </a:blip>
              <a:srcRect/>
              <a:stretch/>
            </p:blipFill>
            <p:spPr>
              <a:xfrm>
                <a:off x="1798298" y="1947035"/>
                <a:ext cx="1465059" cy="1465059"/>
              </a:xfrm>
              <a:prstGeom prst="rect">
                <a:avLst/>
              </a:prstGeom>
              <a:noFill/>
              <a:ln>
                <a:noFill/>
              </a:ln>
            </p:spPr>
          </p:pic>
          <p:pic>
            <p:nvPicPr>
              <p:cNvPr id="539" name="Google Shape;539;p278"/>
              <p:cNvPicPr preferRelativeResize="0"/>
              <p:nvPr/>
            </p:nvPicPr>
            <p:blipFill rotWithShape="1">
              <a:blip r:embed="rId4">
                <a:alphaModFix/>
              </a:blip>
              <a:srcRect/>
              <a:stretch/>
            </p:blipFill>
            <p:spPr>
              <a:xfrm>
                <a:off x="1798297" y="4055251"/>
                <a:ext cx="1465059" cy="1465059"/>
              </a:xfrm>
              <a:prstGeom prst="rect">
                <a:avLst/>
              </a:prstGeom>
              <a:noFill/>
              <a:ln>
                <a:noFill/>
              </a:ln>
            </p:spPr>
          </p:pic>
          <p:pic>
            <p:nvPicPr>
              <p:cNvPr id="540" name="Google Shape;540;p278"/>
              <p:cNvPicPr preferRelativeResize="0"/>
              <p:nvPr/>
            </p:nvPicPr>
            <p:blipFill rotWithShape="1">
              <a:blip r:embed="rId5">
                <a:alphaModFix/>
              </a:blip>
              <a:srcRect/>
              <a:stretch/>
            </p:blipFill>
            <p:spPr>
              <a:xfrm>
                <a:off x="1798296" y="6163465"/>
                <a:ext cx="1465059" cy="1465059"/>
              </a:xfrm>
              <a:prstGeom prst="rect">
                <a:avLst/>
              </a:prstGeom>
              <a:noFill/>
              <a:ln>
                <a:noFill/>
              </a:ln>
            </p:spPr>
          </p:pic>
        </p:grpSp>
      </p:grpSp>
      <p:sp>
        <p:nvSpPr>
          <p:cNvPr id="541" name="Google Shape;541;p278"/>
          <p:cNvSpPr/>
          <p:nvPr/>
        </p:nvSpPr>
        <p:spPr>
          <a:xfrm>
            <a:off x="4381500" y="816352"/>
            <a:ext cx="7501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27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rgbClr val="3F3F3F"/>
                </a:solidFill>
              </a:rPr>
              <a:t>Attributes of Encryption Standard</a:t>
            </a:r>
            <a:endParaRPr/>
          </a:p>
        </p:txBody>
      </p:sp>
      <p:grpSp>
        <p:nvGrpSpPr>
          <p:cNvPr id="548" name="Google Shape;548;p279"/>
          <p:cNvGrpSpPr/>
          <p:nvPr/>
        </p:nvGrpSpPr>
        <p:grpSpPr>
          <a:xfrm>
            <a:off x="1792159" y="1895035"/>
            <a:ext cx="12671683" cy="5642858"/>
            <a:chOff x="1674070" y="1895035"/>
            <a:chExt cx="12671683" cy="5642858"/>
          </a:xfrm>
        </p:grpSpPr>
        <p:grpSp>
          <p:nvGrpSpPr>
            <p:cNvPr id="549" name="Google Shape;549;p279"/>
            <p:cNvGrpSpPr/>
            <p:nvPr/>
          </p:nvGrpSpPr>
          <p:grpSpPr>
            <a:xfrm>
              <a:off x="3492364" y="1929845"/>
              <a:ext cx="10853389" cy="5608048"/>
              <a:chOff x="3492364" y="1929845"/>
              <a:chExt cx="10853389" cy="5608048"/>
            </a:xfrm>
          </p:grpSpPr>
          <p:sp>
            <p:nvSpPr>
              <p:cNvPr id="550" name="Google Shape;550;p279"/>
              <p:cNvSpPr/>
              <p:nvPr/>
            </p:nvSpPr>
            <p:spPr>
              <a:xfrm>
                <a:off x="3492364" y="1929845"/>
                <a:ext cx="10853389" cy="1314777"/>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Data in transit: </a:t>
                </a:r>
                <a:r>
                  <a:rPr lang="en-US" sz="2200" b="0" i="0" u="none" strike="noStrike" cap="none">
                    <a:solidFill>
                      <a:srgbClr val="3F3F3F"/>
                    </a:solidFill>
                    <a:latin typeface="Open Sans"/>
                    <a:ea typeface="Open Sans"/>
                    <a:cs typeface="Open Sans"/>
                    <a:sym typeface="Open Sans"/>
                  </a:rPr>
                  <a:t>Uses protocols like HTTPS and TLS to secure data moving across networks</a:t>
                </a:r>
                <a:endParaRPr/>
              </a:p>
            </p:txBody>
          </p:sp>
          <p:sp>
            <p:nvSpPr>
              <p:cNvPr id="551" name="Google Shape;551;p279"/>
              <p:cNvSpPr/>
              <p:nvPr/>
            </p:nvSpPr>
            <p:spPr>
              <a:xfrm>
                <a:off x="3492364" y="4102533"/>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Data at rest: </a:t>
                </a:r>
                <a:r>
                  <a:rPr lang="en-US" sz="2200" b="0" i="0" u="none" strike="noStrike" cap="none">
                    <a:solidFill>
                      <a:srgbClr val="3F3F3F"/>
                    </a:solidFill>
                    <a:latin typeface="Open Sans"/>
                    <a:ea typeface="Open Sans"/>
                    <a:cs typeface="Open Sans"/>
                    <a:sym typeface="Open Sans"/>
                  </a:rPr>
                  <a:t>Employs encryption solutions like BitLocker and FileVault for data stored on hard drives, databases, and cloud storage</a:t>
                </a:r>
                <a:endParaRPr/>
              </a:p>
            </p:txBody>
          </p:sp>
          <p:sp>
            <p:nvSpPr>
              <p:cNvPr id="552" name="Google Shape;552;p279"/>
              <p:cNvSpPr/>
              <p:nvPr/>
            </p:nvSpPr>
            <p:spPr>
              <a:xfrm>
                <a:off x="3492364" y="6223116"/>
                <a:ext cx="10853389" cy="1314777"/>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Compliance and auditing: </a:t>
                </a:r>
                <a:r>
                  <a:rPr lang="en-US" sz="2200" b="0" i="0" u="none" strike="noStrike" cap="none">
                    <a:solidFill>
                      <a:srgbClr val="3F3F3F"/>
                    </a:solidFill>
                    <a:latin typeface="Open Sans"/>
                    <a:ea typeface="Open Sans"/>
                    <a:cs typeface="Open Sans"/>
                    <a:sym typeface="Open Sans"/>
                  </a:rPr>
                  <a:t>Conducts regular reviews and audits to ensure encryption practices meet standards like GDPR and HIPAA</a:t>
                </a:r>
                <a:br>
                  <a:rPr lang="en-US" sz="3200" b="0" i="0" u="none" strike="noStrike" cap="none">
                    <a:solidFill>
                      <a:srgbClr val="000000"/>
                    </a:solidFill>
                    <a:latin typeface="Arial"/>
                    <a:ea typeface="Arial"/>
                    <a:cs typeface="Arial"/>
                    <a:sym typeface="Arial"/>
                  </a:rPr>
                </a:br>
                <a:endParaRPr sz="2200" b="0" i="0" u="none" strike="noStrike" cap="none">
                  <a:solidFill>
                    <a:srgbClr val="3F3F3F"/>
                  </a:solidFill>
                  <a:latin typeface="Open Sans"/>
                  <a:ea typeface="Open Sans"/>
                  <a:cs typeface="Open Sans"/>
                  <a:sym typeface="Open Sans"/>
                </a:endParaRPr>
              </a:p>
            </p:txBody>
          </p:sp>
        </p:grpSp>
        <p:grpSp>
          <p:nvGrpSpPr>
            <p:cNvPr id="553" name="Google Shape;553;p279"/>
            <p:cNvGrpSpPr/>
            <p:nvPr/>
          </p:nvGrpSpPr>
          <p:grpSpPr>
            <a:xfrm>
              <a:off x="1674070" y="1895035"/>
              <a:ext cx="1422400" cy="5642858"/>
              <a:chOff x="1674070" y="1895035"/>
              <a:chExt cx="1422400" cy="5642858"/>
            </a:xfrm>
          </p:grpSpPr>
          <p:pic>
            <p:nvPicPr>
              <p:cNvPr id="554" name="Google Shape;554;p279"/>
              <p:cNvPicPr preferRelativeResize="0"/>
              <p:nvPr/>
            </p:nvPicPr>
            <p:blipFill rotWithShape="1">
              <a:blip r:embed="rId3">
                <a:alphaModFix/>
              </a:blip>
              <a:srcRect/>
              <a:stretch/>
            </p:blipFill>
            <p:spPr>
              <a:xfrm>
                <a:off x="1674070" y="1895035"/>
                <a:ext cx="1422400" cy="1384396"/>
              </a:xfrm>
              <a:prstGeom prst="rect">
                <a:avLst/>
              </a:prstGeom>
              <a:noFill/>
              <a:ln>
                <a:noFill/>
              </a:ln>
            </p:spPr>
          </p:pic>
          <p:pic>
            <p:nvPicPr>
              <p:cNvPr id="555" name="Google Shape;555;p279"/>
              <p:cNvPicPr preferRelativeResize="0"/>
              <p:nvPr/>
            </p:nvPicPr>
            <p:blipFill rotWithShape="1">
              <a:blip r:embed="rId4">
                <a:alphaModFix/>
              </a:blip>
              <a:srcRect/>
              <a:stretch/>
            </p:blipFill>
            <p:spPr>
              <a:xfrm>
                <a:off x="1727882" y="6223116"/>
                <a:ext cx="1314777" cy="1314777"/>
              </a:xfrm>
              <a:prstGeom prst="rect">
                <a:avLst/>
              </a:prstGeom>
              <a:noFill/>
              <a:ln>
                <a:noFill/>
              </a:ln>
            </p:spPr>
          </p:pic>
          <p:pic>
            <p:nvPicPr>
              <p:cNvPr id="556" name="Google Shape;556;p279"/>
              <p:cNvPicPr preferRelativeResize="0"/>
              <p:nvPr/>
            </p:nvPicPr>
            <p:blipFill rotWithShape="1">
              <a:blip r:embed="rId5">
                <a:alphaModFix/>
              </a:blip>
              <a:srcRect/>
              <a:stretch/>
            </p:blipFill>
            <p:spPr>
              <a:xfrm>
                <a:off x="1727882" y="3914611"/>
                <a:ext cx="1314777" cy="1314777"/>
              </a:xfrm>
              <a:prstGeom prst="rect">
                <a:avLst/>
              </a:prstGeom>
              <a:noFill/>
              <a:ln>
                <a:noFill/>
              </a:ln>
            </p:spPr>
          </p:pic>
        </p:grpSp>
      </p:grpSp>
      <p:sp>
        <p:nvSpPr>
          <p:cNvPr id="557" name="Google Shape;557;p279"/>
          <p:cNvSpPr/>
          <p:nvPr/>
        </p:nvSpPr>
        <p:spPr>
          <a:xfrm>
            <a:off x="4381500" y="816352"/>
            <a:ext cx="7501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28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latin typeface="Open Sans"/>
                <a:ea typeface="Open Sans"/>
                <a:cs typeface="Open Sans"/>
                <a:sym typeface="Open Sans"/>
              </a:rPr>
              <a:t>Procedures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28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Procedures</a:t>
            </a:r>
            <a:endParaRPr/>
          </a:p>
        </p:txBody>
      </p:sp>
      <p:sp>
        <p:nvSpPr>
          <p:cNvPr id="568" name="Google Shape;568;p281"/>
          <p:cNvSpPr txBox="1"/>
          <p:nvPr/>
        </p:nvSpPr>
        <p:spPr>
          <a:xfrm>
            <a:off x="1561107" y="1292339"/>
            <a:ext cx="1313025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Procedures are a set of documented steps or guidelines designed to standardize and streamline processes within an organization.</a:t>
            </a:r>
            <a:endParaRPr/>
          </a:p>
        </p:txBody>
      </p:sp>
      <p:sp>
        <p:nvSpPr>
          <p:cNvPr id="569" name="Google Shape;569;p281"/>
          <p:cNvSpPr/>
          <p:nvPr/>
        </p:nvSpPr>
        <p:spPr>
          <a:xfrm>
            <a:off x="954155" y="1208957"/>
            <a:ext cx="14371984" cy="89675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0" name="Google Shape;570;p281"/>
          <p:cNvSpPr txBox="1"/>
          <p:nvPr/>
        </p:nvSpPr>
        <p:spPr>
          <a:xfrm>
            <a:off x="4942946" y="2648575"/>
            <a:ext cx="6407805"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The characteristics of security procedures are:</a:t>
            </a:r>
            <a:endParaRPr sz="1400" b="0" i="0" u="none" strike="noStrike" cap="none">
              <a:solidFill>
                <a:srgbClr val="3F3F3F"/>
              </a:solidFill>
              <a:latin typeface="Open Sans SemiBold"/>
              <a:ea typeface="Open Sans SemiBold"/>
              <a:cs typeface="Open Sans SemiBold"/>
              <a:sym typeface="Open Sans SemiBold"/>
            </a:endParaRPr>
          </a:p>
        </p:txBody>
      </p:sp>
      <p:grpSp>
        <p:nvGrpSpPr>
          <p:cNvPr id="571" name="Google Shape;571;p281"/>
          <p:cNvGrpSpPr/>
          <p:nvPr/>
        </p:nvGrpSpPr>
        <p:grpSpPr>
          <a:xfrm>
            <a:off x="1605500" y="3603236"/>
            <a:ext cx="5620067" cy="1179404"/>
            <a:chOff x="1713986" y="3346442"/>
            <a:chExt cx="5620067" cy="1179404"/>
          </a:xfrm>
        </p:grpSpPr>
        <p:sp>
          <p:nvSpPr>
            <p:cNvPr id="572" name="Google Shape;572;p281"/>
            <p:cNvSpPr/>
            <p:nvPr/>
          </p:nvSpPr>
          <p:spPr>
            <a:xfrm flipH="1">
              <a:off x="1725415" y="3395546"/>
              <a:ext cx="5538788"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81"/>
            <p:cNvSpPr/>
            <p:nvPr/>
          </p:nvSpPr>
          <p:spPr>
            <a:xfrm flipH="1">
              <a:off x="7264203" y="3395546"/>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D95D5D"/>
            </a:solidFill>
            <a:ln w="9525" cap="flat" cmpd="sng">
              <a:solidFill>
                <a:srgbClr val="D95D5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81"/>
            <p:cNvSpPr/>
            <p:nvPr/>
          </p:nvSpPr>
          <p:spPr>
            <a:xfrm>
              <a:off x="1713986" y="3346442"/>
              <a:ext cx="5454142"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Provides clarity and consistency in how tasks are performed, decisions are made, and changes are implemented</a:t>
              </a:r>
              <a:endParaRPr sz="2200" b="0" i="0" u="none" strike="noStrike" cap="none">
                <a:solidFill>
                  <a:srgbClr val="3F3F3F"/>
                </a:solidFill>
                <a:latin typeface="Open Sans"/>
                <a:ea typeface="Open Sans"/>
                <a:cs typeface="Open Sans"/>
                <a:sym typeface="Open Sans"/>
              </a:endParaRPr>
            </a:p>
          </p:txBody>
        </p:sp>
      </p:grpSp>
      <p:grpSp>
        <p:nvGrpSpPr>
          <p:cNvPr id="575" name="Google Shape;575;p281"/>
          <p:cNvGrpSpPr/>
          <p:nvPr/>
        </p:nvGrpSpPr>
        <p:grpSpPr>
          <a:xfrm>
            <a:off x="6966804" y="3528337"/>
            <a:ext cx="395288" cy="1878013"/>
            <a:chOff x="7507697" y="2758563"/>
            <a:chExt cx="395288" cy="1878013"/>
          </a:xfrm>
        </p:grpSpPr>
        <p:sp>
          <p:nvSpPr>
            <p:cNvPr id="576" name="Google Shape;576;p281"/>
            <p:cNvSpPr/>
            <p:nvPr/>
          </p:nvSpPr>
          <p:spPr>
            <a:xfrm flipH="1">
              <a:off x="7507697" y="2826826"/>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8C212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81"/>
            <p:cNvSpPr/>
            <p:nvPr/>
          </p:nvSpPr>
          <p:spPr>
            <a:xfrm flipH="1">
              <a:off x="7766460" y="2758563"/>
              <a:ext cx="136525" cy="136525"/>
            </a:xfrm>
            <a:prstGeom prst="ellipse">
              <a:avLst/>
            </a:prstGeom>
            <a:solidFill>
              <a:srgbClr val="8C2121"/>
            </a:solidFill>
            <a:ln w="9525" cap="flat" cmpd="sng">
              <a:solidFill>
                <a:srgbClr val="8C212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8" name="Google Shape;578;p281"/>
          <p:cNvGrpSpPr/>
          <p:nvPr/>
        </p:nvGrpSpPr>
        <p:grpSpPr>
          <a:xfrm>
            <a:off x="8808066" y="3528337"/>
            <a:ext cx="395288" cy="1878013"/>
            <a:chOff x="8531533" y="2758563"/>
            <a:chExt cx="395288" cy="1878013"/>
          </a:xfrm>
        </p:grpSpPr>
        <p:sp>
          <p:nvSpPr>
            <p:cNvPr id="579" name="Google Shape;579;p281"/>
            <p:cNvSpPr/>
            <p:nvPr/>
          </p:nvSpPr>
          <p:spPr>
            <a:xfrm>
              <a:off x="8599796" y="2826826"/>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B89E2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81"/>
            <p:cNvSpPr/>
            <p:nvPr/>
          </p:nvSpPr>
          <p:spPr>
            <a:xfrm>
              <a:off x="8531533" y="2758563"/>
              <a:ext cx="136525" cy="136525"/>
            </a:xfrm>
            <a:prstGeom prst="ellipse">
              <a:avLst/>
            </a:prstGeom>
            <a:solidFill>
              <a:srgbClr val="B89E2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1" name="Google Shape;581;p281"/>
          <p:cNvGrpSpPr/>
          <p:nvPr/>
        </p:nvGrpSpPr>
        <p:grpSpPr>
          <a:xfrm>
            <a:off x="8942914" y="3627331"/>
            <a:ext cx="5917821" cy="1184891"/>
            <a:chOff x="9761737" y="3272693"/>
            <a:chExt cx="5917821" cy="1184891"/>
          </a:xfrm>
        </p:grpSpPr>
        <p:sp>
          <p:nvSpPr>
            <p:cNvPr id="582" name="Google Shape;582;p281"/>
            <p:cNvSpPr/>
            <p:nvPr/>
          </p:nvSpPr>
          <p:spPr>
            <a:xfrm>
              <a:off x="9847996" y="3288713"/>
              <a:ext cx="5831562"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81"/>
            <p:cNvSpPr/>
            <p:nvPr/>
          </p:nvSpPr>
          <p:spPr>
            <a:xfrm>
              <a:off x="9761737" y="3327284"/>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EDCE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81"/>
            <p:cNvSpPr/>
            <p:nvPr/>
          </p:nvSpPr>
          <p:spPr>
            <a:xfrm>
              <a:off x="9878041" y="3272693"/>
              <a:ext cx="5801517"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Serves as a roadmap for day-to-day operations, ensuring that all activities align with the organization’s security objectives</a:t>
              </a:r>
              <a:endParaRPr sz="2200" b="0" i="0" u="none" strike="noStrike" cap="none">
                <a:solidFill>
                  <a:srgbClr val="3F3F3F"/>
                </a:solidFill>
                <a:latin typeface="Open Sans"/>
                <a:ea typeface="Open Sans"/>
                <a:cs typeface="Open Sans"/>
                <a:sym typeface="Open Sans"/>
              </a:endParaRPr>
            </a:p>
          </p:txBody>
        </p:sp>
      </p:grpSp>
      <p:grpSp>
        <p:nvGrpSpPr>
          <p:cNvPr id="585" name="Google Shape;585;p281"/>
          <p:cNvGrpSpPr/>
          <p:nvPr/>
        </p:nvGrpSpPr>
        <p:grpSpPr>
          <a:xfrm>
            <a:off x="7019421" y="6271451"/>
            <a:ext cx="395288" cy="1878013"/>
            <a:chOff x="7112409" y="6014657"/>
            <a:chExt cx="395288" cy="1878013"/>
          </a:xfrm>
        </p:grpSpPr>
        <p:sp>
          <p:nvSpPr>
            <p:cNvPr id="586" name="Google Shape;586;p281"/>
            <p:cNvSpPr/>
            <p:nvPr/>
          </p:nvSpPr>
          <p:spPr>
            <a:xfrm rot="10800000">
              <a:off x="7112409" y="6014657"/>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0C753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81"/>
            <p:cNvSpPr/>
            <p:nvPr/>
          </p:nvSpPr>
          <p:spPr>
            <a:xfrm rot="10800000">
              <a:off x="7371172" y="7756145"/>
              <a:ext cx="136525" cy="136525"/>
            </a:xfrm>
            <a:prstGeom prst="ellipse">
              <a:avLst/>
            </a:prstGeom>
            <a:solidFill>
              <a:srgbClr val="0C7530"/>
            </a:solidFill>
            <a:ln w="9525" cap="flat" cmpd="sng">
              <a:solidFill>
                <a:srgbClr val="0C753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8" name="Google Shape;588;p281"/>
          <p:cNvGrpSpPr/>
          <p:nvPr/>
        </p:nvGrpSpPr>
        <p:grpSpPr>
          <a:xfrm>
            <a:off x="1654048" y="6882639"/>
            <a:ext cx="5731576" cy="1138955"/>
            <a:chOff x="1762534" y="6625845"/>
            <a:chExt cx="5731576" cy="1138955"/>
          </a:xfrm>
        </p:grpSpPr>
        <p:sp>
          <p:nvSpPr>
            <p:cNvPr id="589" name="Google Shape;589;p281"/>
            <p:cNvSpPr/>
            <p:nvPr/>
          </p:nvSpPr>
          <p:spPr>
            <a:xfrm rot="10800000">
              <a:off x="1762534" y="6625845"/>
              <a:ext cx="5538788"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81"/>
            <p:cNvSpPr/>
            <p:nvPr/>
          </p:nvSpPr>
          <p:spPr>
            <a:xfrm rot="10800000">
              <a:off x="7301322" y="6625845"/>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26BD5A"/>
            </a:solidFill>
            <a:ln w="9525" cap="flat" cmpd="sng">
              <a:solidFill>
                <a:srgbClr val="26BD5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81"/>
            <p:cNvSpPr/>
            <p:nvPr/>
          </p:nvSpPr>
          <p:spPr>
            <a:xfrm>
              <a:off x="1955321" y="6656845"/>
              <a:ext cx="5538789"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Requires frequent review and modification based on technological changes</a:t>
              </a:r>
              <a:endParaRPr sz="1400" b="0" i="0" u="none" strike="noStrike" cap="none">
                <a:solidFill>
                  <a:srgbClr val="3F3F3F"/>
                </a:solidFill>
                <a:latin typeface="Arial"/>
                <a:ea typeface="Arial"/>
                <a:cs typeface="Arial"/>
                <a:sym typeface="Arial"/>
              </a:endParaRPr>
            </a:p>
          </p:txBody>
        </p:sp>
      </p:grpSp>
      <p:grpSp>
        <p:nvGrpSpPr>
          <p:cNvPr id="592" name="Google Shape;592;p281"/>
          <p:cNvGrpSpPr/>
          <p:nvPr/>
        </p:nvGrpSpPr>
        <p:grpSpPr>
          <a:xfrm>
            <a:off x="8938817" y="6271451"/>
            <a:ext cx="395288" cy="1878013"/>
            <a:chOff x="9031805" y="5984457"/>
            <a:chExt cx="395288" cy="1878013"/>
          </a:xfrm>
        </p:grpSpPr>
        <p:sp>
          <p:nvSpPr>
            <p:cNvPr id="593" name="Google Shape;593;p281"/>
            <p:cNvSpPr/>
            <p:nvPr/>
          </p:nvSpPr>
          <p:spPr>
            <a:xfrm rot="10800000" flipH="1">
              <a:off x="9100068" y="5984457"/>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0C82A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81"/>
            <p:cNvSpPr/>
            <p:nvPr/>
          </p:nvSpPr>
          <p:spPr>
            <a:xfrm rot="10800000" flipH="1">
              <a:off x="9031805" y="7725945"/>
              <a:ext cx="136525" cy="136525"/>
            </a:xfrm>
            <a:prstGeom prst="ellipse">
              <a:avLst/>
            </a:prstGeom>
            <a:solidFill>
              <a:srgbClr val="0C82A6"/>
            </a:solidFill>
            <a:ln w="9525" cap="flat" cmpd="sng">
              <a:solidFill>
                <a:srgbClr val="0C82A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p281"/>
          <p:cNvGrpSpPr/>
          <p:nvPr/>
        </p:nvGrpSpPr>
        <p:grpSpPr>
          <a:xfrm>
            <a:off x="9059844" y="6852439"/>
            <a:ext cx="5685626" cy="1208588"/>
            <a:chOff x="9168330" y="6595645"/>
            <a:chExt cx="5685626" cy="1208588"/>
          </a:xfrm>
        </p:grpSpPr>
        <p:grpSp>
          <p:nvGrpSpPr>
            <p:cNvPr id="596" name="Google Shape;596;p281"/>
            <p:cNvGrpSpPr/>
            <p:nvPr/>
          </p:nvGrpSpPr>
          <p:grpSpPr>
            <a:xfrm>
              <a:off x="9168330" y="6595645"/>
              <a:ext cx="5605463" cy="1130300"/>
              <a:chOff x="9168330" y="6595645"/>
              <a:chExt cx="5605463" cy="1130300"/>
            </a:xfrm>
          </p:grpSpPr>
          <p:sp>
            <p:nvSpPr>
              <p:cNvPr id="597" name="Google Shape;597;p281"/>
              <p:cNvSpPr/>
              <p:nvPr/>
            </p:nvSpPr>
            <p:spPr>
              <a:xfrm rot="10800000" flipH="1">
                <a:off x="9238180" y="6595645"/>
                <a:ext cx="5535613"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81"/>
              <p:cNvSpPr/>
              <p:nvPr/>
            </p:nvSpPr>
            <p:spPr>
              <a:xfrm rot="10800000" flipH="1">
                <a:off x="9168330" y="6595645"/>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34B8E0"/>
              </a:solidFill>
              <a:ln w="9525" cap="flat" cmpd="sng">
                <a:solidFill>
                  <a:srgbClr val="34B8E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9" name="Google Shape;599;p281"/>
            <p:cNvSpPr/>
            <p:nvPr/>
          </p:nvSpPr>
          <p:spPr>
            <a:xfrm>
              <a:off x="9279078" y="6696278"/>
              <a:ext cx="5574878"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Is written in a step-by-step format and may include flowcharts or diagrams for clarity</a:t>
              </a:r>
              <a:endParaRPr sz="2200" b="0" i="0" u="none" strike="noStrike" cap="none">
                <a:solidFill>
                  <a:srgbClr val="3F3F3F"/>
                </a:solidFill>
                <a:latin typeface="Open Sans"/>
                <a:ea typeface="Open Sans"/>
                <a:cs typeface="Open Sans"/>
                <a:sym typeface="Open Sans"/>
              </a:endParaRPr>
            </a:p>
          </p:txBody>
        </p:sp>
      </p:grpSp>
      <p:sp>
        <p:nvSpPr>
          <p:cNvPr id="600" name="Google Shape;600;p281"/>
          <p:cNvSpPr/>
          <p:nvPr/>
        </p:nvSpPr>
        <p:spPr>
          <a:xfrm rot="-2700000">
            <a:off x="7019767" y="4722233"/>
            <a:ext cx="2272940" cy="2272940"/>
          </a:xfrm>
          <a:prstGeom prst="roundRect">
            <a:avLst>
              <a:gd name="adj" fmla="val 8797"/>
            </a:avLst>
          </a:prstGeom>
          <a:solidFill>
            <a:schemeClr val="lt1"/>
          </a:solidFill>
          <a:ln w="2857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01" name="Google Shape;601;p281"/>
          <p:cNvPicPr preferRelativeResize="0"/>
          <p:nvPr/>
        </p:nvPicPr>
        <p:blipFill rotWithShape="1">
          <a:blip r:embed="rId3">
            <a:alphaModFix/>
          </a:blip>
          <a:srcRect/>
          <a:stretch/>
        </p:blipFill>
        <p:spPr>
          <a:xfrm>
            <a:off x="7163139" y="4914817"/>
            <a:ext cx="1954016" cy="1809751"/>
          </a:xfrm>
          <a:prstGeom prst="rect">
            <a:avLst/>
          </a:prstGeom>
          <a:noFill/>
          <a:ln>
            <a:noFill/>
          </a:ln>
        </p:spPr>
      </p:pic>
      <p:sp>
        <p:nvSpPr>
          <p:cNvPr id="602" name="Google Shape;602;p281"/>
          <p:cNvSpPr/>
          <p:nvPr/>
        </p:nvSpPr>
        <p:spPr>
          <a:xfrm>
            <a:off x="6883401" y="816352"/>
            <a:ext cx="2506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latin typeface="Open Sans"/>
                <a:ea typeface="Open Sans"/>
                <a:cs typeface="Open Sans"/>
                <a:sym typeface="Open Sans"/>
              </a:rPr>
              <a:t>Security Policy, Standards, Procedures, and Guidelines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282"/>
          <p:cNvSpPr txBox="1">
            <a:spLocks noGrp="1"/>
          </p:cNvSpPr>
          <p:nvPr>
            <p:ph type="title"/>
          </p:nvPr>
        </p:nvSpPr>
        <p:spPr>
          <a:xfrm>
            <a:off x="-10160" y="229878"/>
            <a:ext cx="16276199" cy="687300"/>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Some Common Procedures</a:t>
            </a:r>
            <a:endParaRPr>
              <a:solidFill>
                <a:srgbClr val="3F3F3F"/>
              </a:solidFill>
              <a:latin typeface="Open Sans"/>
              <a:ea typeface="Open Sans"/>
              <a:cs typeface="Open Sans"/>
              <a:sym typeface="Open Sans"/>
            </a:endParaRPr>
          </a:p>
        </p:txBody>
      </p:sp>
      <p:sp>
        <p:nvSpPr>
          <p:cNvPr id="608" name="Google Shape;608;p282"/>
          <p:cNvSpPr/>
          <p:nvPr/>
        </p:nvSpPr>
        <p:spPr>
          <a:xfrm>
            <a:off x="1423468" y="1944535"/>
            <a:ext cx="5751370" cy="2298626"/>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609" name="Google Shape;609;p282"/>
          <p:cNvGrpSpPr/>
          <p:nvPr/>
        </p:nvGrpSpPr>
        <p:grpSpPr>
          <a:xfrm>
            <a:off x="1261207" y="2149336"/>
            <a:ext cx="6534200" cy="5344768"/>
            <a:chOff x="1002793" y="1533111"/>
            <a:chExt cx="6534200" cy="5344768"/>
          </a:xfrm>
        </p:grpSpPr>
        <p:sp>
          <p:nvSpPr>
            <p:cNvPr id="610" name="Google Shape;610;p282"/>
            <p:cNvSpPr/>
            <p:nvPr/>
          </p:nvSpPr>
          <p:spPr>
            <a:xfrm>
              <a:off x="1135900" y="2304874"/>
              <a:ext cx="6326400" cy="4573005"/>
            </a:xfrm>
            <a:prstGeom prst="roundRect">
              <a:avLst>
                <a:gd name="adj" fmla="val 2872"/>
              </a:avLst>
            </a:prstGeom>
            <a:solidFill>
              <a:srgbClr val="EAF0F0"/>
            </a:solidFill>
            <a:ln>
              <a:noFill/>
            </a:ln>
            <a:effectLst>
              <a:outerShdw blurRad="50800" dist="38100" dir="2700000" algn="tl" rotWithShape="0">
                <a:srgbClr val="000000">
                  <a:alpha val="40000"/>
                </a:srgbClr>
              </a:outerShdw>
            </a:effectLst>
          </p:spPr>
          <p:txBody>
            <a:bodyPr spcFirstLastPara="1" wrap="square" lIns="91400" tIns="45700" rIns="91400" bIns="45700" anchor="t" anchorCtr="0">
              <a:noAutofit/>
            </a:bodyPr>
            <a:lstStyle/>
            <a:p>
              <a:pPr marL="0" marR="0" lvl="1" indent="0" algn="l" rtl="0">
                <a:lnSpc>
                  <a:spcPct val="100000"/>
                </a:lnSpc>
                <a:spcBef>
                  <a:spcPts val="0"/>
                </a:spcBef>
                <a:spcAft>
                  <a:spcPts val="0"/>
                </a:spcAft>
                <a:buNone/>
              </a:pPr>
              <a:endParaRPr sz="5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Outlines the steps and protocols for initiating, evaluating, implementing, and monitoring changes within an organization</a:t>
              </a:r>
              <a:endParaRPr/>
            </a:p>
            <a:p>
              <a:pPr marL="342900" marR="0" lvl="1" indent="-203200" algn="l" rtl="0">
                <a:lnSpc>
                  <a:spcPct val="100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Mitigates risks associated with system alterations, software updates, and new technology implementation</a:t>
              </a:r>
              <a:endParaRPr/>
            </a:p>
            <a:p>
              <a:pPr marL="342900" marR="0" lvl="1" indent="-203200" algn="l" rtl="0">
                <a:lnSpc>
                  <a:spcPct val="100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Ensures proper introduction, control, and coordination of changes</a:t>
              </a:r>
              <a:endParaRPr sz="2200" b="0" i="0" u="none" strike="noStrike" cap="none">
                <a:solidFill>
                  <a:srgbClr val="3F3F3F"/>
                </a:solidFill>
                <a:latin typeface="Open Sans"/>
                <a:ea typeface="Open Sans"/>
                <a:cs typeface="Open Sans"/>
                <a:sym typeface="Open Sans"/>
              </a:endParaRPr>
            </a:p>
          </p:txBody>
        </p:sp>
        <p:grpSp>
          <p:nvGrpSpPr>
            <p:cNvPr id="611" name="Google Shape;611;p282"/>
            <p:cNvGrpSpPr/>
            <p:nvPr/>
          </p:nvGrpSpPr>
          <p:grpSpPr>
            <a:xfrm>
              <a:off x="1002793" y="1533111"/>
              <a:ext cx="6534200" cy="779687"/>
              <a:chOff x="360189" y="2446807"/>
              <a:chExt cx="3347791" cy="643354"/>
            </a:xfrm>
          </p:grpSpPr>
          <p:sp>
            <p:nvSpPr>
              <p:cNvPr id="612" name="Google Shape;612;p282"/>
              <p:cNvSpPr/>
              <p:nvPr/>
            </p:nvSpPr>
            <p:spPr>
              <a:xfrm>
                <a:off x="582679" y="2988829"/>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613" name="Google Shape;613;p282"/>
              <p:cNvSpPr/>
              <p:nvPr/>
            </p:nvSpPr>
            <p:spPr>
              <a:xfrm>
                <a:off x="582679" y="2988829"/>
                <a:ext cx="2946709" cy="101332"/>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614" name="Google Shape;614;p282"/>
              <p:cNvSpPr/>
              <p:nvPr/>
            </p:nvSpPr>
            <p:spPr>
              <a:xfrm>
                <a:off x="360189" y="2446807"/>
                <a:ext cx="3347791" cy="567075"/>
              </a:xfrm>
              <a:prstGeom prst="roundRect">
                <a:avLst>
                  <a:gd name="adj" fmla="val 12439"/>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Change management procedures</a:t>
                </a:r>
                <a:endParaRPr sz="2200" b="1" i="0" u="none" strike="noStrike" cap="none">
                  <a:solidFill>
                    <a:schemeClr val="lt1"/>
                  </a:solidFill>
                  <a:latin typeface="Open Sans"/>
                  <a:ea typeface="Open Sans"/>
                  <a:cs typeface="Open Sans"/>
                  <a:sym typeface="Open Sans"/>
                </a:endParaRPr>
              </a:p>
            </p:txBody>
          </p:sp>
        </p:grpSp>
      </p:grpSp>
      <p:grpSp>
        <p:nvGrpSpPr>
          <p:cNvPr id="615" name="Google Shape;615;p282"/>
          <p:cNvGrpSpPr/>
          <p:nvPr/>
        </p:nvGrpSpPr>
        <p:grpSpPr>
          <a:xfrm>
            <a:off x="8586444" y="2129459"/>
            <a:ext cx="6534201" cy="5364645"/>
            <a:chOff x="8705712" y="1513234"/>
            <a:chExt cx="6534201" cy="5364645"/>
          </a:xfrm>
        </p:grpSpPr>
        <p:sp>
          <p:nvSpPr>
            <p:cNvPr id="616" name="Google Shape;616;p282"/>
            <p:cNvSpPr/>
            <p:nvPr/>
          </p:nvSpPr>
          <p:spPr>
            <a:xfrm>
              <a:off x="8838825" y="2304874"/>
              <a:ext cx="6326400" cy="4573005"/>
            </a:xfrm>
            <a:prstGeom prst="roundRect">
              <a:avLst>
                <a:gd name="adj" fmla="val 2522"/>
              </a:avLst>
            </a:prstGeom>
            <a:solidFill>
              <a:srgbClr val="EAF0F0"/>
            </a:solidFill>
            <a:ln>
              <a:noFill/>
            </a:ln>
            <a:effectLst>
              <a:outerShdw blurRad="50800" dist="38100" dir="2700000" algn="tl"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617" name="Google Shape;617;p282"/>
            <p:cNvSpPr/>
            <p:nvPr/>
          </p:nvSpPr>
          <p:spPr>
            <a:xfrm>
              <a:off x="8955513" y="2477623"/>
              <a:ext cx="6209712" cy="3785611"/>
            </a:xfrm>
            <a:prstGeom prst="rect">
              <a:avLst/>
            </a:prstGeom>
            <a:noFill/>
            <a:ln>
              <a:noFill/>
            </a:ln>
          </p:spPr>
          <p:txBody>
            <a:bodyPr spcFirstLastPara="1" wrap="square" lIns="91425" tIns="45700" rIns="91425" bIns="45700" anchor="t" anchorCtr="0">
              <a:spAutoFit/>
            </a:bodyPr>
            <a:lstStyle/>
            <a:p>
              <a:pPr marL="285750" marR="0" lvl="1" indent="-28575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Serves as a subset of procedures often used in specific contexts such as sales, marketing, disaster recovery, or incident response</a:t>
              </a:r>
              <a:endParaRPr/>
            </a:p>
            <a:p>
              <a:pPr marL="285750" marR="0" lvl="1" indent="-146050" algn="l" rtl="0">
                <a:lnSpc>
                  <a:spcPct val="100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285750" marR="0" lvl="1" indent="-28575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Provides comprehensive guides that outline actions, strategies, and contingencies for various scenarios</a:t>
              </a:r>
              <a:endParaRPr/>
            </a:p>
            <a:p>
              <a:pPr marL="285750" marR="0" lvl="1" indent="-146050" algn="l" rtl="0">
                <a:lnSpc>
                  <a:spcPct val="100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Equips teams with predefined responses to complex situations to ensure consistency and effective decision-making</a:t>
              </a:r>
              <a:endParaRPr sz="2200" b="0" i="0" u="none" strike="noStrike" cap="none">
                <a:solidFill>
                  <a:srgbClr val="3F3F3F"/>
                </a:solidFill>
                <a:latin typeface="Open Sans"/>
                <a:ea typeface="Open Sans"/>
                <a:cs typeface="Open Sans"/>
                <a:sym typeface="Open Sans"/>
              </a:endParaRPr>
            </a:p>
          </p:txBody>
        </p:sp>
        <p:grpSp>
          <p:nvGrpSpPr>
            <p:cNvPr id="618" name="Google Shape;618;p282"/>
            <p:cNvGrpSpPr/>
            <p:nvPr/>
          </p:nvGrpSpPr>
          <p:grpSpPr>
            <a:xfrm>
              <a:off x="8705712" y="1513234"/>
              <a:ext cx="6534201" cy="799567"/>
              <a:chOff x="4414848" y="2116855"/>
              <a:chExt cx="3347791" cy="969313"/>
            </a:xfrm>
          </p:grpSpPr>
          <p:sp>
            <p:nvSpPr>
              <p:cNvPr id="619" name="Google Shape;619;p282"/>
              <p:cNvSpPr/>
              <p:nvPr/>
            </p:nvSpPr>
            <p:spPr>
              <a:xfrm>
                <a:off x="4637338" y="2984836"/>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620" name="Google Shape;620;p282"/>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621" name="Google Shape;621;p282"/>
              <p:cNvSpPr/>
              <p:nvPr/>
            </p:nvSpPr>
            <p:spPr>
              <a:xfrm>
                <a:off x="4414848" y="2116855"/>
                <a:ext cx="3347791" cy="876632"/>
              </a:xfrm>
              <a:prstGeom prst="roundRect">
                <a:avLst>
                  <a:gd name="adj" fmla="val 12439"/>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Playbooks</a:t>
                </a:r>
                <a:endParaRPr sz="2200" b="0" i="0" u="none" strike="noStrike" cap="none">
                  <a:solidFill>
                    <a:srgbClr val="FFFFFF"/>
                  </a:solidFill>
                  <a:latin typeface="Open Sans"/>
                  <a:ea typeface="Open Sans"/>
                  <a:cs typeface="Open Sans"/>
                  <a:sym typeface="Open Sans"/>
                </a:endParaRPr>
              </a:p>
            </p:txBody>
          </p:sp>
        </p:grpSp>
      </p:grpSp>
      <p:sp>
        <p:nvSpPr>
          <p:cNvPr id="622" name="Google Shape;622;p282"/>
          <p:cNvSpPr/>
          <p:nvPr/>
        </p:nvSpPr>
        <p:spPr>
          <a:xfrm>
            <a:off x="5156200" y="816352"/>
            <a:ext cx="5955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83"/>
          <p:cNvSpPr txBox="1">
            <a:spLocks noGrp="1"/>
          </p:cNvSpPr>
          <p:nvPr>
            <p:ph type="title"/>
          </p:nvPr>
        </p:nvSpPr>
        <p:spPr>
          <a:xfrm>
            <a:off x="-10160" y="229878"/>
            <a:ext cx="16276199" cy="687300"/>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Some Common Procedures</a:t>
            </a:r>
            <a:endParaRPr/>
          </a:p>
        </p:txBody>
      </p:sp>
      <p:sp>
        <p:nvSpPr>
          <p:cNvPr id="628" name="Google Shape;628;p283"/>
          <p:cNvSpPr/>
          <p:nvPr/>
        </p:nvSpPr>
        <p:spPr>
          <a:xfrm>
            <a:off x="1423468" y="1944535"/>
            <a:ext cx="5751370" cy="2298626"/>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629" name="Google Shape;629;p283"/>
          <p:cNvGrpSpPr/>
          <p:nvPr/>
        </p:nvGrpSpPr>
        <p:grpSpPr>
          <a:xfrm>
            <a:off x="1281085" y="2149338"/>
            <a:ext cx="6534200" cy="5338900"/>
            <a:chOff x="1002793" y="1513234"/>
            <a:chExt cx="6534200" cy="5338900"/>
          </a:xfrm>
        </p:grpSpPr>
        <p:sp>
          <p:nvSpPr>
            <p:cNvPr id="630" name="Google Shape;630;p283"/>
            <p:cNvSpPr/>
            <p:nvPr/>
          </p:nvSpPr>
          <p:spPr>
            <a:xfrm>
              <a:off x="1135900" y="2284996"/>
              <a:ext cx="6326400" cy="4567138"/>
            </a:xfrm>
            <a:prstGeom prst="roundRect">
              <a:avLst>
                <a:gd name="adj" fmla="val 2872"/>
              </a:avLst>
            </a:prstGeom>
            <a:solidFill>
              <a:srgbClr val="EAF0F0"/>
            </a:solidFill>
            <a:ln>
              <a:noFill/>
            </a:ln>
            <a:effectLst>
              <a:outerShdw blurRad="50800" dist="38100" dir="2700000" algn="tl" rotWithShape="0">
                <a:srgbClr val="000000">
                  <a:alpha val="40000"/>
                </a:srgbClr>
              </a:outerShdw>
            </a:effectLst>
          </p:spPr>
          <p:txBody>
            <a:bodyPr spcFirstLastPara="1" wrap="square" lIns="91400" tIns="45700" rIns="91400" bIns="45700" anchor="t" anchorCtr="0">
              <a:noAutofit/>
            </a:bodyPr>
            <a:lstStyle/>
            <a:p>
              <a:pPr marL="0" marR="0" lvl="1"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Involves integrating new employees into an organization's culture and workflows</a:t>
              </a:r>
              <a:endParaRPr/>
            </a:p>
            <a:p>
              <a:pPr marL="342900" marR="0" lvl="1" indent="-203200" algn="l" rtl="0">
                <a:lnSpc>
                  <a:spcPct val="100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Includes user training, meetings, and providing necessary resources such as phones and laptops</a:t>
              </a:r>
              <a:endParaRPr/>
            </a:p>
            <a:p>
              <a:pPr marL="342900" marR="0" lvl="1" indent="-203200" algn="l" rtl="0">
                <a:lnSpc>
                  <a:spcPct val="100000"/>
                </a:lnSpc>
                <a:spcBef>
                  <a:spcPts val="0"/>
                </a:spcBef>
                <a:spcAft>
                  <a:spcPts val="0"/>
                </a:spcAft>
                <a:buClr>
                  <a:srgbClr val="000000"/>
                </a:buClr>
                <a:buSzPts val="2200"/>
                <a:buFont typeface="Arial"/>
                <a:buNone/>
              </a:pPr>
              <a:endParaRPr sz="10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Aims to improve job performance and satisfaction</a:t>
              </a:r>
              <a:endParaRPr sz="2200" b="0" i="0" u="none" strike="noStrike" cap="none">
                <a:solidFill>
                  <a:srgbClr val="3F3F3F"/>
                </a:solidFill>
                <a:latin typeface="Open Sans"/>
                <a:ea typeface="Open Sans"/>
                <a:cs typeface="Open Sans"/>
                <a:sym typeface="Open Sans"/>
              </a:endParaRPr>
            </a:p>
          </p:txBody>
        </p:sp>
        <p:grpSp>
          <p:nvGrpSpPr>
            <p:cNvPr id="631" name="Google Shape;631;p283"/>
            <p:cNvGrpSpPr/>
            <p:nvPr/>
          </p:nvGrpSpPr>
          <p:grpSpPr>
            <a:xfrm>
              <a:off x="1002793" y="1513234"/>
              <a:ext cx="6534200" cy="799565"/>
              <a:chOff x="360189" y="2430405"/>
              <a:chExt cx="3347791" cy="659756"/>
            </a:xfrm>
          </p:grpSpPr>
          <p:sp>
            <p:nvSpPr>
              <p:cNvPr id="632" name="Google Shape;632;p283"/>
              <p:cNvSpPr/>
              <p:nvPr/>
            </p:nvSpPr>
            <p:spPr>
              <a:xfrm>
                <a:off x="582679" y="2988829"/>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633" name="Google Shape;633;p283"/>
              <p:cNvSpPr/>
              <p:nvPr/>
            </p:nvSpPr>
            <p:spPr>
              <a:xfrm>
                <a:off x="582679" y="2988829"/>
                <a:ext cx="2946709" cy="101332"/>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634" name="Google Shape;634;p283"/>
              <p:cNvSpPr/>
              <p:nvPr/>
            </p:nvSpPr>
            <p:spPr>
              <a:xfrm>
                <a:off x="360189" y="2430405"/>
                <a:ext cx="3347791" cy="567075"/>
              </a:xfrm>
              <a:prstGeom prst="roundRect">
                <a:avLst>
                  <a:gd name="adj" fmla="val 12439"/>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Onboarding</a:t>
                </a:r>
                <a:endParaRPr sz="2200" b="1" i="0" u="none" strike="noStrike" cap="none">
                  <a:solidFill>
                    <a:schemeClr val="lt1"/>
                  </a:solidFill>
                  <a:latin typeface="Open Sans"/>
                  <a:ea typeface="Open Sans"/>
                  <a:cs typeface="Open Sans"/>
                  <a:sym typeface="Open Sans"/>
                </a:endParaRPr>
              </a:p>
            </p:txBody>
          </p:sp>
        </p:grpSp>
      </p:grpSp>
      <p:grpSp>
        <p:nvGrpSpPr>
          <p:cNvPr id="635" name="Google Shape;635;p283"/>
          <p:cNvGrpSpPr/>
          <p:nvPr/>
        </p:nvGrpSpPr>
        <p:grpSpPr>
          <a:xfrm>
            <a:off x="8586444" y="2129462"/>
            <a:ext cx="6534201" cy="5358776"/>
            <a:chOff x="8705712" y="1513234"/>
            <a:chExt cx="6534201" cy="5358776"/>
          </a:xfrm>
        </p:grpSpPr>
        <p:sp>
          <p:nvSpPr>
            <p:cNvPr id="636" name="Google Shape;636;p283"/>
            <p:cNvSpPr/>
            <p:nvPr/>
          </p:nvSpPr>
          <p:spPr>
            <a:xfrm>
              <a:off x="8838825" y="2304874"/>
              <a:ext cx="6326400" cy="4567136"/>
            </a:xfrm>
            <a:prstGeom prst="roundRect">
              <a:avLst>
                <a:gd name="adj" fmla="val 2522"/>
              </a:avLst>
            </a:prstGeom>
            <a:solidFill>
              <a:srgbClr val="EAF0F0"/>
            </a:solidFill>
            <a:ln>
              <a:noFill/>
            </a:ln>
            <a:effectLst>
              <a:outerShdw blurRad="50800" dist="38100" dir="2700000" algn="tl"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Conducts offboarding procedures to ensure a dignified exit when someone leaves the company</a:t>
              </a:r>
              <a:endParaRPr/>
            </a:p>
            <a:p>
              <a:pPr marL="342900" marR="0" lvl="0" indent="-279400"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Includes tasks such as returning equipment, revoking access, and conducting exit interviews to protect data and maintain security</a:t>
              </a:r>
              <a:endParaRPr/>
            </a:p>
            <a:p>
              <a:pPr marL="342900" marR="0" lvl="0" indent="-279400"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Carries out these procedures when a person changes roles or leaves the organization</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637" name="Google Shape;637;p283"/>
            <p:cNvSpPr/>
            <p:nvPr/>
          </p:nvSpPr>
          <p:spPr>
            <a:xfrm>
              <a:off x="8910796" y="2695635"/>
              <a:ext cx="6209712" cy="430847"/>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638" name="Google Shape;638;p283"/>
            <p:cNvGrpSpPr/>
            <p:nvPr/>
          </p:nvGrpSpPr>
          <p:grpSpPr>
            <a:xfrm>
              <a:off x="8705712" y="1513234"/>
              <a:ext cx="6534201" cy="799567"/>
              <a:chOff x="4414848" y="2116855"/>
              <a:chExt cx="3347791" cy="969313"/>
            </a:xfrm>
          </p:grpSpPr>
          <p:sp>
            <p:nvSpPr>
              <p:cNvPr id="639" name="Google Shape;639;p283"/>
              <p:cNvSpPr/>
              <p:nvPr/>
            </p:nvSpPr>
            <p:spPr>
              <a:xfrm>
                <a:off x="4637338" y="2984836"/>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640" name="Google Shape;640;p283"/>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641" name="Google Shape;641;p283"/>
              <p:cNvSpPr/>
              <p:nvPr/>
            </p:nvSpPr>
            <p:spPr>
              <a:xfrm>
                <a:off x="4414848" y="2116855"/>
                <a:ext cx="3347791" cy="876632"/>
              </a:xfrm>
              <a:prstGeom prst="roundRect">
                <a:avLst>
                  <a:gd name="adj" fmla="val 12439"/>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Offboarding</a:t>
                </a:r>
                <a:endParaRPr sz="2200" b="0" i="0" u="none" strike="noStrike" cap="none">
                  <a:solidFill>
                    <a:srgbClr val="FFFFFF"/>
                  </a:solidFill>
                  <a:latin typeface="Open Sans"/>
                  <a:ea typeface="Open Sans"/>
                  <a:cs typeface="Open Sans"/>
                  <a:sym typeface="Open Sans"/>
                </a:endParaRPr>
              </a:p>
            </p:txBody>
          </p:sp>
        </p:grpSp>
      </p:grpSp>
      <p:sp>
        <p:nvSpPr>
          <p:cNvPr id="642" name="Google Shape;642;p283"/>
          <p:cNvSpPr/>
          <p:nvPr/>
        </p:nvSpPr>
        <p:spPr>
          <a:xfrm>
            <a:off x="5156200" y="816352"/>
            <a:ext cx="5955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28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latin typeface="Open Sans"/>
                <a:ea typeface="Open Sans"/>
                <a:cs typeface="Open Sans"/>
                <a:sym typeface="Open Sans"/>
              </a:rPr>
              <a:t>Guidelines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8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Guideline</a:t>
            </a:r>
            <a:endParaRPr/>
          </a:p>
        </p:txBody>
      </p:sp>
      <p:sp>
        <p:nvSpPr>
          <p:cNvPr id="653" name="Google Shape;653;p285"/>
          <p:cNvSpPr txBox="1"/>
          <p:nvPr/>
        </p:nvSpPr>
        <p:spPr>
          <a:xfrm>
            <a:off x="1561107" y="1292339"/>
            <a:ext cx="1313025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guideline is a principle or instruction that helps people decide what to do or how to act in a particular situation.</a:t>
            </a:r>
            <a:endParaRPr/>
          </a:p>
        </p:txBody>
      </p:sp>
      <p:sp>
        <p:nvSpPr>
          <p:cNvPr id="654" name="Google Shape;654;p285"/>
          <p:cNvSpPr/>
          <p:nvPr/>
        </p:nvSpPr>
        <p:spPr>
          <a:xfrm>
            <a:off x="954155" y="1208957"/>
            <a:ext cx="14371984" cy="89675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5" name="Google Shape;655;p285"/>
          <p:cNvSpPr txBox="1"/>
          <p:nvPr/>
        </p:nvSpPr>
        <p:spPr>
          <a:xfrm>
            <a:off x="4942946" y="2648575"/>
            <a:ext cx="6407805"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The characteristics of security guidelines are:</a:t>
            </a:r>
            <a:endParaRPr sz="1400" b="0" i="0" u="none" strike="noStrike" cap="none">
              <a:solidFill>
                <a:srgbClr val="3F3F3F"/>
              </a:solidFill>
              <a:latin typeface="Open Sans SemiBold"/>
              <a:ea typeface="Open Sans SemiBold"/>
              <a:cs typeface="Open Sans SemiBold"/>
              <a:sym typeface="Open Sans SemiBold"/>
            </a:endParaRPr>
          </a:p>
        </p:txBody>
      </p:sp>
      <p:grpSp>
        <p:nvGrpSpPr>
          <p:cNvPr id="656" name="Google Shape;656;p285"/>
          <p:cNvGrpSpPr/>
          <p:nvPr/>
        </p:nvGrpSpPr>
        <p:grpSpPr>
          <a:xfrm>
            <a:off x="1616929" y="3652340"/>
            <a:ext cx="5608638" cy="1130300"/>
            <a:chOff x="1725415" y="3395546"/>
            <a:chExt cx="5608638" cy="1130300"/>
          </a:xfrm>
        </p:grpSpPr>
        <p:sp>
          <p:nvSpPr>
            <p:cNvPr id="657" name="Google Shape;657;p285"/>
            <p:cNvSpPr/>
            <p:nvPr/>
          </p:nvSpPr>
          <p:spPr>
            <a:xfrm flipH="1">
              <a:off x="1725415" y="3395546"/>
              <a:ext cx="5538788"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85"/>
            <p:cNvSpPr/>
            <p:nvPr/>
          </p:nvSpPr>
          <p:spPr>
            <a:xfrm flipH="1">
              <a:off x="7264203" y="3395546"/>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D95D5D"/>
            </a:solidFill>
            <a:ln w="9525" cap="flat" cmpd="sng">
              <a:solidFill>
                <a:srgbClr val="D95D5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85"/>
            <p:cNvSpPr/>
            <p:nvPr/>
          </p:nvSpPr>
          <p:spPr>
            <a:xfrm>
              <a:off x="1797110" y="3657204"/>
              <a:ext cx="5454142"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Are discretionary in nature</a:t>
              </a:r>
              <a:endParaRPr sz="2200" b="0" i="0" u="none" strike="noStrike" cap="none">
                <a:solidFill>
                  <a:srgbClr val="3F3F3F"/>
                </a:solidFill>
                <a:latin typeface="Open Sans"/>
                <a:ea typeface="Open Sans"/>
                <a:cs typeface="Open Sans"/>
                <a:sym typeface="Open Sans"/>
              </a:endParaRPr>
            </a:p>
          </p:txBody>
        </p:sp>
      </p:grpSp>
      <p:grpSp>
        <p:nvGrpSpPr>
          <p:cNvPr id="660" name="Google Shape;660;p285"/>
          <p:cNvGrpSpPr/>
          <p:nvPr/>
        </p:nvGrpSpPr>
        <p:grpSpPr>
          <a:xfrm>
            <a:off x="6966804" y="3528337"/>
            <a:ext cx="395288" cy="1878013"/>
            <a:chOff x="7507697" y="2758563"/>
            <a:chExt cx="395288" cy="1878013"/>
          </a:xfrm>
        </p:grpSpPr>
        <p:sp>
          <p:nvSpPr>
            <p:cNvPr id="661" name="Google Shape;661;p285"/>
            <p:cNvSpPr/>
            <p:nvPr/>
          </p:nvSpPr>
          <p:spPr>
            <a:xfrm flipH="1">
              <a:off x="7507697" y="2826826"/>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8C212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85"/>
            <p:cNvSpPr/>
            <p:nvPr/>
          </p:nvSpPr>
          <p:spPr>
            <a:xfrm flipH="1">
              <a:off x="7766460" y="2758563"/>
              <a:ext cx="136525" cy="136525"/>
            </a:xfrm>
            <a:prstGeom prst="ellipse">
              <a:avLst/>
            </a:prstGeom>
            <a:solidFill>
              <a:srgbClr val="8C2121"/>
            </a:solidFill>
            <a:ln w="9525" cap="flat" cmpd="sng">
              <a:solidFill>
                <a:srgbClr val="8C212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 name="Google Shape;663;p285"/>
          <p:cNvGrpSpPr/>
          <p:nvPr/>
        </p:nvGrpSpPr>
        <p:grpSpPr>
          <a:xfrm>
            <a:off x="8808066" y="3528337"/>
            <a:ext cx="395288" cy="1878013"/>
            <a:chOff x="8531533" y="2758563"/>
            <a:chExt cx="395288" cy="1878013"/>
          </a:xfrm>
        </p:grpSpPr>
        <p:sp>
          <p:nvSpPr>
            <p:cNvPr id="664" name="Google Shape;664;p285"/>
            <p:cNvSpPr/>
            <p:nvPr/>
          </p:nvSpPr>
          <p:spPr>
            <a:xfrm>
              <a:off x="8599796" y="2826826"/>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B89E2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85"/>
            <p:cNvSpPr/>
            <p:nvPr/>
          </p:nvSpPr>
          <p:spPr>
            <a:xfrm>
              <a:off x="8531533" y="2758563"/>
              <a:ext cx="136525" cy="136525"/>
            </a:xfrm>
            <a:prstGeom prst="ellipse">
              <a:avLst/>
            </a:prstGeom>
            <a:solidFill>
              <a:srgbClr val="B89E2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6" name="Google Shape;666;p285"/>
          <p:cNvGrpSpPr/>
          <p:nvPr/>
        </p:nvGrpSpPr>
        <p:grpSpPr>
          <a:xfrm>
            <a:off x="8944591" y="3569901"/>
            <a:ext cx="5770130" cy="1191033"/>
            <a:chOff x="9761737" y="3266551"/>
            <a:chExt cx="5770130" cy="1191033"/>
          </a:xfrm>
        </p:grpSpPr>
        <p:sp>
          <p:nvSpPr>
            <p:cNvPr id="667" name="Google Shape;667;p285"/>
            <p:cNvSpPr/>
            <p:nvPr/>
          </p:nvSpPr>
          <p:spPr>
            <a:xfrm>
              <a:off x="9847996" y="3288713"/>
              <a:ext cx="5534025"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85"/>
            <p:cNvSpPr/>
            <p:nvPr/>
          </p:nvSpPr>
          <p:spPr>
            <a:xfrm>
              <a:off x="9761737" y="3327284"/>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EDCE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85"/>
            <p:cNvSpPr/>
            <p:nvPr/>
          </p:nvSpPr>
          <p:spPr>
            <a:xfrm>
              <a:off x="10030661" y="3266551"/>
              <a:ext cx="5501206"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Provide a suggested course of action while allowing flexibility based on specific circumstances</a:t>
              </a:r>
              <a:endParaRPr sz="2200" b="0" i="0" u="none" strike="noStrike" cap="none">
                <a:solidFill>
                  <a:srgbClr val="3F3F3F"/>
                </a:solidFill>
                <a:latin typeface="Open Sans"/>
                <a:ea typeface="Open Sans"/>
                <a:cs typeface="Open Sans"/>
                <a:sym typeface="Open Sans"/>
              </a:endParaRPr>
            </a:p>
          </p:txBody>
        </p:sp>
      </p:grpSp>
      <p:grpSp>
        <p:nvGrpSpPr>
          <p:cNvPr id="670" name="Google Shape;670;p285"/>
          <p:cNvGrpSpPr/>
          <p:nvPr/>
        </p:nvGrpSpPr>
        <p:grpSpPr>
          <a:xfrm>
            <a:off x="7019421" y="6271451"/>
            <a:ext cx="395288" cy="1878013"/>
            <a:chOff x="7112409" y="6014657"/>
            <a:chExt cx="395288" cy="1878013"/>
          </a:xfrm>
        </p:grpSpPr>
        <p:sp>
          <p:nvSpPr>
            <p:cNvPr id="671" name="Google Shape;671;p285"/>
            <p:cNvSpPr/>
            <p:nvPr/>
          </p:nvSpPr>
          <p:spPr>
            <a:xfrm rot="10800000">
              <a:off x="7112409" y="6014657"/>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0C753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85"/>
            <p:cNvSpPr/>
            <p:nvPr/>
          </p:nvSpPr>
          <p:spPr>
            <a:xfrm rot="10800000">
              <a:off x="7371172" y="7756145"/>
              <a:ext cx="136525" cy="136525"/>
            </a:xfrm>
            <a:prstGeom prst="ellipse">
              <a:avLst/>
            </a:prstGeom>
            <a:solidFill>
              <a:srgbClr val="0C7530"/>
            </a:solidFill>
            <a:ln w="9525" cap="flat" cmpd="sng">
              <a:solidFill>
                <a:srgbClr val="0C753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3" name="Google Shape;673;p285"/>
          <p:cNvGrpSpPr/>
          <p:nvPr/>
        </p:nvGrpSpPr>
        <p:grpSpPr>
          <a:xfrm>
            <a:off x="1654048" y="6882639"/>
            <a:ext cx="5731576" cy="1130300"/>
            <a:chOff x="1762534" y="6625845"/>
            <a:chExt cx="5731576" cy="1130300"/>
          </a:xfrm>
        </p:grpSpPr>
        <p:sp>
          <p:nvSpPr>
            <p:cNvPr id="674" name="Google Shape;674;p285"/>
            <p:cNvSpPr/>
            <p:nvPr/>
          </p:nvSpPr>
          <p:spPr>
            <a:xfrm rot="10800000">
              <a:off x="1762534" y="6625845"/>
              <a:ext cx="5538788"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85"/>
            <p:cNvSpPr/>
            <p:nvPr/>
          </p:nvSpPr>
          <p:spPr>
            <a:xfrm rot="10800000">
              <a:off x="7301322" y="6625845"/>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26BD5A"/>
            </a:solidFill>
            <a:ln w="9525" cap="flat" cmpd="sng">
              <a:solidFill>
                <a:srgbClr val="26BD5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85"/>
            <p:cNvSpPr/>
            <p:nvPr/>
          </p:nvSpPr>
          <p:spPr>
            <a:xfrm>
              <a:off x="1955321" y="6781537"/>
              <a:ext cx="5538789"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Must be reviewed periodically or as needed per requirements</a:t>
              </a:r>
              <a:endParaRPr sz="1400" b="0" i="0" u="none" strike="noStrike" cap="none">
                <a:solidFill>
                  <a:srgbClr val="3F3F3F"/>
                </a:solidFill>
                <a:latin typeface="Arial"/>
                <a:ea typeface="Arial"/>
                <a:cs typeface="Arial"/>
                <a:sym typeface="Arial"/>
              </a:endParaRPr>
            </a:p>
          </p:txBody>
        </p:sp>
      </p:grpSp>
      <p:grpSp>
        <p:nvGrpSpPr>
          <p:cNvPr id="677" name="Google Shape;677;p285"/>
          <p:cNvGrpSpPr/>
          <p:nvPr/>
        </p:nvGrpSpPr>
        <p:grpSpPr>
          <a:xfrm>
            <a:off x="8938817" y="6271451"/>
            <a:ext cx="395288" cy="1878013"/>
            <a:chOff x="9031805" y="5984457"/>
            <a:chExt cx="395288" cy="1878013"/>
          </a:xfrm>
        </p:grpSpPr>
        <p:sp>
          <p:nvSpPr>
            <p:cNvPr id="678" name="Google Shape;678;p285"/>
            <p:cNvSpPr/>
            <p:nvPr/>
          </p:nvSpPr>
          <p:spPr>
            <a:xfrm rot="10800000" flipH="1">
              <a:off x="9100068" y="5984457"/>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0C82A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85"/>
            <p:cNvSpPr/>
            <p:nvPr/>
          </p:nvSpPr>
          <p:spPr>
            <a:xfrm rot="10800000" flipH="1">
              <a:off x="9031805" y="7725945"/>
              <a:ext cx="136525" cy="136525"/>
            </a:xfrm>
            <a:prstGeom prst="ellipse">
              <a:avLst/>
            </a:prstGeom>
            <a:solidFill>
              <a:srgbClr val="0C82A6"/>
            </a:solidFill>
            <a:ln w="9525" cap="flat" cmpd="sng">
              <a:solidFill>
                <a:srgbClr val="0C82A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 name="Google Shape;680;p285"/>
          <p:cNvGrpSpPr/>
          <p:nvPr/>
        </p:nvGrpSpPr>
        <p:grpSpPr>
          <a:xfrm>
            <a:off x="9059844" y="6852439"/>
            <a:ext cx="5809396" cy="1130300"/>
            <a:chOff x="9168330" y="6595645"/>
            <a:chExt cx="5809396" cy="1130300"/>
          </a:xfrm>
        </p:grpSpPr>
        <p:grpSp>
          <p:nvGrpSpPr>
            <p:cNvPr id="681" name="Google Shape;681;p285"/>
            <p:cNvGrpSpPr/>
            <p:nvPr/>
          </p:nvGrpSpPr>
          <p:grpSpPr>
            <a:xfrm>
              <a:off x="9168330" y="6595645"/>
              <a:ext cx="5605463" cy="1130300"/>
              <a:chOff x="9168330" y="6595645"/>
              <a:chExt cx="5605463" cy="1130300"/>
            </a:xfrm>
          </p:grpSpPr>
          <p:sp>
            <p:nvSpPr>
              <p:cNvPr id="682" name="Google Shape;682;p285"/>
              <p:cNvSpPr/>
              <p:nvPr/>
            </p:nvSpPr>
            <p:spPr>
              <a:xfrm rot="10800000" flipH="1">
                <a:off x="9238180" y="6595645"/>
                <a:ext cx="5535613" cy="1130300"/>
              </a:xfrm>
              <a:custGeom>
                <a:avLst/>
                <a:gdLst/>
                <a:ahLst/>
                <a:cxnLst/>
                <a:rect l="l" t="t" r="r" b="b"/>
                <a:pathLst>
                  <a:path w="1039" h="784" extrusionOk="0">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85"/>
              <p:cNvSpPr/>
              <p:nvPr/>
            </p:nvSpPr>
            <p:spPr>
              <a:xfrm rot="10800000" flipH="1">
                <a:off x="9168330" y="6595645"/>
                <a:ext cx="69850" cy="1130300"/>
              </a:xfrm>
              <a:custGeom>
                <a:avLst/>
                <a:gdLst/>
                <a:ahLst/>
                <a:cxnLst/>
                <a:rect l="l" t="t" r="r" b="b"/>
                <a:pathLst>
                  <a:path w="48" h="784" extrusionOk="0">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34B8E0"/>
              </a:solidFill>
              <a:ln w="9525" cap="flat" cmpd="sng">
                <a:solidFill>
                  <a:srgbClr val="34B8E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4" name="Google Shape;684;p285"/>
            <p:cNvSpPr/>
            <p:nvPr/>
          </p:nvSpPr>
          <p:spPr>
            <a:xfrm>
              <a:off x="9402848" y="6824685"/>
              <a:ext cx="5574878"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Must support security policies and organizational objectives</a:t>
              </a:r>
              <a:endParaRPr sz="1400" b="0" i="0" u="none" strike="noStrike" cap="none">
                <a:solidFill>
                  <a:srgbClr val="3F3F3F"/>
                </a:solidFill>
                <a:latin typeface="Arial"/>
                <a:ea typeface="Arial"/>
                <a:cs typeface="Arial"/>
                <a:sym typeface="Arial"/>
              </a:endParaRPr>
            </a:p>
          </p:txBody>
        </p:sp>
      </p:grpSp>
      <p:sp>
        <p:nvSpPr>
          <p:cNvPr id="685" name="Google Shape;685;p285"/>
          <p:cNvSpPr/>
          <p:nvPr/>
        </p:nvSpPr>
        <p:spPr>
          <a:xfrm rot="-2700000">
            <a:off x="7019767" y="4722233"/>
            <a:ext cx="2272940" cy="2272940"/>
          </a:xfrm>
          <a:prstGeom prst="roundRect">
            <a:avLst>
              <a:gd name="adj" fmla="val 8797"/>
            </a:avLst>
          </a:prstGeom>
          <a:solidFill>
            <a:schemeClr val="lt1"/>
          </a:solidFill>
          <a:ln w="2857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86" name="Google Shape;686;p285"/>
          <p:cNvPicPr preferRelativeResize="0"/>
          <p:nvPr/>
        </p:nvPicPr>
        <p:blipFill rotWithShape="1">
          <a:blip r:embed="rId3">
            <a:alphaModFix/>
          </a:blip>
          <a:srcRect/>
          <a:stretch/>
        </p:blipFill>
        <p:spPr>
          <a:xfrm>
            <a:off x="7190642" y="5006982"/>
            <a:ext cx="1948805" cy="1633145"/>
          </a:xfrm>
          <a:prstGeom prst="rect">
            <a:avLst/>
          </a:prstGeom>
          <a:noFill/>
          <a:ln>
            <a:noFill/>
          </a:ln>
        </p:spPr>
      </p:pic>
      <p:sp>
        <p:nvSpPr>
          <p:cNvPr id="687" name="Google Shape;687;p285"/>
          <p:cNvSpPr/>
          <p:nvPr/>
        </p:nvSpPr>
        <p:spPr>
          <a:xfrm>
            <a:off x="7073900" y="816352"/>
            <a:ext cx="211542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28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rgbClr val="3F3F3F"/>
                </a:solidFill>
              </a:rPr>
              <a:t>Examples of Guidelines</a:t>
            </a:r>
            <a:endParaRPr/>
          </a:p>
        </p:txBody>
      </p:sp>
      <p:grpSp>
        <p:nvGrpSpPr>
          <p:cNvPr id="694" name="Google Shape;694;p286"/>
          <p:cNvGrpSpPr/>
          <p:nvPr/>
        </p:nvGrpSpPr>
        <p:grpSpPr>
          <a:xfrm>
            <a:off x="1787636" y="2133695"/>
            <a:ext cx="12680729" cy="5573942"/>
            <a:chOff x="1922717" y="2133695"/>
            <a:chExt cx="12680729" cy="5573942"/>
          </a:xfrm>
        </p:grpSpPr>
        <p:grpSp>
          <p:nvGrpSpPr>
            <p:cNvPr id="695" name="Google Shape;695;p286"/>
            <p:cNvGrpSpPr/>
            <p:nvPr/>
          </p:nvGrpSpPr>
          <p:grpSpPr>
            <a:xfrm>
              <a:off x="3750057" y="2133695"/>
              <a:ext cx="10853389" cy="5573942"/>
              <a:chOff x="3750057" y="2133695"/>
              <a:chExt cx="10853389" cy="5573942"/>
            </a:xfrm>
          </p:grpSpPr>
          <p:sp>
            <p:nvSpPr>
              <p:cNvPr id="696" name="Google Shape;696;p286"/>
              <p:cNvSpPr/>
              <p:nvPr/>
            </p:nvSpPr>
            <p:spPr>
              <a:xfrm>
                <a:off x="3750057" y="2133695"/>
                <a:ext cx="10853389" cy="1314777"/>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Email security guideline:</a:t>
                </a:r>
                <a:r>
                  <a:rPr lang="en-US" sz="2200" b="0" i="0" u="none" strike="noStrike" cap="none">
                    <a:solidFill>
                      <a:srgbClr val="3F3F3F"/>
                    </a:solidFill>
                    <a:latin typeface="Open Sans"/>
                    <a:ea typeface="Open Sans"/>
                    <a:cs typeface="Open Sans"/>
                    <a:sym typeface="Open Sans"/>
                  </a:rPr>
                  <a:t> Cautions regarding phishing scams, avoids suspicious links or attachments, and reports potential phishing attempts or suspicious emails</a:t>
                </a:r>
                <a:endParaRPr/>
              </a:p>
            </p:txBody>
          </p:sp>
          <p:sp>
            <p:nvSpPr>
              <p:cNvPr id="697" name="Google Shape;697;p286"/>
              <p:cNvSpPr/>
              <p:nvPr/>
            </p:nvSpPr>
            <p:spPr>
              <a:xfrm>
                <a:off x="3750057" y="4289330"/>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Password guidelines</a:t>
                </a:r>
                <a:r>
                  <a:rPr lang="en-US" sz="2200" b="0" i="0" u="none" strike="noStrike" cap="none">
                    <a:solidFill>
                      <a:srgbClr val="3F3F3F"/>
                    </a:solidFill>
                    <a:latin typeface="Open Sans"/>
                    <a:ea typeface="Open Sans"/>
                    <a:cs typeface="Open Sans"/>
                    <a:sym typeface="Open Sans"/>
                  </a:rPr>
                  <a:t>: Creates strong passwords, uses password managers, and avoids password sharing</a:t>
                </a:r>
                <a:endParaRPr/>
              </a:p>
            </p:txBody>
          </p:sp>
          <p:sp>
            <p:nvSpPr>
              <p:cNvPr id="698" name="Google Shape;698;p286"/>
              <p:cNvSpPr/>
              <p:nvPr/>
            </p:nvSpPr>
            <p:spPr>
              <a:xfrm>
                <a:off x="3750057" y="6392860"/>
                <a:ext cx="10853389" cy="1314777"/>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Software updates</a:t>
                </a:r>
                <a:r>
                  <a:rPr lang="en-US" sz="2200" b="0" i="0" u="none" strike="noStrike" cap="none">
                    <a:solidFill>
                      <a:srgbClr val="3F3F3F"/>
                    </a:solidFill>
                    <a:latin typeface="Open Sans"/>
                    <a:ea typeface="Open Sans"/>
                    <a:cs typeface="Open Sans"/>
                    <a:sym typeface="Open Sans"/>
                  </a:rPr>
                  <a:t>: Updates software and operating systems regularly with the latest security patches</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nvGrpSpPr>
            <p:cNvPr id="699" name="Google Shape;699;p286"/>
            <p:cNvGrpSpPr/>
            <p:nvPr/>
          </p:nvGrpSpPr>
          <p:grpSpPr>
            <a:xfrm>
              <a:off x="1922717" y="2133695"/>
              <a:ext cx="1314777" cy="5573942"/>
              <a:chOff x="1922717" y="2133695"/>
              <a:chExt cx="1314777" cy="5573942"/>
            </a:xfrm>
          </p:grpSpPr>
          <p:pic>
            <p:nvPicPr>
              <p:cNvPr id="700" name="Google Shape;700;p286"/>
              <p:cNvPicPr preferRelativeResize="0"/>
              <p:nvPr/>
            </p:nvPicPr>
            <p:blipFill rotWithShape="1">
              <a:blip r:embed="rId3">
                <a:alphaModFix/>
              </a:blip>
              <a:srcRect/>
              <a:stretch/>
            </p:blipFill>
            <p:spPr>
              <a:xfrm>
                <a:off x="1922717" y="2133695"/>
                <a:ext cx="1314777" cy="1314777"/>
              </a:xfrm>
              <a:prstGeom prst="rect">
                <a:avLst/>
              </a:prstGeom>
              <a:noFill/>
              <a:ln>
                <a:noFill/>
              </a:ln>
            </p:spPr>
          </p:pic>
          <p:pic>
            <p:nvPicPr>
              <p:cNvPr id="701" name="Google Shape;701;p286"/>
              <p:cNvPicPr preferRelativeResize="0"/>
              <p:nvPr/>
            </p:nvPicPr>
            <p:blipFill rotWithShape="1">
              <a:blip r:embed="rId4">
                <a:alphaModFix/>
              </a:blip>
              <a:srcRect/>
              <a:stretch/>
            </p:blipFill>
            <p:spPr>
              <a:xfrm>
                <a:off x="1922717" y="4260899"/>
                <a:ext cx="1314777" cy="1314777"/>
              </a:xfrm>
              <a:prstGeom prst="rect">
                <a:avLst/>
              </a:prstGeom>
              <a:noFill/>
              <a:ln>
                <a:noFill/>
              </a:ln>
            </p:spPr>
          </p:pic>
          <p:pic>
            <p:nvPicPr>
              <p:cNvPr id="702" name="Google Shape;702;p286"/>
              <p:cNvPicPr preferRelativeResize="0"/>
              <p:nvPr/>
            </p:nvPicPr>
            <p:blipFill rotWithShape="1">
              <a:blip r:embed="rId5">
                <a:alphaModFix/>
              </a:blip>
              <a:srcRect/>
              <a:stretch/>
            </p:blipFill>
            <p:spPr>
              <a:xfrm>
                <a:off x="1922717" y="6392860"/>
                <a:ext cx="1314777" cy="1314777"/>
              </a:xfrm>
              <a:prstGeom prst="rect">
                <a:avLst/>
              </a:prstGeom>
              <a:noFill/>
              <a:ln>
                <a:noFill/>
              </a:ln>
            </p:spPr>
          </p:pic>
        </p:grpSp>
      </p:grpSp>
      <p:sp>
        <p:nvSpPr>
          <p:cNvPr id="703" name="Google Shape;703;p286"/>
          <p:cNvSpPr/>
          <p:nvPr/>
        </p:nvSpPr>
        <p:spPr>
          <a:xfrm>
            <a:off x="5575300" y="816352"/>
            <a:ext cx="512373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287"/>
          <p:cNvSpPr txBox="1"/>
          <p:nvPr/>
        </p:nvSpPr>
        <p:spPr>
          <a:xfrm>
            <a:off x="0" y="383469"/>
            <a:ext cx="16256000" cy="4801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800" b="1" i="0" u="none" strike="noStrike" cap="none">
                <a:solidFill>
                  <a:srgbClr val="3F3F3F"/>
                </a:solidFill>
                <a:latin typeface="Open Sans"/>
                <a:ea typeface="Open Sans"/>
                <a:cs typeface="Open Sans"/>
                <a:sym typeface="Open Sans"/>
              </a:rPr>
              <a:t>Policy, Standard, Procedure, and Guideline </a:t>
            </a:r>
            <a:endParaRPr sz="2800" b="1" i="0" u="none" strike="noStrike" cap="none">
              <a:solidFill>
                <a:srgbClr val="3F3F3F"/>
              </a:solidFill>
              <a:latin typeface="Open Sans"/>
              <a:ea typeface="Open Sans"/>
              <a:cs typeface="Open Sans"/>
              <a:sym typeface="Open Sans"/>
            </a:endParaRPr>
          </a:p>
        </p:txBody>
      </p:sp>
      <p:sp>
        <p:nvSpPr>
          <p:cNvPr id="710" name="Google Shape;710;p287"/>
          <p:cNvSpPr/>
          <p:nvPr/>
        </p:nvSpPr>
        <p:spPr>
          <a:xfrm>
            <a:off x="2283645" y="1672848"/>
            <a:ext cx="258968" cy="3194743"/>
          </a:xfrm>
          <a:prstGeom prst="leftBrace">
            <a:avLst>
              <a:gd name="adj1" fmla="val 8333"/>
              <a:gd name="adj2" fmla="val 5000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11" name="Google Shape;711;p287"/>
          <p:cNvSpPr txBox="1"/>
          <p:nvPr/>
        </p:nvSpPr>
        <p:spPr>
          <a:xfrm>
            <a:off x="301127" y="3071703"/>
            <a:ext cx="2080186" cy="3970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Discretionary</a:t>
            </a:r>
            <a:endParaRPr/>
          </a:p>
        </p:txBody>
      </p:sp>
      <p:sp>
        <p:nvSpPr>
          <p:cNvPr id="712" name="Google Shape;712;p287"/>
          <p:cNvSpPr/>
          <p:nvPr/>
        </p:nvSpPr>
        <p:spPr>
          <a:xfrm>
            <a:off x="2356278" y="5145134"/>
            <a:ext cx="122702" cy="3533784"/>
          </a:xfrm>
          <a:prstGeom prst="leftBrace">
            <a:avLst>
              <a:gd name="adj1" fmla="val 54487"/>
              <a:gd name="adj2" fmla="val 5000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13" name="Google Shape;713;p287"/>
          <p:cNvSpPr txBox="1"/>
          <p:nvPr/>
        </p:nvSpPr>
        <p:spPr>
          <a:xfrm>
            <a:off x="681678" y="6660626"/>
            <a:ext cx="1739579" cy="3970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Mandatory</a:t>
            </a:r>
            <a:endParaRPr/>
          </a:p>
        </p:txBody>
      </p:sp>
      <p:grpSp>
        <p:nvGrpSpPr>
          <p:cNvPr id="714" name="Google Shape;714;p287"/>
          <p:cNvGrpSpPr/>
          <p:nvPr/>
        </p:nvGrpSpPr>
        <p:grpSpPr>
          <a:xfrm>
            <a:off x="2463371" y="1318547"/>
            <a:ext cx="12628591" cy="7441983"/>
            <a:chOff x="-15609" y="0"/>
            <a:chExt cx="12628591" cy="7441983"/>
          </a:xfrm>
        </p:grpSpPr>
        <p:sp>
          <p:nvSpPr>
            <p:cNvPr id="715" name="Google Shape;715;p287"/>
            <p:cNvSpPr/>
            <p:nvPr/>
          </p:nvSpPr>
          <p:spPr>
            <a:xfrm rot="10800000">
              <a:off x="4291126" y="42210"/>
              <a:ext cx="8301883" cy="1403974"/>
            </a:xfrm>
            <a:custGeom>
              <a:avLst/>
              <a:gdLst/>
              <a:ahLst/>
              <a:cxnLst/>
              <a:rect l="l" t="t" r="r" b="b"/>
              <a:pathLst>
                <a:path w="120000" h="120000" extrusionOk="0">
                  <a:moveTo>
                    <a:pt x="0" y="120000"/>
                  </a:moveTo>
                  <a:lnTo>
                    <a:pt x="0" y="0"/>
                  </a:lnTo>
                  <a:lnTo>
                    <a:pt x="108310" y="0"/>
                  </a:lnTo>
                  <a:lnTo>
                    <a:pt x="120000" y="120000"/>
                  </a:lnTo>
                  <a:close/>
                </a:path>
              </a:pathLst>
            </a:custGeom>
            <a:solidFill>
              <a:schemeClr val="lt1">
                <a:alpha val="89803"/>
              </a:schemeClr>
            </a:solidFill>
            <a:ln w="25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7"/>
            <p:cNvSpPr txBox="1"/>
            <p:nvPr/>
          </p:nvSpPr>
          <p:spPr>
            <a:xfrm>
              <a:off x="5124197" y="42210"/>
              <a:ext cx="7468812" cy="1403974"/>
            </a:xfrm>
            <a:prstGeom prst="rect">
              <a:avLst/>
            </a:prstGeom>
            <a:noFill/>
            <a:ln>
              <a:noFill/>
            </a:ln>
          </p:spPr>
          <p:txBody>
            <a:bodyPr spcFirstLastPara="1" wrap="square" lIns="247650" tIns="247650" rIns="247650" bIns="247650" anchor="ctr"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Provides uniform methods for implementing safety measures</a:t>
              </a:r>
              <a:endParaRPr sz="2000" b="0" i="0" u="none" strike="noStrike" cap="none">
                <a:solidFill>
                  <a:srgbClr val="3F3F3F"/>
                </a:solidFill>
                <a:latin typeface="Open Sans"/>
                <a:ea typeface="Open Sans"/>
                <a:cs typeface="Open Sans"/>
                <a:sym typeface="Open Sans"/>
              </a:endParaRPr>
            </a:p>
          </p:txBody>
        </p:sp>
        <p:sp>
          <p:nvSpPr>
            <p:cNvPr id="717" name="Google Shape;717;p287"/>
            <p:cNvSpPr/>
            <p:nvPr/>
          </p:nvSpPr>
          <p:spPr>
            <a:xfrm>
              <a:off x="3418444" y="0"/>
              <a:ext cx="1705752" cy="1488396"/>
            </a:xfrm>
            <a:prstGeom prst="trapezoid">
              <a:avLst>
                <a:gd name="adj" fmla="val 57605"/>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87"/>
            <p:cNvSpPr txBox="1"/>
            <p:nvPr/>
          </p:nvSpPr>
          <p:spPr>
            <a:xfrm>
              <a:off x="3418444" y="0"/>
              <a:ext cx="1705752" cy="1488396"/>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Baselines</a:t>
              </a:r>
              <a:endParaRPr sz="2200" b="1" i="0" u="none" strike="noStrike" cap="none">
                <a:solidFill>
                  <a:srgbClr val="3F3F3F"/>
                </a:solidFill>
                <a:latin typeface="Open Sans"/>
                <a:ea typeface="Open Sans"/>
                <a:cs typeface="Open Sans"/>
                <a:sym typeface="Open Sans"/>
              </a:endParaRPr>
            </a:p>
          </p:txBody>
        </p:sp>
        <p:sp>
          <p:nvSpPr>
            <p:cNvPr id="719" name="Google Shape;719;p287"/>
            <p:cNvSpPr/>
            <p:nvPr/>
          </p:nvSpPr>
          <p:spPr>
            <a:xfrm rot="10800000">
              <a:off x="5128707" y="1488396"/>
              <a:ext cx="7464303" cy="1488396"/>
            </a:xfrm>
            <a:custGeom>
              <a:avLst/>
              <a:gdLst/>
              <a:ahLst/>
              <a:cxnLst/>
              <a:rect l="l" t="t" r="r" b="b"/>
              <a:pathLst>
                <a:path w="120000" h="120000" extrusionOk="0">
                  <a:moveTo>
                    <a:pt x="0" y="120000"/>
                  </a:moveTo>
                  <a:lnTo>
                    <a:pt x="0" y="0"/>
                  </a:lnTo>
                  <a:lnTo>
                    <a:pt x="106216" y="0"/>
                  </a:lnTo>
                  <a:lnTo>
                    <a:pt x="120000" y="120000"/>
                  </a:lnTo>
                  <a:close/>
                </a:path>
              </a:pathLst>
            </a:custGeom>
            <a:solidFill>
              <a:schemeClr val="lt1">
                <a:alpha val="89803"/>
              </a:scheme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7"/>
            <p:cNvSpPr txBox="1"/>
            <p:nvPr/>
          </p:nvSpPr>
          <p:spPr>
            <a:xfrm>
              <a:off x="5986093" y="1488396"/>
              <a:ext cx="6606916" cy="1488396"/>
            </a:xfrm>
            <a:prstGeom prst="rect">
              <a:avLst/>
            </a:prstGeom>
            <a:noFill/>
            <a:ln>
              <a:noFill/>
            </a:ln>
          </p:spPr>
          <p:txBody>
            <a:bodyPr spcFirstLastPara="1" wrap="square" lIns="247650" tIns="247650" rIns="247650" bIns="247650" anchor="ctr"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Contains additional suggestions and recommendations in the guideline</a:t>
              </a:r>
              <a:endParaRPr sz="2000" b="0" i="0" u="none" strike="noStrike" cap="none">
                <a:solidFill>
                  <a:srgbClr val="3F3F3F"/>
                </a:solidFill>
                <a:latin typeface="Open Sans"/>
                <a:ea typeface="Open Sans"/>
                <a:cs typeface="Open Sans"/>
                <a:sym typeface="Open Sans"/>
              </a:endParaRPr>
            </a:p>
          </p:txBody>
        </p:sp>
        <p:sp>
          <p:nvSpPr>
            <p:cNvPr id="721" name="Google Shape;721;p287"/>
            <p:cNvSpPr/>
            <p:nvPr/>
          </p:nvSpPr>
          <p:spPr>
            <a:xfrm>
              <a:off x="2556548" y="1488396"/>
              <a:ext cx="3429544" cy="1488396"/>
            </a:xfrm>
            <a:prstGeom prst="trapezoid">
              <a:avLst>
                <a:gd name="adj" fmla="val 57605"/>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7"/>
            <p:cNvSpPr txBox="1"/>
            <p:nvPr/>
          </p:nvSpPr>
          <p:spPr>
            <a:xfrm>
              <a:off x="3156719" y="1488396"/>
              <a:ext cx="2229204" cy="1488396"/>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Guideline</a:t>
              </a:r>
              <a:endParaRPr sz="2200" b="1" i="0" u="none" strike="noStrike" cap="none">
                <a:solidFill>
                  <a:srgbClr val="3F3F3F"/>
                </a:solidFill>
                <a:latin typeface="Open Sans"/>
                <a:ea typeface="Open Sans"/>
                <a:cs typeface="Open Sans"/>
                <a:sym typeface="Open Sans"/>
              </a:endParaRPr>
            </a:p>
          </p:txBody>
        </p:sp>
        <p:sp>
          <p:nvSpPr>
            <p:cNvPr id="723" name="Google Shape;723;p287"/>
            <p:cNvSpPr/>
            <p:nvPr/>
          </p:nvSpPr>
          <p:spPr>
            <a:xfrm rot="10800000">
              <a:off x="5986093" y="2976793"/>
              <a:ext cx="6606916" cy="1488396"/>
            </a:xfrm>
            <a:custGeom>
              <a:avLst/>
              <a:gdLst/>
              <a:ahLst/>
              <a:cxnLst/>
              <a:rect l="l" t="t" r="r" b="b"/>
              <a:pathLst>
                <a:path w="120000" h="120000" extrusionOk="0">
                  <a:moveTo>
                    <a:pt x="0" y="120000"/>
                  </a:moveTo>
                  <a:lnTo>
                    <a:pt x="0" y="0"/>
                  </a:lnTo>
                  <a:lnTo>
                    <a:pt x="104427" y="0"/>
                  </a:lnTo>
                  <a:lnTo>
                    <a:pt x="120000" y="120000"/>
                  </a:lnTo>
                  <a:close/>
                </a:path>
              </a:pathLst>
            </a:custGeom>
            <a:solidFill>
              <a:schemeClr val="lt1">
                <a:alpha val="89803"/>
              </a:schemeClr>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87"/>
            <p:cNvSpPr txBox="1"/>
            <p:nvPr/>
          </p:nvSpPr>
          <p:spPr>
            <a:xfrm>
              <a:off x="6843479" y="2976793"/>
              <a:ext cx="5749530" cy="1488396"/>
            </a:xfrm>
            <a:prstGeom prst="rect">
              <a:avLst/>
            </a:prstGeom>
            <a:noFill/>
            <a:ln>
              <a:noFill/>
            </a:ln>
          </p:spPr>
          <p:txBody>
            <a:bodyPr spcFirstLastPara="1" wrap="square" lIns="247650" tIns="247650" rIns="247650" bIns="247650" anchor="ctr" anchorCtr="0">
              <a:noAutofit/>
            </a:bodyPr>
            <a:lstStyle/>
            <a:p>
              <a:pPr marL="228600" marR="0" lvl="1" indent="-228600" algn="l" rtl="0">
                <a:lnSpc>
                  <a:spcPct val="114000"/>
                </a:lnSpc>
                <a:spcBef>
                  <a:spcPts val="0"/>
                </a:spcBef>
                <a:spcAft>
                  <a:spcPts val="0"/>
                </a:spcAft>
                <a:buClr>
                  <a:srgbClr val="3F3F3F"/>
                </a:buClr>
                <a:buSzPts val="2200"/>
                <a:buFont typeface="Arial"/>
                <a:buChar char="•"/>
              </a:pPr>
              <a:r>
                <a:rPr lang="en-US" sz="2000" b="0" i="0" u="none" strike="noStrike" cap="none">
                  <a:solidFill>
                    <a:srgbClr val="3F3F3F"/>
                  </a:solidFill>
                  <a:latin typeface="Open Sans"/>
                  <a:ea typeface="Open Sans"/>
                  <a:cs typeface="Open Sans"/>
                  <a:sym typeface="Open Sans"/>
                </a:rPr>
                <a:t>Offers step-by-step instructions for performing tasks in the procedure</a:t>
              </a:r>
              <a:endParaRPr sz="2000" b="0" i="0" u="none" strike="noStrike" cap="none">
                <a:solidFill>
                  <a:srgbClr val="3F3F3F"/>
                </a:solidFill>
                <a:latin typeface="Open Sans"/>
                <a:ea typeface="Open Sans"/>
                <a:cs typeface="Open Sans"/>
                <a:sym typeface="Open Sans"/>
              </a:endParaRPr>
            </a:p>
          </p:txBody>
        </p:sp>
        <p:sp>
          <p:nvSpPr>
            <p:cNvPr id="725" name="Google Shape;725;p287"/>
            <p:cNvSpPr/>
            <p:nvPr/>
          </p:nvSpPr>
          <p:spPr>
            <a:xfrm>
              <a:off x="1699162" y="2976793"/>
              <a:ext cx="5144316" cy="1488396"/>
            </a:xfrm>
            <a:prstGeom prst="trapezoid">
              <a:avLst>
                <a:gd name="adj" fmla="val 57605"/>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87"/>
            <p:cNvSpPr txBox="1"/>
            <p:nvPr/>
          </p:nvSpPr>
          <p:spPr>
            <a:xfrm>
              <a:off x="2599418" y="2976793"/>
              <a:ext cx="3343806" cy="1488396"/>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Procedure</a:t>
              </a:r>
              <a:endParaRPr sz="2200" b="1" i="0" u="none" strike="noStrike" cap="none">
                <a:solidFill>
                  <a:srgbClr val="3F3F3F"/>
                </a:solidFill>
                <a:latin typeface="Open Sans"/>
                <a:ea typeface="Open Sans"/>
                <a:cs typeface="Open Sans"/>
                <a:sym typeface="Open Sans"/>
              </a:endParaRPr>
            </a:p>
          </p:txBody>
        </p:sp>
        <p:sp>
          <p:nvSpPr>
            <p:cNvPr id="727" name="Google Shape;727;p287"/>
            <p:cNvSpPr/>
            <p:nvPr/>
          </p:nvSpPr>
          <p:spPr>
            <a:xfrm rot="10800000">
              <a:off x="6859089" y="4465190"/>
              <a:ext cx="5749530" cy="1488396"/>
            </a:xfrm>
            <a:custGeom>
              <a:avLst/>
              <a:gdLst/>
              <a:ahLst/>
              <a:cxnLst/>
              <a:rect l="l" t="t" r="r" b="b"/>
              <a:pathLst>
                <a:path w="120000" h="120000" extrusionOk="0">
                  <a:moveTo>
                    <a:pt x="0" y="120000"/>
                  </a:moveTo>
                  <a:lnTo>
                    <a:pt x="0" y="0"/>
                  </a:lnTo>
                  <a:lnTo>
                    <a:pt x="102105" y="0"/>
                  </a:lnTo>
                  <a:lnTo>
                    <a:pt x="120000" y="120000"/>
                  </a:lnTo>
                  <a:close/>
                </a:path>
              </a:pathLst>
            </a:custGeom>
            <a:solidFill>
              <a:schemeClr val="lt1">
                <a:alpha val="89803"/>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87"/>
            <p:cNvSpPr txBox="1"/>
            <p:nvPr/>
          </p:nvSpPr>
          <p:spPr>
            <a:xfrm>
              <a:off x="7716475" y="4465190"/>
              <a:ext cx="4892144" cy="1488396"/>
            </a:xfrm>
            <a:prstGeom prst="rect">
              <a:avLst/>
            </a:prstGeom>
            <a:noFill/>
            <a:ln>
              <a:noFill/>
            </a:ln>
          </p:spPr>
          <p:txBody>
            <a:bodyPr spcFirstLastPara="1" wrap="square" lIns="247650" tIns="247650" rIns="247650" bIns="247650" anchor="ctr" anchorCtr="0">
              <a:noAutofit/>
            </a:bodyPr>
            <a:lstStyle/>
            <a:p>
              <a:pPr marL="228600" marR="0" lvl="1" indent="-22860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Specifies mandatory configurations in the standard</a:t>
              </a:r>
              <a:endParaRPr sz="2000" b="0" i="0" u="none" strike="noStrike" cap="none">
                <a:solidFill>
                  <a:srgbClr val="3F3F3F"/>
                </a:solidFill>
                <a:latin typeface="Open Sans"/>
                <a:ea typeface="Open Sans"/>
                <a:cs typeface="Open Sans"/>
                <a:sym typeface="Open Sans"/>
              </a:endParaRPr>
            </a:p>
          </p:txBody>
        </p:sp>
        <p:sp>
          <p:nvSpPr>
            <p:cNvPr id="729" name="Google Shape;729;p287"/>
            <p:cNvSpPr/>
            <p:nvPr/>
          </p:nvSpPr>
          <p:spPr>
            <a:xfrm>
              <a:off x="841776" y="4465190"/>
              <a:ext cx="6859089" cy="1488396"/>
            </a:xfrm>
            <a:prstGeom prst="trapezoid">
              <a:avLst>
                <a:gd name="adj" fmla="val 57605"/>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7"/>
            <p:cNvSpPr txBox="1"/>
            <p:nvPr/>
          </p:nvSpPr>
          <p:spPr>
            <a:xfrm>
              <a:off x="2042117" y="4465190"/>
              <a:ext cx="4458408" cy="1488396"/>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Standard</a:t>
              </a:r>
              <a:endParaRPr sz="2200" b="1" i="0" u="none" strike="noStrike" cap="none">
                <a:solidFill>
                  <a:srgbClr val="3F3F3F"/>
                </a:solidFill>
                <a:latin typeface="Open Sans"/>
                <a:ea typeface="Open Sans"/>
                <a:cs typeface="Open Sans"/>
                <a:sym typeface="Open Sans"/>
              </a:endParaRPr>
            </a:p>
          </p:txBody>
        </p:sp>
        <p:sp>
          <p:nvSpPr>
            <p:cNvPr id="731" name="Google Shape;731;p287"/>
            <p:cNvSpPr/>
            <p:nvPr/>
          </p:nvSpPr>
          <p:spPr>
            <a:xfrm rot="10800000">
              <a:off x="7655128" y="5953587"/>
              <a:ext cx="4952325" cy="1488396"/>
            </a:xfrm>
            <a:custGeom>
              <a:avLst/>
              <a:gdLst/>
              <a:ahLst/>
              <a:cxnLst/>
              <a:rect l="l" t="t" r="r" b="b"/>
              <a:pathLst>
                <a:path w="120000" h="120000" extrusionOk="0">
                  <a:moveTo>
                    <a:pt x="0" y="120000"/>
                  </a:moveTo>
                  <a:lnTo>
                    <a:pt x="0" y="0"/>
                  </a:lnTo>
                  <a:lnTo>
                    <a:pt x="99225" y="0"/>
                  </a:lnTo>
                  <a:lnTo>
                    <a:pt x="120000" y="120000"/>
                  </a:lnTo>
                  <a:close/>
                </a:path>
              </a:pathLst>
            </a:custGeom>
            <a:solidFill>
              <a:schemeClr val="lt1">
                <a:alpha val="89803"/>
              </a:schemeClr>
            </a:solid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87"/>
            <p:cNvSpPr txBox="1"/>
            <p:nvPr/>
          </p:nvSpPr>
          <p:spPr>
            <a:xfrm>
              <a:off x="8528590" y="5953587"/>
              <a:ext cx="4084392" cy="1488396"/>
            </a:xfrm>
            <a:prstGeom prst="rect">
              <a:avLst/>
            </a:prstGeom>
            <a:noFill/>
            <a:ln>
              <a:noFill/>
            </a:ln>
          </p:spPr>
          <p:txBody>
            <a:bodyPr spcFirstLastPara="1" wrap="square" lIns="247650" tIns="247650" rIns="247650" bIns="247650" anchor="ctr" anchorCtr="0">
              <a:noAutofit/>
            </a:bodyPr>
            <a:lstStyle/>
            <a:p>
              <a:pPr marL="171450" marR="0" lvl="1" indent="-57150" algn="l" rtl="0">
                <a:lnSpc>
                  <a:spcPct val="9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733" name="Google Shape;733;p287"/>
            <p:cNvSpPr/>
            <p:nvPr/>
          </p:nvSpPr>
          <p:spPr>
            <a:xfrm>
              <a:off x="-15609" y="5953587"/>
              <a:ext cx="8570149" cy="1488396"/>
            </a:xfrm>
            <a:prstGeom prst="trapezoid">
              <a:avLst>
                <a:gd name="adj" fmla="val 57605"/>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7"/>
            <p:cNvSpPr txBox="1"/>
            <p:nvPr/>
          </p:nvSpPr>
          <p:spPr>
            <a:xfrm>
              <a:off x="1484166" y="5953587"/>
              <a:ext cx="5570597" cy="1488396"/>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Policy </a:t>
              </a:r>
              <a:endParaRPr sz="2200" b="1" i="0" u="none" strike="noStrike" cap="none">
                <a:solidFill>
                  <a:srgbClr val="3F3F3F"/>
                </a:solidFill>
                <a:latin typeface="Open Sans"/>
                <a:ea typeface="Open Sans"/>
                <a:cs typeface="Open Sans"/>
                <a:sym typeface="Open Sans"/>
              </a:endParaRPr>
            </a:p>
          </p:txBody>
        </p:sp>
      </p:grpSp>
      <p:sp>
        <p:nvSpPr>
          <p:cNvPr id="735" name="Google Shape;735;p287"/>
          <p:cNvSpPr/>
          <p:nvPr/>
        </p:nvSpPr>
        <p:spPr>
          <a:xfrm>
            <a:off x="3683000" y="864037"/>
            <a:ext cx="89039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6" name="Google Shape;736;p287"/>
          <p:cNvSpPr txBox="1"/>
          <p:nvPr/>
        </p:nvSpPr>
        <p:spPr>
          <a:xfrm>
            <a:off x="10655836" y="7534730"/>
            <a:ext cx="4748091" cy="101566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3F3F3F"/>
                </a:solidFill>
                <a:latin typeface="Open Sans"/>
                <a:ea typeface="Open Sans"/>
                <a:cs typeface="Open Sans"/>
                <a:sym typeface="Open Sans"/>
              </a:rPr>
              <a:t>States the reasons for specific actions within a company in the policy</a:t>
            </a:r>
            <a:endParaRPr sz="20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288"/>
          <p:cNvSpPr txBox="1">
            <a:spLocks noGrp="1"/>
          </p:cNvSpPr>
          <p:nvPr>
            <p:ph type="title"/>
          </p:nvPr>
        </p:nvSpPr>
        <p:spPr>
          <a:xfrm>
            <a:off x="-167519" y="627061"/>
            <a:ext cx="16276199" cy="25501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Policy, Standard, Procedure, and Guideline </a:t>
            </a:r>
            <a:br>
              <a:rPr lang="en-US" sz="2800" b="1">
                <a:solidFill>
                  <a:srgbClr val="3F3F3F"/>
                </a:solidFill>
                <a:latin typeface="Open Sans"/>
                <a:ea typeface="Open Sans"/>
                <a:cs typeface="Open Sans"/>
                <a:sym typeface="Open Sans"/>
              </a:rPr>
            </a:br>
            <a:endParaRPr>
              <a:solidFill>
                <a:srgbClr val="3F3F3F"/>
              </a:solidFill>
            </a:endParaRPr>
          </a:p>
        </p:txBody>
      </p:sp>
      <p:graphicFrame>
        <p:nvGraphicFramePr>
          <p:cNvPr id="743" name="Google Shape;743;p288"/>
          <p:cNvGraphicFramePr/>
          <p:nvPr/>
        </p:nvGraphicFramePr>
        <p:xfrm>
          <a:off x="518878" y="1011801"/>
          <a:ext cx="15218275" cy="7875800"/>
        </p:xfrm>
        <a:graphic>
          <a:graphicData uri="http://schemas.openxmlformats.org/drawingml/2006/table">
            <a:tbl>
              <a:tblPr firstRow="1" bandRow="1">
                <a:noFill/>
                <a:tableStyleId>{2F9168CE-4EC1-4C89-ADDA-E421A597FC2B}</a:tableStyleId>
              </a:tblPr>
              <a:tblGrid>
                <a:gridCol w="2011800">
                  <a:extLst>
                    <a:ext uri="{9D8B030D-6E8A-4147-A177-3AD203B41FA5}">
                      <a16:colId xmlns:a16="http://schemas.microsoft.com/office/drawing/2014/main" val="20000"/>
                    </a:ext>
                  </a:extLst>
                </a:gridCol>
                <a:gridCol w="3815575">
                  <a:extLst>
                    <a:ext uri="{9D8B030D-6E8A-4147-A177-3AD203B41FA5}">
                      <a16:colId xmlns:a16="http://schemas.microsoft.com/office/drawing/2014/main" val="20001"/>
                    </a:ext>
                  </a:extLst>
                </a:gridCol>
                <a:gridCol w="3130300">
                  <a:extLst>
                    <a:ext uri="{9D8B030D-6E8A-4147-A177-3AD203B41FA5}">
                      <a16:colId xmlns:a16="http://schemas.microsoft.com/office/drawing/2014/main" val="20002"/>
                    </a:ext>
                  </a:extLst>
                </a:gridCol>
                <a:gridCol w="3130300">
                  <a:extLst>
                    <a:ext uri="{9D8B030D-6E8A-4147-A177-3AD203B41FA5}">
                      <a16:colId xmlns:a16="http://schemas.microsoft.com/office/drawing/2014/main" val="20003"/>
                    </a:ext>
                  </a:extLst>
                </a:gridCol>
                <a:gridCol w="3130300">
                  <a:extLst>
                    <a:ext uri="{9D8B030D-6E8A-4147-A177-3AD203B41FA5}">
                      <a16:colId xmlns:a16="http://schemas.microsoft.com/office/drawing/2014/main" val="20004"/>
                    </a:ext>
                  </a:extLst>
                </a:gridCol>
              </a:tblGrid>
              <a:tr h="581125">
                <a:tc>
                  <a:txBody>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3F3F3F"/>
                        </a:solidFill>
                        <a:latin typeface="Open Sans"/>
                        <a:ea typeface="Open Sans"/>
                        <a:cs typeface="Open Sans"/>
                        <a:sym typeface="Open Sans"/>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Policies</a:t>
                      </a:r>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Standards</a:t>
                      </a:r>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Procedures</a:t>
                      </a:r>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Guidelines</a:t>
                      </a:r>
                      <a:endParaRPr/>
                    </a:p>
                  </a:txBody>
                  <a:tcPr marL="91450" marR="91450" marT="45725" marB="45725" anchor="ctr">
                    <a:solidFill>
                      <a:schemeClr val="accent1"/>
                    </a:solidFill>
                  </a:tcPr>
                </a:tc>
                <a:extLst>
                  <a:ext uri="{0D108BD9-81ED-4DB2-BD59-A6C34878D82A}">
                    <a16:rowId xmlns:a16="http://schemas.microsoft.com/office/drawing/2014/main" val="10000"/>
                  </a:ext>
                </a:extLst>
              </a:tr>
              <a:tr h="988600">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Definition</a:t>
                      </a:r>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A high-level statement of organizational senior management intent</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A detailed description of how policies should be implemented.</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Detailed, step-by-step instructions for completing a task.</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Recommended best practices or advice for carrying out a task.</a:t>
                      </a:r>
                      <a:endParaRPr/>
                    </a:p>
                  </a:txBody>
                  <a:tcPr marL="91450" marR="91450" marT="45725" marB="45725" anchor="ctr"/>
                </a:tc>
                <a:extLst>
                  <a:ext uri="{0D108BD9-81ED-4DB2-BD59-A6C34878D82A}">
                    <a16:rowId xmlns:a16="http://schemas.microsoft.com/office/drawing/2014/main" val="10001"/>
                  </a:ext>
                </a:extLst>
              </a:tr>
              <a:tr h="76532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Scope</a:t>
                      </a:r>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Broad and organization-wide.</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Specific to a policy or area.</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Specific to task or process.</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Broad applicability, but not mandatory.</a:t>
                      </a:r>
                      <a:endParaRPr/>
                    </a:p>
                  </a:txBody>
                  <a:tcPr marL="91450" marR="91450" marT="45725" marB="45725" anchor="ctr"/>
                </a:tc>
                <a:extLst>
                  <a:ext uri="{0D108BD9-81ED-4DB2-BD59-A6C34878D82A}">
                    <a16:rowId xmlns:a16="http://schemas.microsoft.com/office/drawing/2014/main" val="10002"/>
                  </a:ext>
                </a:extLst>
              </a:tr>
              <a:tr h="988600">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Enforcement</a:t>
                      </a:r>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Enforced through disciplinary actions or penalties</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Enforced through compliance audits or certification processes</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Enforced through training, monitoring and corrective actions</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Not enforced, but non-compliance may result in suboptimal outcomes</a:t>
                      </a:r>
                      <a:endParaRPr/>
                    </a:p>
                  </a:txBody>
                  <a:tcPr marL="91450" marR="91450" marT="45725" marB="45725" anchor="ctr"/>
                </a:tc>
                <a:extLst>
                  <a:ext uri="{0D108BD9-81ED-4DB2-BD59-A6C34878D82A}">
                    <a16:rowId xmlns:a16="http://schemas.microsoft.com/office/drawing/2014/main" val="10003"/>
                  </a:ext>
                </a:extLst>
              </a:tr>
              <a:tr h="959750">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Review Frequency</a:t>
                      </a:r>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Annually or any change in business objectives</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Periodic, based on policies or technology changes</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Frequent, based on process changes</a:t>
                      </a:r>
                      <a:endParaRPr sz="2000" b="0" i="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Periodic or as needed per requirements</a:t>
                      </a:r>
                      <a:endParaRPr/>
                    </a:p>
                  </a:txBody>
                  <a:tcPr marL="91450" marR="91450" marT="45725" marB="45725" anchor="ctr"/>
                </a:tc>
                <a:extLst>
                  <a:ext uri="{0D108BD9-81ED-4DB2-BD59-A6C34878D82A}">
                    <a16:rowId xmlns:a16="http://schemas.microsoft.com/office/drawing/2014/main" val="10004"/>
                  </a:ext>
                </a:extLst>
              </a:tr>
              <a:tr h="1286750">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Style</a:t>
                      </a:r>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Formal, concise and authoritative</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Technical, detailed, and precise.</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Step-by-step, with accompanying visuals or flowcharts.</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Narrative, with explanations and examples</a:t>
                      </a:r>
                      <a:endParaRPr/>
                    </a:p>
                  </a:txBody>
                  <a:tcPr marL="91450" marR="91450" marT="45725" marB="45725" anchor="ctr"/>
                </a:tc>
                <a:extLst>
                  <a:ext uri="{0D108BD9-81ED-4DB2-BD59-A6C34878D82A}">
                    <a16:rowId xmlns:a16="http://schemas.microsoft.com/office/drawing/2014/main" val="10005"/>
                  </a:ext>
                </a:extLst>
              </a:tr>
              <a:tr h="2181200">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Example</a:t>
                      </a:r>
                      <a:endParaRPr/>
                    </a:p>
                  </a:txBody>
                  <a:tcPr marL="91450" marR="91450" marT="45725" marB="45725" anchor="ctr">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All employees and contractors must use strong passwords and follow secure management practices to protect organization’s assets and systems</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Passwords must be at least 12 characters long and include a combination of upper case, lower letters and special characters.</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To reset a portal: </a:t>
                      </a:r>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1. Visit the password reset portal.</a:t>
                      </a:r>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2. Enter your employee ID and email address.</a:t>
                      </a:r>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3. Answer the security questions.</a:t>
                      </a:r>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It is recommended to use a passphrase for the password.</a:t>
                      </a:r>
                      <a:endParaRPr/>
                    </a:p>
                  </a:txBody>
                  <a:tcPr marL="91450" marR="91450" marT="45725" marB="45725" anchor="ctr"/>
                </a:tc>
                <a:extLst>
                  <a:ext uri="{0D108BD9-81ED-4DB2-BD59-A6C34878D82A}">
                    <a16:rowId xmlns:a16="http://schemas.microsoft.com/office/drawing/2014/main" val="10006"/>
                  </a:ext>
                </a:extLst>
              </a:tr>
            </a:tbl>
          </a:graphicData>
        </a:graphic>
      </p:graphicFrame>
      <p:sp>
        <p:nvSpPr>
          <p:cNvPr id="744" name="Google Shape;744;p288"/>
          <p:cNvSpPr/>
          <p:nvPr/>
        </p:nvSpPr>
        <p:spPr>
          <a:xfrm>
            <a:off x="3618508" y="767639"/>
            <a:ext cx="90189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28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latin typeface="Open Sans"/>
                <a:ea typeface="Open Sans"/>
                <a:cs typeface="Open Sans"/>
                <a:sym typeface="Open Sans"/>
              </a:rPr>
              <a:t>External Factors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29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External Considerations</a:t>
            </a:r>
            <a:endParaRPr>
              <a:latin typeface="Open Sans"/>
              <a:ea typeface="Open Sans"/>
              <a:cs typeface="Open Sans"/>
              <a:sym typeface="Open Sans"/>
            </a:endParaRPr>
          </a:p>
        </p:txBody>
      </p:sp>
      <p:sp>
        <p:nvSpPr>
          <p:cNvPr id="756" name="Google Shape;756;p290"/>
          <p:cNvSpPr/>
          <p:nvPr/>
        </p:nvSpPr>
        <p:spPr>
          <a:xfrm>
            <a:off x="1254424" y="3057136"/>
            <a:ext cx="8438552" cy="4431420"/>
          </a:xfrm>
          <a:prstGeom prst="roundRect">
            <a:avLst>
              <a:gd name="adj" fmla="val 6371"/>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rgbClr val="3F3F3F"/>
              </a:buClr>
              <a:buSzPts val="2000"/>
              <a:buFont typeface="Arial"/>
              <a:buChar char="•"/>
            </a:pPr>
            <a:r>
              <a:rPr lang="en-US" sz="2200" b="0" i="0" u="none" strike="noStrike" cap="none">
                <a:solidFill>
                  <a:srgbClr val="404040"/>
                </a:solidFill>
                <a:latin typeface="Open Sans"/>
                <a:ea typeface="Open Sans"/>
                <a:cs typeface="Open Sans"/>
                <a:sym typeface="Open Sans"/>
              </a:rPr>
              <a:t>These factors dictate minimum compliance requirements, including legal obligations and industry-specific guidelines, influencing an organization's success and risk management in an interconnected world.</a:t>
            </a:r>
            <a:endParaRPr/>
          </a:p>
          <a:p>
            <a:pPr marL="0" marR="0" lvl="0"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000"/>
              <a:buFont typeface="Arial"/>
              <a:buChar char="•"/>
            </a:pPr>
            <a:r>
              <a:rPr lang="en-US" sz="2200" b="0" i="0" u="none" strike="noStrike" cap="none">
                <a:solidFill>
                  <a:srgbClr val="404040"/>
                </a:solidFill>
                <a:latin typeface="Open Sans"/>
                <a:ea typeface="Open Sans"/>
                <a:cs typeface="Open Sans"/>
                <a:sym typeface="Open Sans"/>
              </a:rPr>
              <a:t>It is crucial to understand these influences for implementing effective security measures and ensuring compliance with external standards and laws.</a:t>
            </a:r>
            <a:endParaRPr/>
          </a:p>
        </p:txBody>
      </p:sp>
      <p:pic>
        <p:nvPicPr>
          <p:cNvPr id="757" name="Google Shape;757;p290"/>
          <p:cNvPicPr preferRelativeResize="0"/>
          <p:nvPr/>
        </p:nvPicPr>
        <p:blipFill rotWithShape="1">
          <a:blip r:embed="rId3">
            <a:alphaModFix/>
          </a:blip>
          <a:srcRect/>
          <a:stretch/>
        </p:blipFill>
        <p:spPr>
          <a:xfrm>
            <a:off x="10532300" y="3325092"/>
            <a:ext cx="3599336" cy="3599336"/>
          </a:xfrm>
          <a:prstGeom prst="rect">
            <a:avLst/>
          </a:prstGeom>
          <a:noFill/>
          <a:ln>
            <a:noFill/>
          </a:ln>
        </p:spPr>
      </p:pic>
      <p:sp>
        <p:nvSpPr>
          <p:cNvPr id="758" name="Google Shape;758;p290"/>
          <p:cNvSpPr/>
          <p:nvPr/>
        </p:nvSpPr>
        <p:spPr>
          <a:xfrm>
            <a:off x="5473700" y="816352"/>
            <a:ext cx="53082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9" name="Google Shape;759;p290"/>
          <p:cNvSpPr txBox="1"/>
          <p:nvPr/>
        </p:nvSpPr>
        <p:spPr>
          <a:xfrm>
            <a:off x="2132446" y="1373058"/>
            <a:ext cx="11991109"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External factors significantly shape an organization's compliance, operations, and strategic decisions, ensuring adherence to laws, industry standards, and global trends.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29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External Factors to Be Considered</a:t>
            </a:r>
            <a:endParaRPr/>
          </a:p>
        </p:txBody>
      </p:sp>
      <p:grpSp>
        <p:nvGrpSpPr>
          <p:cNvPr id="766" name="Google Shape;766;p291"/>
          <p:cNvGrpSpPr/>
          <p:nvPr/>
        </p:nvGrpSpPr>
        <p:grpSpPr>
          <a:xfrm>
            <a:off x="1676445" y="1569506"/>
            <a:ext cx="2988970" cy="3181882"/>
            <a:chOff x="1567264" y="1673911"/>
            <a:chExt cx="2988970" cy="3181882"/>
          </a:xfrm>
        </p:grpSpPr>
        <p:sp>
          <p:nvSpPr>
            <p:cNvPr id="767" name="Google Shape;767;p291"/>
            <p:cNvSpPr/>
            <p:nvPr/>
          </p:nvSpPr>
          <p:spPr>
            <a:xfrm>
              <a:off x="1567264" y="4104438"/>
              <a:ext cx="2988970" cy="751355"/>
            </a:xfrm>
            <a:prstGeom prst="roundRect">
              <a:avLst>
                <a:gd name="adj" fmla="val 16667"/>
              </a:avLst>
            </a:prstGeom>
            <a:solidFill>
              <a:srgbClr val="F7CAAC"/>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dk1"/>
                  </a:solidFill>
                  <a:latin typeface="Open Sans"/>
                  <a:ea typeface="Open Sans"/>
                  <a:cs typeface="Open Sans"/>
                  <a:sym typeface="Open Sans"/>
                </a:rPr>
                <a:t>Regulatory </a:t>
              </a:r>
              <a:endParaRPr sz="2200" b="0" i="0" u="none" strike="noStrike" cap="none">
                <a:solidFill>
                  <a:schemeClr val="dk1"/>
                </a:solidFill>
                <a:latin typeface="Open Sans"/>
                <a:ea typeface="Open Sans"/>
                <a:cs typeface="Open Sans"/>
                <a:sym typeface="Open Sans"/>
              </a:endParaRPr>
            </a:p>
          </p:txBody>
        </p:sp>
        <p:pic>
          <p:nvPicPr>
            <p:cNvPr id="768" name="Google Shape;768;p291"/>
            <p:cNvPicPr preferRelativeResize="0"/>
            <p:nvPr/>
          </p:nvPicPr>
          <p:blipFill rotWithShape="1">
            <a:blip r:embed="rId3">
              <a:alphaModFix/>
            </a:blip>
            <a:srcRect/>
            <a:stretch/>
          </p:blipFill>
          <p:spPr>
            <a:xfrm>
              <a:off x="1975236" y="1673911"/>
              <a:ext cx="2173027" cy="2173027"/>
            </a:xfrm>
            <a:prstGeom prst="rect">
              <a:avLst/>
            </a:prstGeom>
            <a:noFill/>
            <a:ln>
              <a:noFill/>
            </a:ln>
          </p:spPr>
        </p:pic>
      </p:grpSp>
      <p:grpSp>
        <p:nvGrpSpPr>
          <p:cNvPr id="769" name="Google Shape;769;p291"/>
          <p:cNvGrpSpPr/>
          <p:nvPr/>
        </p:nvGrpSpPr>
        <p:grpSpPr>
          <a:xfrm>
            <a:off x="6633515" y="1569506"/>
            <a:ext cx="2988970" cy="3181882"/>
            <a:chOff x="6633515" y="1673911"/>
            <a:chExt cx="2988970" cy="3181882"/>
          </a:xfrm>
        </p:grpSpPr>
        <p:sp>
          <p:nvSpPr>
            <p:cNvPr id="770" name="Google Shape;770;p291"/>
            <p:cNvSpPr/>
            <p:nvPr/>
          </p:nvSpPr>
          <p:spPr>
            <a:xfrm>
              <a:off x="6633515" y="4104439"/>
              <a:ext cx="2988970" cy="751354"/>
            </a:xfrm>
            <a:prstGeom prst="roundRect">
              <a:avLst>
                <a:gd name="adj" fmla="val 16667"/>
              </a:avLst>
            </a:prstGeom>
            <a:solidFill>
              <a:srgbClr val="F7CAAC"/>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dk1"/>
                  </a:solidFill>
                  <a:latin typeface="Open Sans"/>
                  <a:ea typeface="Open Sans"/>
                  <a:cs typeface="Open Sans"/>
                  <a:sym typeface="Open Sans"/>
                </a:rPr>
                <a:t>Legal </a:t>
              </a:r>
              <a:endParaRPr sz="2200" b="0" i="0" u="none" strike="noStrike" cap="none">
                <a:solidFill>
                  <a:schemeClr val="dk1"/>
                </a:solidFill>
                <a:latin typeface="Open Sans"/>
                <a:ea typeface="Open Sans"/>
                <a:cs typeface="Open Sans"/>
                <a:sym typeface="Open Sans"/>
              </a:endParaRPr>
            </a:p>
          </p:txBody>
        </p:sp>
        <p:pic>
          <p:nvPicPr>
            <p:cNvPr id="771" name="Google Shape;771;p291"/>
            <p:cNvPicPr preferRelativeResize="0"/>
            <p:nvPr/>
          </p:nvPicPr>
          <p:blipFill rotWithShape="1">
            <a:blip r:embed="rId4">
              <a:alphaModFix/>
            </a:blip>
            <a:srcRect/>
            <a:stretch/>
          </p:blipFill>
          <p:spPr>
            <a:xfrm>
              <a:off x="7041487" y="1673911"/>
              <a:ext cx="2173027" cy="2173027"/>
            </a:xfrm>
            <a:prstGeom prst="rect">
              <a:avLst/>
            </a:prstGeom>
            <a:noFill/>
            <a:ln>
              <a:noFill/>
            </a:ln>
          </p:spPr>
        </p:pic>
      </p:grpSp>
      <p:grpSp>
        <p:nvGrpSpPr>
          <p:cNvPr id="772" name="Google Shape;772;p291"/>
          <p:cNvGrpSpPr/>
          <p:nvPr/>
        </p:nvGrpSpPr>
        <p:grpSpPr>
          <a:xfrm>
            <a:off x="11590585" y="1569506"/>
            <a:ext cx="2988970" cy="3158125"/>
            <a:chOff x="11590585" y="1673911"/>
            <a:chExt cx="2988970" cy="3158125"/>
          </a:xfrm>
        </p:grpSpPr>
        <p:sp>
          <p:nvSpPr>
            <p:cNvPr id="773" name="Google Shape;773;p291"/>
            <p:cNvSpPr/>
            <p:nvPr/>
          </p:nvSpPr>
          <p:spPr>
            <a:xfrm>
              <a:off x="11590585" y="4062908"/>
              <a:ext cx="2988970" cy="769128"/>
            </a:xfrm>
            <a:prstGeom prst="roundRect">
              <a:avLst>
                <a:gd name="adj" fmla="val 16667"/>
              </a:avLst>
            </a:prstGeom>
            <a:solidFill>
              <a:srgbClr val="F7CAAC"/>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dk1"/>
                  </a:solidFill>
                  <a:latin typeface="Open Sans"/>
                  <a:ea typeface="Open Sans"/>
                  <a:cs typeface="Open Sans"/>
                  <a:sym typeface="Open Sans"/>
                </a:rPr>
                <a:t>Industry</a:t>
              </a:r>
              <a:endParaRPr sz="2200" b="0" i="0" u="none" strike="noStrike" cap="none">
                <a:solidFill>
                  <a:schemeClr val="dk1"/>
                </a:solidFill>
                <a:latin typeface="Open Sans"/>
                <a:ea typeface="Open Sans"/>
                <a:cs typeface="Open Sans"/>
                <a:sym typeface="Open Sans"/>
              </a:endParaRPr>
            </a:p>
          </p:txBody>
        </p:sp>
        <p:pic>
          <p:nvPicPr>
            <p:cNvPr id="774" name="Google Shape;774;p291"/>
            <p:cNvPicPr preferRelativeResize="0"/>
            <p:nvPr/>
          </p:nvPicPr>
          <p:blipFill rotWithShape="1">
            <a:blip r:embed="rId5">
              <a:alphaModFix/>
            </a:blip>
            <a:srcRect/>
            <a:stretch/>
          </p:blipFill>
          <p:spPr>
            <a:xfrm>
              <a:off x="11998557" y="1673911"/>
              <a:ext cx="2173027" cy="2173027"/>
            </a:xfrm>
            <a:prstGeom prst="rect">
              <a:avLst/>
            </a:prstGeom>
            <a:noFill/>
            <a:ln>
              <a:noFill/>
            </a:ln>
          </p:spPr>
        </p:pic>
      </p:grpSp>
      <p:grpSp>
        <p:nvGrpSpPr>
          <p:cNvPr id="775" name="Google Shape;775;p291"/>
          <p:cNvGrpSpPr/>
          <p:nvPr/>
        </p:nvGrpSpPr>
        <p:grpSpPr>
          <a:xfrm>
            <a:off x="11699766" y="5488991"/>
            <a:ext cx="2988970" cy="3045409"/>
            <a:chOff x="11699768" y="5737037"/>
            <a:chExt cx="2988970" cy="3045409"/>
          </a:xfrm>
        </p:grpSpPr>
        <p:sp>
          <p:nvSpPr>
            <p:cNvPr id="776" name="Google Shape;776;p291"/>
            <p:cNvSpPr/>
            <p:nvPr/>
          </p:nvSpPr>
          <p:spPr>
            <a:xfrm>
              <a:off x="11699768" y="8013318"/>
              <a:ext cx="2988970" cy="769128"/>
            </a:xfrm>
            <a:prstGeom prst="roundRect">
              <a:avLst>
                <a:gd name="adj" fmla="val 16667"/>
              </a:avLst>
            </a:prstGeom>
            <a:solidFill>
              <a:srgbClr val="F7CAAC"/>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dk1"/>
                  </a:solidFill>
                  <a:latin typeface="Open Sans"/>
                  <a:ea typeface="Open Sans"/>
                  <a:cs typeface="Open Sans"/>
                  <a:sym typeface="Open Sans"/>
                </a:rPr>
                <a:t>Global</a:t>
              </a:r>
              <a:endParaRPr sz="2200" b="0" i="0" u="none" strike="noStrike" cap="none">
                <a:solidFill>
                  <a:schemeClr val="dk1"/>
                </a:solidFill>
                <a:latin typeface="Open Sans"/>
                <a:ea typeface="Open Sans"/>
                <a:cs typeface="Open Sans"/>
                <a:sym typeface="Open Sans"/>
              </a:endParaRPr>
            </a:p>
          </p:txBody>
        </p:sp>
        <p:pic>
          <p:nvPicPr>
            <p:cNvPr id="777" name="Google Shape;777;p291"/>
            <p:cNvPicPr preferRelativeResize="0"/>
            <p:nvPr/>
          </p:nvPicPr>
          <p:blipFill rotWithShape="1">
            <a:blip r:embed="rId6">
              <a:alphaModFix/>
            </a:blip>
            <a:srcRect/>
            <a:stretch/>
          </p:blipFill>
          <p:spPr>
            <a:xfrm>
              <a:off x="12216922" y="5737037"/>
              <a:ext cx="1954663" cy="1954663"/>
            </a:xfrm>
            <a:prstGeom prst="rect">
              <a:avLst/>
            </a:prstGeom>
            <a:noFill/>
            <a:ln>
              <a:noFill/>
            </a:ln>
          </p:spPr>
        </p:pic>
      </p:grpSp>
      <p:grpSp>
        <p:nvGrpSpPr>
          <p:cNvPr id="778" name="Google Shape;778;p291"/>
          <p:cNvGrpSpPr/>
          <p:nvPr/>
        </p:nvGrpSpPr>
        <p:grpSpPr>
          <a:xfrm>
            <a:off x="1405230" y="5447450"/>
            <a:ext cx="2988970" cy="2902309"/>
            <a:chOff x="6633515" y="5880137"/>
            <a:chExt cx="2988970" cy="2902309"/>
          </a:xfrm>
        </p:grpSpPr>
        <p:sp>
          <p:nvSpPr>
            <p:cNvPr id="779" name="Google Shape;779;p291"/>
            <p:cNvSpPr/>
            <p:nvPr/>
          </p:nvSpPr>
          <p:spPr>
            <a:xfrm>
              <a:off x="6633515" y="8054849"/>
              <a:ext cx="2988970" cy="727597"/>
            </a:xfrm>
            <a:prstGeom prst="roundRect">
              <a:avLst>
                <a:gd name="adj" fmla="val 16667"/>
              </a:avLst>
            </a:prstGeom>
            <a:solidFill>
              <a:srgbClr val="F7CAAC"/>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dk1"/>
                  </a:solidFill>
                  <a:latin typeface="Open Sans"/>
                  <a:ea typeface="Open Sans"/>
                  <a:cs typeface="Open Sans"/>
                  <a:sym typeface="Open Sans"/>
                </a:rPr>
                <a:t>National</a:t>
              </a:r>
              <a:endParaRPr sz="2200" b="0" i="0" u="none" strike="noStrike" cap="none">
                <a:solidFill>
                  <a:schemeClr val="dk1"/>
                </a:solidFill>
                <a:latin typeface="Open Sans"/>
                <a:ea typeface="Open Sans"/>
                <a:cs typeface="Open Sans"/>
                <a:sym typeface="Open Sans"/>
              </a:endParaRPr>
            </a:p>
          </p:txBody>
        </p:sp>
        <p:pic>
          <p:nvPicPr>
            <p:cNvPr id="780" name="Google Shape;780;p291"/>
            <p:cNvPicPr preferRelativeResize="0"/>
            <p:nvPr/>
          </p:nvPicPr>
          <p:blipFill rotWithShape="1">
            <a:blip r:embed="rId7">
              <a:alphaModFix/>
            </a:blip>
            <a:srcRect/>
            <a:stretch/>
          </p:blipFill>
          <p:spPr>
            <a:xfrm>
              <a:off x="7150668" y="5880137"/>
              <a:ext cx="1954664" cy="1954664"/>
            </a:xfrm>
            <a:prstGeom prst="rect">
              <a:avLst/>
            </a:prstGeom>
            <a:noFill/>
            <a:ln>
              <a:noFill/>
            </a:ln>
          </p:spPr>
        </p:pic>
      </p:grpSp>
      <p:grpSp>
        <p:nvGrpSpPr>
          <p:cNvPr id="781" name="Google Shape;781;p291"/>
          <p:cNvGrpSpPr/>
          <p:nvPr/>
        </p:nvGrpSpPr>
        <p:grpSpPr>
          <a:xfrm>
            <a:off x="6633515" y="5301131"/>
            <a:ext cx="2988970" cy="3048628"/>
            <a:chOff x="1567264" y="5642150"/>
            <a:chExt cx="2988970" cy="3048628"/>
          </a:xfrm>
        </p:grpSpPr>
        <p:sp>
          <p:nvSpPr>
            <p:cNvPr id="782" name="Google Shape;782;p291"/>
            <p:cNvSpPr/>
            <p:nvPr/>
          </p:nvSpPr>
          <p:spPr>
            <a:xfrm>
              <a:off x="1567264" y="7963181"/>
              <a:ext cx="2988970" cy="727597"/>
            </a:xfrm>
            <a:prstGeom prst="roundRect">
              <a:avLst>
                <a:gd name="adj" fmla="val 16667"/>
              </a:avLst>
            </a:prstGeom>
            <a:solidFill>
              <a:srgbClr val="F7CAAC"/>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dk1"/>
                  </a:solidFill>
                  <a:latin typeface="Open Sans"/>
                  <a:ea typeface="Open Sans"/>
                  <a:cs typeface="Open Sans"/>
                  <a:sym typeface="Open Sans"/>
                </a:rPr>
                <a:t>Local or regional</a:t>
              </a:r>
              <a:endParaRPr sz="2200" b="0" i="0" u="none" strike="noStrike" cap="none">
                <a:solidFill>
                  <a:schemeClr val="dk1"/>
                </a:solidFill>
                <a:latin typeface="Open Sans"/>
                <a:ea typeface="Open Sans"/>
                <a:cs typeface="Open Sans"/>
                <a:sym typeface="Open Sans"/>
              </a:endParaRPr>
            </a:p>
          </p:txBody>
        </p:sp>
        <p:pic>
          <p:nvPicPr>
            <p:cNvPr id="783" name="Google Shape;783;p291"/>
            <p:cNvPicPr preferRelativeResize="0"/>
            <p:nvPr/>
          </p:nvPicPr>
          <p:blipFill rotWithShape="1">
            <a:blip r:embed="rId8">
              <a:alphaModFix/>
            </a:blip>
            <a:srcRect/>
            <a:stretch/>
          </p:blipFill>
          <p:spPr>
            <a:xfrm>
              <a:off x="2036974" y="5642150"/>
              <a:ext cx="2049550" cy="2049550"/>
            </a:xfrm>
            <a:prstGeom prst="rect">
              <a:avLst/>
            </a:prstGeom>
            <a:noFill/>
            <a:ln>
              <a:noFill/>
            </a:ln>
          </p:spPr>
        </p:pic>
      </p:grpSp>
      <p:sp>
        <p:nvSpPr>
          <p:cNvPr id="784" name="Google Shape;784;p291"/>
          <p:cNvSpPr/>
          <p:nvPr/>
        </p:nvSpPr>
        <p:spPr>
          <a:xfrm>
            <a:off x="4394200" y="816324"/>
            <a:ext cx="7475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3"/>
          <p:cNvSpPr txBox="1">
            <a:spLocks noGrp="1"/>
          </p:cNvSpPr>
          <p:nvPr>
            <p:ph type="title"/>
          </p:nvPr>
        </p:nvSpPr>
        <p:spPr>
          <a:xfrm>
            <a:off x="-10099"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Security Management Plan</a:t>
            </a:r>
            <a:endParaRPr>
              <a:solidFill>
                <a:srgbClr val="3F3F3F"/>
              </a:solidFill>
            </a:endParaRPr>
          </a:p>
        </p:txBody>
      </p:sp>
      <p:sp>
        <p:nvSpPr>
          <p:cNvPr id="128" name="Google Shape;128;p253"/>
          <p:cNvSpPr txBox="1"/>
          <p:nvPr/>
        </p:nvSpPr>
        <p:spPr>
          <a:xfrm>
            <a:off x="2971799" y="1199551"/>
            <a:ext cx="10839893"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is a set of structured Standard Operating Procedures (SOPs) specifically designed to help you achieve these goals. </a:t>
            </a:r>
            <a:endParaRPr/>
          </a:p>
        </p:txBody>
      </p:sp>
      <p:pic>
        <p:nvPicPr>
          <p:cNvPr id="129" name="Google Shape;129;p253"/>
          <p:cNvPicPr preferRelativeResize="0"/>
          <p:nvPr/>
        </p:nvPicPr>
        <p:blipFill rotWithShape="1">
          <a:blip r:embed="rId3">
            <a:alphaModFix/>
          </a:blip>
          <a:srcRect/>
          <a:stretch/>
        </p:blipFill>
        <p:spPr>
          <a:xfrm>
            <a:off x="6040753" y="2687223"/>
            <a:ext cx="4174493" cy="3769553"/>
          </a:xfrm>
          <a:prstGeom prst="rect">
            <a:avLst/>
          </a:prstGeom>
          <a:noFill/>
          <a:ln>
            <a:noFill/>
          </a:ln>
        </p:spPr>
      </p:pic>
      <p:sp>
        <p:nvSpPr>
          <p:cNvPr id="130" name="Google Shape;130;p253"/>
          <p:cNvSpPr txBox="1"/>
          <p:nvPr/>
        </p:nvSpPr>
        <p:spPr>
          <a:xfrm>
            <a:off x="2971798" y="7463695"/>
            <a:ext cx="10839893"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provides guidelines, regulations, standards, options and hierarchical structure, as well as policies, procedures and protocols (PPP’s).</a:t>
            </a:r>
            <a:endParaRPr/>
          </a:p>
        </p:txBody>
      </p:sp>
      <p:sp>
        <p:nvSpPr>
          <p:cNvPr id="131" name="Google Shape;131;p253"/>
          <p:cNvSpPr/>
          <p:nvPr/>
        </p:nvSpPr>
        <p:spPr>
          <a:xfrm>
            <a:off x="5156200" y="816352"/>
            <a:ext cx="5955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6"/>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External Factors</a:t>
            </a:r>
            <a:endParaRPr/>
          </a:p>
        </p:txBody>
      </p:sp>
      <p:grpSp>
        <p:nvGrpSpPr>
          <p:cNvPr id="790" name="Google Shape;790;p26"/>
          <p:cNvGrpSpPr/>
          <p:nvPr/>
        </p:nvGrpSpPr>
        <p:grpSpPr>
          <a:xfrm>
            <a:off x="1583473" y="1662121"/>
            <a:ext cx="5710743" cy="5414614"/>
            <a:chOff x="-137019" y="1838239"/>
            <a:chExt cx="5710743" cy="5414614"/>
          </a:xfrm>
        </p:grpSpPr>
        <p:sp>
          <p:nvSpPr>
            <p:cNvPr id="791" name="Google Shape;791;p26"/>
            <p:cNvSpPr/>
            <p:nvPr/>
          </p:nvSpPr>
          <p:spPr>
            <a:xfrm>
              <a:off x="-137019" y="2510836"/>
              <a:ext cx="5710743" cy="4742017"/>
            </a:xfrm>
            <a:prstGeom prst="roundRect">
              <a:avLst>
                <a:gd name="adj" fmla="val 3401"/>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grpSp>
          <p:nvGrpSpPr>
            <p:cNvPr id="792" name="Google Shape;792;p26"/>
            <p:cNvGrpSpPr/>
            <p:nvPr/>
          </p:nvGrpSpPr>
          <p:grpSpPr>
            <a:xfrm>
              <a:off x="814969" y="1838239"/>
              <a:ext cx="3923828" cy="901686"/>
              <a:chOff x="534694" y="2567081"/>
              <a:chExt cx="4427542" cy="1136822"/>
            </a:xfrm>
          </p:grpSpPr>
          <p:grpSp>
            <p:nvGrpSpPr>
              <p:cNvPr id="793" name="Google Shape;793;p26"/>
              <p:cNvGrpSpPr/>
              <p:nvPr/>
            </p:nvGrpSpPr>
            <p:grpSpPr>
              <a:xfrm>
                <a:off x="534694" y="2567081"/>
                <a:ext cx="4427542" cy="1136822"/>
                <a:chOff x="1134440" y="2718487"/>
                <a:chExt cx="4427542" cy="1136822"/>
              </a:xfrm>
            </p:grpSpPr>
            <p:sp>
              <p:nvSpPr>
                <p:cNvPr id="794" name="Google Shape;794;p26"/>
                <p:cNvSpPr/>
                <p:nvPr/>
              </p:nvSpPr>
              <p:spPr>
                <a:xfrm rot="10800000">
                  <a:off x="1134440"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795" name="Google Shape;795;p26"/>
                <p:cNvSpPr/>
                <p:nvPr/>
              </p:nvSpPr>
              <p:spPr>
                <a:xfrm>
                  <a:off x="1282323" y="2718487"/>
                  <a:ext cx="4131776" cy="1136822"/>
                </a:xfrm>
                <a:prstGeom prst="round2SameRect">
                  <a:avLst>
                    <a:gd name="adj1" fmla="val 16993"/>
                    <a:gd name="adj2" fmla="val 0"/>
                  </a:avLst>
                </a:prstGeom>
                <a:solidFill>
                  <a:srgbClr val="FF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796" name="Google Shape;796;p26"/>
              <p:cNvSpPr txBox="1"/>
              <p:nvPr/>
            </p:nvSpPr>
            <p:spPr>
              <a:xfrm>
                <a:off x="616533" y="2939264"/>
                <a:ext cx="4131774" cy="500516"/>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Regulatory</a:t>
                </a:r>
                <a:endParaRPr/>
              </a:p>
            </p:txBody>
          </p:sp>
        </p:grpSp>
        <p:sp>
          <p:nvSpPr>
            <p:cNvPr id="797" name="Google Shape;797;p26"/>
            <p:cNvSpPr txBox="1"/>
            <p:nvPr/>
          </p:nvSpPr>
          <p:spPr>
            <a:xfrm>
              <a:off x="22206" y="3005955"/>
              <a:ext cx="5394082" cy="3773300"/>
            </a:xfrm>
            <a:prstGeom prst="rect">
              <a:avLst/>
            </a:prstGeom>
            <a:noFill/>
            <a:ln>
              <a:noFill/>
            </a:ln>
          </p:spPr>
          <p:txBody>
            <a:bodyPr spcFirstLastPara="1" wrap="square" lIns="91425" tIns="45700" rIns="91425" bIns="45700" anchor="t" anchorCtr="0">
              <a:spAutoFit/>
            </a:bodyPr>
            <a:lstStyle/>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Governments and regulatory bodies enact laws and regulations to ensure fair practices, protect consumers, and maintain industry standards.</a:t>
              </a:r>
              <a:endParaRPr/>
            </a:p>
            <a:p>
              <a:pPr marL="0" marR="0" lvl="1"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1" indent="0" algn="l" rtl="0">
                <a:lnSpc>
                  <a:spcPct val="115000"/>
                </a:lnSpc>
                <a:spcBef>
                  <a:spcPts val="0"/>
                </a:spcBef>
                <a:spcAft>
                  <a:spcPts val="0"/>
                </a:spcAft>
                <a:buNone/>
              </a:pPr>
              <a:endParaRPr sz="1000" b="0" i="0" u="none" strike="noStrike" cap="none">
                <a:solidFill>
                  <a:srgbClr val="404040"/>
                </a:solidFill>
                <a:latin typeface="Open Sans"/>
                <a:ea typeface="Open Sans"/>
                <a:cs typeface="Open Sans"/>
                <a:sym typeface="Open Sans"/>
              </a:endParaRPr>
            </a:p>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Compliance with these regulations is essential to avoid legal consequences and maintain public trust.</a:t>
              </a:r>
              <a:endParaRPr sz="2200" b="0" i="0" u="none" strike="noStrike" cap="none">
                <a:solidFill>
                  <a:srgbClr val="404040"/>
                </a:solidFill>
                <a:latin typeface="Open Sans"/>
                <a:ea typeface="Open Sans"/>
                <a:cs typeface="Open Sans"/>
                <a:sym typeface="Open Sans"/>
              </a:endParaRPr>
            </a:p>
          </p:txBody>
        </p:sp>
      </p:grpSp>
      <p:sp>
        <p:nvSpPr>
          <p:cNvPr id="798" name="Google Shape;798;p26"/>
          <p:cNvSpPr/>
          <p:nvPr/>
        </p:nvSpPr>
        <p:spPr>
          <a:xfrm>
            <a:off x="6324600" y="903408"/>
            <a:ext cx="36037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799" name="Google Shape;799;p26"/>
          <p:cNvGrpSpPr/>
          <p:nvPr/>
        </p:nvGrpSpPr>
        <p:grpSpPr>
          <a:xfrm>
            <a:off x="8956571" y="1662121"/>
            <a:ext cx="5710742" cy="5414616"/>
            <a:chOff x="5787368" y="1838240"/>
            <a:chExt cx="5710742" cy="5414616"/>
          </a:xfrm>
        </p:grpSpPr>
        <p:grpSp>
          <p:nvGrpSpPr>
            <p:cNvPr id="800" name="Google Shape;800;p26"/>
            <p:cNvGrpSpPr/>
            <p:nvPr/>
          </p:nvGrpSpPr>
          <p:grpSpPr>
            <a:xfrm>
              <a:off x="5787368" y="1838240"/>
              <a:ext cx="5710742" cy="5414616"/>
              <a:chOff x="5983599" y="2608186"/>
              <a:chExt cx="5710742" cy="4897859"/>
            </a:xfrm>
          </p:grpSpPr>
          <p:sp>
            <p:nvSpPr>
              <p:cNvPr id="801" name="Google Shape;801;p26"/>
              <p:cNvSpPr/>
              <p:nvPr/>
            </p:nvSpPr>
            <p:spPr>
              <a:xfrm>
                <a:off x="5983599" y="3265894"/>
                <a:ext cx="5710742" cy="4240151"/>
              </a:xfrm>
              <a:prstGeom prst="roundRect">
                <a:avLst>
                  <a:gd name="adj" fmla="val 2962"/>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grpSp>
            <p:nvGrpSpPr>
              <p:cNvPr id="802" name="Google Shape;802;p26"/>
              <p:cNvGrpSpPr/>
              <p:nvPr/>
            </p:nvGrpSpPr>
            <p:grpSpPr>
              <a:xfrm>
                <a:off x="6877057" y="2608186"/>
                <a:ext cx="3923827" cy="901687"/>
                <a:chOff x="11594071" y="2567081"/>
                <a:chExt cx="4427542" cy="1136822"/>
              </a:xfrm>
            </p:grpSpPr>
            <p:grpSp>
              <p:nvGrpSpPr>
                <p:cNvPr id="803" name="Google Shape;803;p26"/>
                <p:cNvGrpSpPr/>
                <p:nvPr/>
              </p:nvGrpSpPr>
              <p:grpSpPr>
                <a:xfrm>
                  <a:off x="11594071" y="2567081"/>
                  <a:ext cx="4427542" cy="1136822"/>
                  <a:chOff x="2174502" y="2718487"/>
                  <a:chExt cx="4427542" cy="1136822"/>
                </a:xfrm>
              </p:grpSpPr>
              <p:sp>
                <p:nvSpPr>
                  <p:cNvPr id="804" name="Google Shape;804;p26"/>
                  <p:cNvSpPr/>
                  <p:nvPr/>
                </p:nvSpPr>
                <p:spPr>
                  <a:xfrm rot="10800000">
                    <a:off x="2174502"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805" name="Google Shape;805;p26"/>
                  <p:cNvSpPr/>
                  <p:nvPr/>
                </p:nvSpPr>
                <p:spPr>
                  <a:xfrm>
                    <a:off x="2322386" y="2718487"/>
                    <a:ext cx="4131774" cy="1136822"/>
                  </a:xfrm>
                  <a:prstGeom prst="round2SameRect">
                    <a:avLst>
                      <a:gd name="adj1" fmla="val 16993"/>
                      <a:gd name="adj2" fmla="val 0"/>
                    </a:avLst>
                  </a:prstGeom>
                  <a:solidFill>
                    <a:srgbClr val="19D1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806" name="Google Shape;806;p26"/>
                <p:cNvSpPr txBox="1"/>
                <p:nvPr/>
              </p:nvSpPr>
              <p:spPr>
                <a:xfrm>
                  <a:off x="11762410" y="2954181"/>
                  <a:ext cx="4090865" cy="500516"/>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Legal </a:t>
                  </a:r>
                  <a:endParaRPr/>
                </a:p>
              </p:txBody>
            </p:sp>
          </p:grpSp>
        </p:grpSp>
        <p:sp>
          <p:nvSpPr>
            <p:cNvPr id="807" name="Google Shape;807;p26"/>
            <p:cNvSpPr txBox="1"/>
            <p:nvPr/>
          </p:nvSpPr>
          <p:spPr>
            <a:xfrm>
              <a:off x="5943966" y="3077369"/>
              <a:ext cx="5397546" cy="3773300"/>
            </a:xfrm>
            <a:prstGeom prst="rect">
              <a:avLst/>
            </a:prstGeom>
            <a:noFill/>
            <a:ln>
              <a:noFill/>
            </a:ln>
          </p:spPr>
          <p:txBody>
            <a:bodyPr spcFirstLastPara="1" wrap="square" lIns="91425" tIns="45700" rIns="91425" bIns="45700" anchor="t" anchorCtr="0">
              <a:spAutoFit/>
            </a:bodyPr>
            <a:lstStyle/>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Legal factors cover regulatory compliance, contracts, intellectual property, liability, and litigation.</a:t>
              </a:r>
              <a:endParaRPr/>
            </a:p>
            <a:p>
              <a:pPr marL="0" marR="0" lvl="1"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1" indent="0" algn="l" rtl="0">
                <a:lnSpc>
                  <a:spcPct val="115000"/>
                </a:lnSpc>
                <a:spcBef>
                  <a:spcPts val="0"/>
                </a:spcBef>
                <a:spcAft>
                  <a:spcPts val="0"/>
                </a:spcAft>
                <a:buNone/>
              </a:pPr>
              <a:endParaRPr sz="1000" b="0" i="0" u="none" strike="noStrike" cap="none">
                <a:solidFill>
                  <a:srgbClr val="404040"/>
                </a:solidFill>
                <a:latin typeface="Open Sans"/>
                <a:ea typeface="Open Sans"/>
                <a:cs typeface="Open Sans"/>
                <a:sym typeface="Open Sans"/>
              </a:endParaRPr>
            </a:p>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Organizations need strong legal strategies to ensure ethical and lawful operations, including effective contract management and risk mitigation.</a:t>
              </a:r>
              <a:endParaRPr sz="2200" b="0" i="0" u="none" strike="noStrike" cap="none">
                <a:solidFill>
                  <a:srgbClr val="404040"/>
                </a:solidFill>
                <a:latin typeface="Open Sans"/>
                <a:ea typeface="Open Sans"/>
                <a:cs typeface="Open Sans"/>
                <a:sym typeface="Open San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292"/>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External Factors</a:t>
            </a:r>
            <a:endParaRPr/>
          </a:p>
        </p:txBody>
      </p:sp>
      <p:grpSp>
        <p:nvGrpSpPr>
          <p:cNvPr id="813" name="Google Shape;813;p292"/>
          <p:cNvGrpSpPr/>
          <p:nvPr/>
        </p:nvGrpSpPr>
        <p:grpSpPr>
          <a:xfrm>
            <a:off x="1863197" y="1712416"/>
            <a:ext cx="5664329" cy="5812334"/>
            <a:chOff x="11049759" y="1839242"/>
            <a:chExt cx="4681264" cy="5812334"/>
          </a:xfrm>
        </p:grpSpPr>
        <p:sp>
          <p:nvSpPr>
            <p:cNvPr id="814" name="Google Shape;814;p292"/>
            <p:cNvSpPr/>
            <p:nvPr/>
          </p:nvSpPr>
          <p:spPr>
            <a:xfrm>
              <a:off x="11049759" y="2510836"/>
              <a:ext cx="4681264" cy="5140740"/>
            </a:xfrm>
            <a:prstGeom prst="roundRect">
              <a:avLst>
                <a:gd name="adj" fmla="val 3401"/>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sp>
          <p:nvSpPr>
            <p:cNvPr id="815" name="Google Shape;815;p292"/>
            <p:cNvSpPr txBox="1"/>
            <p:nvPr/>
          </p:nvSpPr>
          <p:spPr>
            <a:xfrm>
              <a:off x="11290122" y="3382546"/>
              <a:ext cx="4440900" cy="3383963"/>
            </a:xfrm>
            <a:prstGeom prst="rect">
              <a:avLst/>
            </a:prstGeom>
            <a:noFill/>
            <a:ln>
              <a:noFill/>
            </a:ln>
          </p:spPr>
          <p:txBody>
            <a:bodyPr spcFirstLastPara="1" wrap="square" lIns="91425" tIns="45700" rIns="91425" bIns="45700" anchor="t" anchorCtr="0">
              <a:spAutoFit/>
            </a:bodyPr>
            <a:lstStyle/>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Industries rapidly evolve due to technology, consumer trends, and competition.</a:t>
              </a:r>
              <a:endParaRPr/>
            </a:p>
            <a:p>
              <a:pPr marL="0" marR="0" lvl="1" indent="0" algn="l" rtl="0">
                <a:lnSpc>
                  <a:spcPct val="115000"/>
                </a:lnSpc>
                <a:spcBef>
                  <a:spcPts val="0"/>
                </a:spcBef>
                <a:spcAft>
                  <a:spcPts val="0"/>
                </a:spcAft>
                <a:buNone/>
              </a:pPr>
              <a:endParaRPr sz="1000" b="0" i="0" u="none" strike="noStrike" cap="none">
                <a:solidFill>
                  <a:srgbClr val="404040"/>
                </a:solidFill>
                <a:latin typeface="Open Sans"/>
                <a:ea typeface="Open Sans"/>
                <a:cs typeface="Open Sans"/>
                <a:sym typeface="Open Sans"/>
              </a:endParaRPr>
            </a:p>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Organizations must stay abreast of industry dynamics, embrace innovation, and adapt to changing market conditions to remain relevant and competitive.</a:t>
              </a:r>
              <a:endParaRPr sz="2200" b="0" i="0" u="none" strike="noStrike" cap="none">
                <a:solidFill>
                  <a:srgbClr val="404040"/>
                </a:solidFill>
                <a:latin typeface="Open Sans"/>
                <a:ea typeface="Open Sans"/>
                <a:cs typeface="Open Sans"/>
                <a:sym typeface="Open Sans"/>
              </a:endParaRPr>
            </a:p>
          </p:txBody>
        </p:sp>
        <p:grpSp>
          <p:nvGrpSpPr>
            <p:cNvPr id="816" name="Google Shape;816;p292"/>
            <p:cNvGrpSpPr/>
            <p:nvPr/>
          </p:nvGrpSpPr>
          <p:grpSpPr>
            <a:xfrm>
              <a:off x="11400846" y="1839242"/>
              <a:ext cx="3923827" cy="901683"/>
              <a:chOff x="944577" y="4695511"/>
              <a:chExt cx="4427542" cy="1136822"/>
            </a:xfrm>
          </p:grpSpPr>
          <p:grpSp>
            <p:nvGrpSpPr>
              <p:cNvPr id="817" name="Google Shape;817;p292"/>
              <p:cNvGrpSpPr/>
              <p:nvPr/>
            </p:nvGrpSpPr>
            <p:grpSpPr>
              <a:xfrm>
                <a:off x="944577" y="4695511"/>
                <a:ext cx="4427542" cy="1136822"/>
                <a:chOff x="1591293" y="2718487"/>
                <a:chExt cx="4427542" cy="1136822"/>
              </a:xfrm>
            </p:grpSpPr>
            <p:sp>
              <p:nvSpPr>
                <p:cNvPr id="818" name="Google Shape;818;p292"/>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819" name="Google Shape;819;p292"/>
                <p:cNvSpPr/>
                <p:nvPr/>
              </p:nvSpPr>
              <p:spPr>
                <a:xfrm>
                  <a:off x="1741828" y="2718487"/>
                  <a:ext cx="4131774" cy="1136822"/>
                </a:xfrm>
                <a:prstGeom prst="round2SameRect">
                  <a:avLst>
                    <a:gd name="adj1" fmla="val 16993"/>
                    <a:gd name="adj2" fmla="val 0"/>
                  </a:avLst>
                </a:prstGeom>
                <a:solidFill>
                  <a:srgbClr val="69BE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820" name="Google Shape;820;p292"/>
              <p:cNvSpPr txBox="1"/>
              <p:nvPr/>
            </p:nvSpPr>
            <p:spPr>
              <a:xfrm>
                <a:off x="1242552" y="5038863"/>
                <a:ext cx="3821420" cy="50051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Industry</a:t>
                </a:r>
                <a:endParaRPr/>
              </a:p>
            </p:txBody>
          </p:sp>
        </p:grpSp>
      </p:grpSp>
      <p:sp>
        <p:nvSpPr>
          <p:cNvPr id="821" name="Google Shape;821;p292"/>
          <p:cNvSpPr/>
          <p:nvPr/>
        </p:nvSpPr>
        <p:spPr>
          <a:xfrm>
            <a:off x="6324600" y="903408"/>
            <a:ext cx="36037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822" name="Google Shape;822;p292"/>
          <p:cNvGrpSpPr/>
          <p:nvPr/>
        </p:nvGrpSpPr>
        <p:grpSpPr>
          <a:xfrm>
            <a:off x="8728476" y="1719648"/>
            <a:ext cx="5706014" cy="5746737"/>
            <a:chOff x="858010" y="2607167"/>
            <a:chExt cx="4715714" cy="5746737"/>
          </a:xfrm>
        </p:grpSpPr>
        <p:sp>
          <p:nvSpPr>
            <p:cNvPr id="823" name="Google Shape;823;p292"/>
            <p:cNvSpPr/>
            <p:nvPr/>
          </p:nvSpPr>
          <p:spPr>
            <a:xfrm>
              <a:off x="858010" y="3279764"/>
              <a:ext cx="4715714" cy="5074140"/>
            </a:xfrm>
            <a:prstGeom prst="roundRect">
              <a:avLst>
                <a:gd name="adj" fmla="val 3401"/>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grpSp>
          <p:nvGrpSpPr>
            <p:cNvPr id="824" name="Google Shape;824;p292"/>
            <p:cNvGrpSpPr/>
            <p:nvPr/>
          </p:nvGrpSpPr>
          <p:grpSpPr>
            <a:xfrm>
              <a:off x="1253954" y="2607167"/>
              <a:ext cx="3923827" cy="901686"/>
              <a:chOff x="991547" y="2567081"/>
              <a:chExt cx="4427542" cy="1136822"/>
            </a:xfrm>
          </p:grpSpPr>
          <p:grpSp>
            <p:nvGrpSpPr>
              <p:cNvPr id="825" name="Google Shape;825;p292"/>
              <p:cNvGrpSpPr/>
              <p:nvPr/>
            </p:nvGrpSpPr>
            <p:grpSpPr>
              <a:xfrm>
                <a:off x="991547" y="2567081"/>
                <a:ext cx="4427542" cy="1136822"/>
                <a:chOff x="1591293" y="2718487"/>
                <a:chExt cx="4427542" cy="1136822"/>
              </a:xfrm>
            </p:grpSpPr>
            <p:sp>
              <p:nvSpPr>
                <p:cNvPr id="826" name="Google Shape;826;p292"/>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827" name="Google Shape;827;p292"/>
                <p:cNvSpPr/>
                <p:nvPr/>
              </p:nvSpPr>
              <p:spPr>
                <a:xfrm>
                  <a:off x="1741828" y="2718487"/>
                  <a:ext cx="4131774" cy="1136822"/>
                </a:xfrm>
                <a:prstGeom prst="round2SameRect">
                  <a:avLst>
                    <a:gd name="adj1" fmla="val 16993"/>
                    <a:gd name="adj2" fmla="val 0"/>
                  </a:avLst>
                </a:prstGeom>
                <a:solidFill>
                  <a:srgbClr val="FF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828" name="Google Shape;828;p292"/>
              <p:cNvSpPr txBox="1"/>
              <p:nvPr/>
            </p:nvSpPr>
            <p:spPr>
              <a:xfrm>
                <a:off x="1176475" y="2939264"/>
                <a:ext cx="4131774" cy="500516"/>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National</a:t>
                </a:r>
                <a:endParaRPr/>
              </a:p>
            </p:txBody>
          </p:sp>
        </p:grpSp>
        <p:sp>
          <p:nvSpPr>
            <p:cNvPr id="829" name="Google Shape;829;p292"/>
            <p:cNvSpPr txBox="1"/>
            <p:nvPr/>
          </p:nvSpPr>
          <p:spPr>
            <a:xfrm>
              <a:off x="952367" y="3873194"/>
              <a:ext cx="4621357" cy="4339609"/>
            </a:xfrm>
            <a:prstGeom prst="rect">
              <a:avLst/>
            </a:prstGeom>
            <a:noFill/>
            <a:ln>
              <a:noFill/>
            </a:ln>
          </p:spPr>
          <p:txBody>
            <a:bodyPr spcFirstLastPara="1" wrap="square" lIns="91425" tIns="45700" rIns="91425" bIns="45700" anchor="t" anchorCtr="0">
              <a:spAutoFit/>
            </a:bodyPr>
            <a:lstStyle/>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National factors involve an organization’s interactions within the country of operation.</a:t>
              </a:r>
              <a:endParaRPr/>
            </a:p>
            <a:p>
              <a:pPr marL="0" marR="0" lvl="1" indent="0" algn="l" rtl="0">
                <a:lnSpc>
                  <a:spcPct val="115000"/>
                </a:lnSpc>
                <a:spcBef>
                  <a:spcPts val="0"/>
                </a:spcBef>
                <a:spcAft>
                  <a:spcPts val="0"/>
                </a:spcAft>
                <a:buNone/>
              </a:pPr>
              <a:endParaRPr sz="1000" b="0" i="0" u="none" strike="noStrike" cap="none">
                <a:solidFill>
                  <a:srgbClr val="404040"/>
                </a:solidFill>
                <a:latin typeface="Open Sans"/>
                <a:ea typeface="Open Sans"/>
                <a:cs typeface="Open Sans"/>
                <a:sym typeface="Open Sans"/>
              </a:endParaRPr>
            </a:p>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National policies, economic trends, and geopolitical stability can significantly impact business operations.</a:t>
              </a:r>
              <a:endParaRPr/>
            </a:p>
            <a:p>
              <a:pPr marL="0" marR="0" lvl="1" indent="0" algn="l" rtl="0">
                <a:lnSpc>
                  <a:spcPct val="115000"/>
                </a:lnSpc>
                <a:spcBef>
                  <a:spcPts val="0"/>
                </a:spcBef>
                <a:spcAft>
                  <a:spcPts val="0"/>
                </a:spcAft>
                <a:buNone/>
              </a:pPr>
              <a:endParaRPr sz="1000" b="0" i="0" u="none" strike="noStrike" cap="none">
                <a:solidFill>
                  <a:srgbClr val="404040"/>
                </a:solidFill>
                <a:latin typeface="Open Sans"/>
                <a:ea typeface="Open Sans"/>
                <a:cs typeface="Open Sans"/>
                <a:sym typeface="Open Sans"/>
              </a:endParaRPr>
            </a:p>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Organizations must align their strategies with national priorities. For example, HIPAA.</a:t>
              </a:r>
              <a:endParaRPr sz="2200" b="0" i="0" u="none" strike="noStrike" cap="none">
                <a:solidFill>
                  <a:srgbClr val="404040"/>
                </a:solidFill>
                <a:latin typeface="Open Sans"/>
                <a:ea typeface="Open Sans"/>
                <a:cs typeface="Open Sans"/>
                <a:sym typeface="Open San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93"/>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External Factors</a:t>
            </a:r>
            <a:endParaRPr/>
          </a:p>
        </p:txBody>
      </p:sp>
      <p:grpSp>
        <p:nvGrpSpPr>
          <p:cNvPr id="835" name="Google Shape;835;p293"/>
          <p:cNvGrpSpPr/>
          <p:nvPr/>
        </p:nvGrpSpPr>
        <p:grpSpPr>
          <a:xfrm>
            <a:off x="1847298" y="1693695"/>
            <a:ext cx="5678343" cy="5756609"/>
            <a:chOff x="6006977" y="2608186"/>
            <a:chExt cx="4692845" cy="5756609"/>
          </a:xfrm>
        </p:grpSpPr>
        <p:sp>
          <p:nvSpPr>
            <p:cNvPr id="836" name="Google Shape;836;p293"/>
            <p:cNvSpPr/>
            <p:nvPr/>
          </p:nvSpPr>
          <p:spPr>
            <a:xfrm>
              <a:off x="6006977" y="3265894"/>
              <a:ext cx="4681264" cy="5098901"/>
            </a:xfrm>
            <a:prstGeom prst="roundRect">
              <a:avLst>
                <a:gd name="adj" fmla="val 2962"/>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sp>
          <p:nvSpPr>
            <p:cNvPr id="837" name="Google Shape;837;p293"/>
            <p:cNvSpPr txBox="1"/>
            <p:nvPr/>
          </p:nvSpPr>
          <p:spPr>
            <a:xfrm>
              <a:off x="6041722" y="3984494"/>
              <a:ext cx="4658100" cy="3773300"/>
            </a:xfrm>
            <a:prstGeom prst="rect">
              <a:avLst/>
            </a:prstGeom>
            <a:noFill/>
            <a:ln>
              <a:noFill/>
            </a:ln>
          </p:spPr>
          <p:txBody>
            <a:bodyPr spcFirstLastPara="1" wrap="square" lIns="91425" tIns="45700" rIns="91425" bIns="45700" anchor="t" anchorCtr="0">
              <a:spAutoFit/>
            </a:bodyPr>
            <a:lstStyle/>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Local or regional considerations involve the specific rules, regulations, or cultural norms that apply to a particular geographic area.</a:t>
              </a:r>
              <a:endParaRPr/>
            </a:p>
            <a:p>
              <a:pPr marL="0" marR="0" lvl="1" indent="0" algn="l" rtl="0">
                <a:lnSpc>
                  <a:spcPct val="115000"/>
                </a:lnSpc>
                <a:spcBef>
                  <a:spcPts val="0"/>
                </a:spcBef>
                <a:spcAft>
                  <a:spcPts val="0"/>
                </a:spcAft>
                <a:buNone/>
              </a:pPr>
              <a:endParaRPr sz="1000" b="0" i="0" u="none" strike="noStrike" cap="none">
                <a:solidFill>
                  <a:srgbClr val="404040"/>
                </a:solidFill>
                <a:latin typeface="Open Sans"/>
                <a:ea typeface="Open Sans"/>
                <a:cs typeface="Open Sans"/>
                <a:sym typeface="Open Sans"/>
              </a:endParaRPr>
            </a:p>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For example, a healthcare provider in the United States must comply with HIPAA, while a similar institution in Europe would need to adhere to GDPR.</a:t>
              </a:r>
              <a:endParaRPr sz="2200" b="0" i="0" u="none" strike="noStrike" cap="none">
                <a:solidFill>
                  <a:srgbClr val="404040"/>
                </a:solidFill>
                <a:latin typeface="Open Sans"/>
                <a:ea typeface="Open Sans"/>
                <a:cs typeface="Open Sans"/>
                <a:sym typeface="Open Sans"/>
              </a:endParaRPr>
            </a:p>
          </p:txBody>
        </p:sp>
        <p:grpSp>
          <p:nvGrpSpPr>
            <p:cNvPr id="838" name="Google Shape;838;p293"/>
            <p:cNvGrpSpPr/>
            <p:nvPr/>
          </p:nvGrpSpPr>
          <p:grpSpPr>
            <a:xfrm>
              <a:off x="6385696" y="2608186"/>
              <a:ext cx="3923827" cy="901687"/>
              <a:chOff x="11010862" y="2567081"/>
              <a:chExt cx="4427542" cy="1136822"/>
            </a:xfrm>
          </p:grpSpPr>
          <p:grpSp>
            <p:nvGrpSpPr>
              <p:cNvPr id="839" name="Google Shape;839;p293"/>
              <p:cNvGrpSpPr/>
              <p:nvPr/>
            </p:nvGrpSpPr>
            <p:grpSpPr>
              <a:xfrm>
                <a:off x="11010862" y="2567081"/>
                <a:ext cx="4427542" cy="1136822"/>
                <a:chOff x="1591293" y="2718487"/>
                <a:chExt cx="4427542" cy="1136822"/>
              </a:xfrm>
            </p:grpSpPr>
            <p:sp>
              <p:nvSpPr>
                <p:cNvPr id="840" name="Google Shape;840;p29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841" name="Google Shape;841;p293"/>
                <p:cNvSpPr/>
                <p:nvPr/>
              </p:nvSpPr>
              <p:spPr>
                <a:xfrm>
                  <a:off x="1741828" y="2718487"/>
                  <a:ext cx="4131774" cy="1136822"/>
                </a:xfrm>
                <a:prstGeom prst="round2SameRect">
                  <a:avLst>
                    <a:gd name="adj1" fmla="val 16993"/>
                    <a:gd name="adj2" fmla="val 0"/>
                  </a:avLst>
                </a:prstGeom>
                <a:solidFill>
                  <a:srgbClr val="19D1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842" name="Google Shape;842;p293"/>
              <p:cNvSpPr txBox="1"/>
              <p:nvPr/>
            </p:nvSpPr>
            <p:spPr>
              <a:xfrm>
                <a:off x="11197160" y="2954181"/>
                <a:ext cx="4090865" cy="500516"/>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Local</a:t>
                </a:r>
                <a:endParaRPr/>
              </a:p>
            </p:txBody>
          </p:sp>
        </p:grpSp>
      </p:grpSp>
      <p:grpSp>
        <p:nvGrpSpPr>
          <p:cNvPr id="843" name="Google Shape;843;p293"/>
          <p:cNvGrpSpPr/>
          <p:nvPr/>
        </p:nvGrpSpPr>
        <p:grpSpPr>
          <a:xfrm>
            <a:off x="8730360" y="1679809"/>
            <a:ext cx="5664329" cy="5770495"/>
            <a:chOff x="11049759" y="2608170"/>
            <a:chExt cx="4681264" cy="5770495"/>
          </a:xfrm>
        </p:grpSpPr>
        <p:sp>
          <p:nvSpPr>
            <p:cNvPr id="844" name="Google Shape;844;p293"/>
            <p:cNvSpPr/>
            <p:nvPr/>
          </p:nvSpPr>
          <p:spPr>
            <a:xfrm>
              <a:off x="11049759" y="3279764"/>
              <a:ext cx="4681264" cy="5098901"/>
            </a:xfrm>
            <a:prstGeom prst="roundRect">
              <a:avLst>
                <a:gd name="adj" fmla="val 3401"/>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sp>
          <p:nvSpPr>
            <p:cNvPr id="845" name="Google Shape;845;p293"/>
            <p:cNvSpPr txBox="1"/>
            <p:nvPr/>
          </p:nvSpPr>
          <p:spPr>
            <a:xfrm>
              <a:off x="11165433" y="3893156"/>
              <a:ext cx="4440900" cy="4162638"/>
            </a:xfrm>
            <a:prstGeom prst="rect">
              <a:avLst/>
            </a:prstGeom>
            <a:noFill/>
            <a:ln>
              <a:noFill/>
            </a:ln>
          </p:spPr>
          <p:txBody>
            <a:bodyPr spcFirstLastPara="1" wrap="square" lIns="91425" tIns="45700" rIns="91425" bIns="45700" anchor="t" anchorCtr="0">
              <a:spAutoFit/>
            </a:bodyPr>
            <a:lstStyle/>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Organizations must address global challenges related to international trade, geopolitical intricacies, and cross-border compliance requirements.</a:t>
              </a:r>
              <a:endParaRPr/>
            </a:p>
            <a:p>
              <a:pPr marL="0" marR="0" lvl="1" indent="0" algn="l" rtl="0">
                <a:lnSpc>
                  <a:spcPct val="115000"/>
                </a:lnSpc>
                <a:spcBef>
                  <a:spcPts val="0"/>
                </a:spcBef>
                <a:spcAft>
                  <a:spcPts val="0"/>
                </a:spcAft>
                <a:buNone/>
              </a:pPr>
              <a:endParaRPr sz="1000" b="0" i="0" u="none" strike="noStrike" cap="none">
                <a:solidFill>
                  <a:srgbClr val="404040"/>
                </a:solidFill>
                <a:latin typeface="Open Sans"/>
                <a:ea typeface="Open Sans"/>
                <a:cs typeface="Open Sans"/>
                <a:sym typeface="Open Sans"/>
              </a:endParaRPr>
            </a:p>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A global perspective is crucial for seizing opportunities and managing risks in an increasingly interconnected business environment.</a:t>
              </a:r>
              <a:endParaRPr sz="2200" b="0" i="0" u="none" strike="noStrike" cap="none">
                <a:solidFill>
                  <a:srgbClr val="404040"/>
                </a:solidFill>
                <a:latin typeface="Open Sans"/>
                <a:ea typeface="Open Sans"/>
                <a:cs typeface="Open Sans"/>
                <a:sym typeface="Open Sans"/>
              </a:endParaRPr>
            </a:p>
          </p:txBody>
        </p:sp>
        <p:grpSp>
          <p:nvGrpSpPr>
            <p:cNvPr id="846" name="Google Shape;846;p293"/>
            <p:cNvGrpSpPr/>
            <p:nvPr/>
          </p:nvGrpSpPr>
          <p:grpSpPr>
            <a:xfrm>
              <a:off x="11428478" y="2608170"/>
              <a:ext cx="3923827" cy="901683"/>
              <a:chOff x="944577" y="4695511"/>
              <a:chExt cx="4427542" cy="1136822"/>
            </a:xfrm>
          </p:grpSpPr>
          <p:grpSp>
            <p:nvGrpSpPr>
              <p:cNvPr id="847" name="Google Shape;847;p293"/>
              <p:cNvGrpSpPr/>
              <p:nvPr/>
            </p:nvGrpSpPr>
            <p:grpSpPr>
              <a:xfrm>
                <a:off x="944577" y="4695511"/>
                <a:ext cx="4427542" cy="1136822"/>
                <a:chOff x="1591293" y="2718487"/>
                <a:chExt cx="4427542" cy="1136822"/>
              </a:xfrm>
            </p:grpSpPr>
            <p:sp>
              <p:nvSpPr>
                <p:cNvPr id="848" name="Google Shape;848;p293"/>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sp>
              <p:nvSpPr>
                <p:cNvPr id="849" name="Google Shape;849;p293"/>
                <p:cNvSpPr/>
                <p:nvPr/>
              </p:nvSpPr>
              <p:spPr>
                <a:xfrm>
                  <a:off x="1741828" y="2718487"/>
                  <a:ext cx="4131774" cy="1136822"/>
                </a:xfrm>
                <a:prstGeom prst="round2SameRect">
                  <a:avLst>
                    <a:gd name="adj1" fmla="val 16993"/>
                    <a:gd name="adj2" fmla="val 0"/>
                  </a:avLst>
                </a:prstGeom>
                <a:solidFill>
                  <a:srgbClr val="69BE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850" name="Google Shape;850;p293"/>
              <p:cNvSpPr txBox="1"/>
              <p:nvPr/>
            </p:nvSpPr>
            <p:spPr>
              <a:xfrm>
                <a:off x="1242552" y="5038863"/>
                <a:ext cx="3821420" cy="50051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Global</a:t>
                </a:r>
                <a:endParaRPr/>
              </a:p>
            </p:txBody>
          </p:sp>
        </p:grpSp>
      </p:grpSp>
      <p:sp>
        <p:nvSpPr>
          <p:cNvPr id="851" name="Google Shape;851;p293"/>
          <p:cNvSpPr/>
          <p:nvPr/>
        </p:nvSpPr>
        <p:spPr>
          <a:xfrm>
            <a:off x="6096000" y="903408"/>
            <a:ext cx="4072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29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latin typeface="Open Sans"/>
                <a:ea typeface="Open Sans"/>
                <a:cs typeface="Open Sans"/>
                <a:sym typeface="Open Sans"/>
              </a:rPr>
              <a:t>Monitoring and Revision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29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Monitoring and Revision</a:t>
            </a:r>
            <a:endParaRPr>
              <a:latin typeface="Open Sans"/>
              <a:ea typeface="Open Sans"/>
              <a:cs typeface="Open Sans"/>
              <a:sym typeface="Open Sans"/>
            </a:endParaRPr>
          </a:p>
        </p:txBody>
      </p:sp>
      <p:sp>
        <p:nvSpPr>
          <p:cNvPr id="863" name="Google Shape;863;p295"/>
          <p:cNvSpPr/>
          <p:nvPr/>
        </p:nvSpPr>
        <p:spPr>
          <a:xfrm>
            <a:off x="1429798" y="2451776"/>
            <a:ext cx="8899727" cy="5093069"/>
          </a:xfrm>
          <a:prstGeom prst="roundRect">
            <a:avLst>
              <a:gd name="adj" fmla="val 4610"/>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Continuous monitoring involves regularly reviewing logs and analyzing performance metrics, often facilitated by SIEM systems.</a:t>
            </a:r>
            <a:endParaRPr/>
          </a:p>
          <a:p>
            <a:pPr marL="0" marR="0" lvl="0"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Successful monitoring and revision require a clear process, including regular review intervals, clear revision criteria, and a defined workflow for implementing changes. </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This ensures that the security governance framework remains agile, allowing for quick adaptation to new challenges or opportunities</a:t>
            </a:r>
            <a:endParaRPr/>
          </a:p>
        </p:txBody>
      </p:sp>
      <p:pic>
        <p:nvPicPr>
          <p:cNvPr id="864" name="Google Shape;864;p295"/>
          <p:cNvPicPr preferRelativeResize="0"/>
          <p:nvPr/>
        </p:nvPicPr>
        <p:blipFill rotWithShape="1">
          <a:blip r:embed="rId3">
            <a:alphaModFix/>
          </a:blip>
          <a:srcRect/>
          <a:stretch/>
        </p:blipFill>
        <p:spPr>
          <a:xfrm>
            <a:off x="10806574" y="2745641"/>
            <a:ext cx="3801601" cy="3801601"/>
          </a:xfrm>
          <a:prstGeom prst="rect">
            <a:avLst/>
          </a:prstGeom>
          <a:noFill/>
          <a:ln>
            <a:noFill/>
          </a:ln>
        </p:spPr>
      </p:pic>
      <p:sp>
        <p:nvSpPr>
          <p:cNvPr id="865" name="Google Shape;865;p295"/>
          <p:cNvSpPr txBox="1"/>
          <p:nvPr/>
        </p:nvSpPr>
        <p:spPr>
          <a:xfrm>
            <a:off x="3781334" y="1213484"/>
            <a:ext cx="8693332" cy="1235851"/>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Monitoring and revising security measures is crucial for ensuring their effectiveness and alignment with evolving threats. </a:t>
            </a:r>
            <a:endParaRPr/>
          </a:p>
        </p:txBody>
      </p:sp>
      <p:sp>
        <p:nvSpPr>
          <p:cNvPr id="866" name="Google Shape;866;p295"/>
          <p:cNvSpPr/>
          <p:nvPr/>
        </p:nvSpPr>
        <p:spPr>
          <a:xfrm>
            <a:off x="5422900" y="816352"/>
            <a:ext cx="540750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296"/>
          <p:cNvSpPr txBox="1">
            <a:spLocks noGrp="1"/>
          </p:cNvSpPr>
          <p:nvPr>
            <p:ph type="title"/>
          </p:nvPr>
        </p:nvSpPr>
        <p:spPr>
          <a:xfrm>
            <a:off x="-10160" y="249756"/>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Methods for Monitoring and Revision </a:t>
            </a:r>
            <a:endParaRPr/>
          </a:p>
        </p:txBody>
      </p:sp>
      <p:grpSp>
        <p:nvGrpSpPr>
          <p:cNvPr id="872" name="Google Shape;872;p296"/>
          <p:cNvGrpSpPr/>
          <p:nvPr/>
        </p:nvGrpSpPr>
        <p:grpSpPr>
          <a:xfrm>
            <a:off x="936307" y="2271936"/>
            <a:ext cx="14383387" cy="2321477"/>
            <a:chOff x="985925" y="2910230"/>
            <a:chExt cx="14383387" cy="1918576"/>
          </a:xfrm>
        </p:grpSpPr>
        <p:grpSp>
          <p:nvGrpSpPr>
            <p:cNvPr id="873" name="Google Shape;873;p296"/>
            <p:cNvGrpSpPr/>
            <p:nvPr/>
          </p:nvGrpSpPr>
          <p:grpSpPr>
            <a:xfrm>
              <a:off x="985925" y="2910230"/>
              <a:ext cx="14383387" cy="1918576"/>
              <a:chOff x="966047" y="2910230"/>
              <a:chExt cx="14383387" cy="1918576"/>
            </a:xfrm>
          </p:grpSpPr>
          <p:sp>
            <p:nvSpPr>
              <p:cNvPr id="874" name="Google Shape;874;p296"/>
              <p:cNvSpPr/>
              <p:nvPr/>
            </p:nvSpPr>
            <p:spPr>
              <a:xfrm>
                <a:off x="3957532" y="2910230"/>
                <a:ext cx="11391902" cy="1918576"/>
              </a:xfrm>
              <a:prstGeom prst="roundRect">
                <a:avLst>
                  <a:gd name="adj" fmla="val 8000"/>
                </a:avLst>
              </a:prstGeom>
              <a:solidFill>
                <a:srgbClr val="E6E7E0"/>
              </a:solidFill>
              <a:ln>
                <a:noFill/>
              </a:ln>
            </p:spPr>
            <p:txBody>
              <a:bodyPr spcFirstLastPara="1" wrap="square" lIns="0" tIns="0" rIns="0" bIns="0" anchor="ctr" anchorCtr="0">
                <a:noAutofit/>
              </a:bodyPr>
              <a:lstStyle/>
              <a:p>
                <a:pPr marL="508000" marR="127000" lvl="0" indent="0" algn="l" rtl="0">
                  <a:lnSpc>
                    <a:spcPct val="11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875" name="Google Shape;875;p296"/>
              <p:cNvSpPr/>
              <p:nvPr/>
            </p:nvSpPr>
            <p:spPr>
              <a:xfrm>
                <a:off x="966047" y="2963243"/>
                <a:ext cx="2667001" cy="1812550"/>
              </a:xfrm>
              <a:prstGeom prst="roundRect">
                <a:avLst>
                  <a:gd name="adj" fmla="val 8000"/>
                </a:avLst>
              </a:prstGeom>
              <a:solidFill>
                <a:srgbClr val="99C255"/>
              </a:solidFill>
              <a:ln>
                <a:noFill/>
              </a:ln>
              <a:effectLst>
                <a:outerShdw blurRad="50800" dist="38100" algn="l" rotWithShape="0">
                  <a:srgbClr val="000000">
                    <a:alpha val="40000"/>
                  </a:srgbClr>
                </a:outerShdw>
              </a:effectLst>
            </p:spPr>
            <p:txBody>
              <a:bodyPr spcFirstLastPara="1" wrap="square" lIns="254000" tIns="254000" rIns="254000" bIns="254000" anchor="ctr" anchorCtr="0">
                <a:noAutofit/>
              </a:bodyPr>
              <a:lstStyle/>
              <a:p>
                <a:pPr marL="0" marR="0" lvl="0" indent="0" algn="ctr" rtl="0">
                  <a:lnSpc>
                    <a:spcPct val="115000"/>
                  </a:lnSpc>
                  <a:spcBef>
                    <a:spcPts val="0"/>
                  </a:spcBef>
                  <a:spcAft>
                    <a:spcPts val="0"/>
                  </a:spcAft>
                  <a:buClr>
                    <a:srgbClr val="535353"/>
                  </a:buClr>
                  <a:buSzPts val="2600"/>
                  <a:buFont typeface="Open Sans"/>
                  <a:buNone/>
                </a:pPr>
                <a:r>
                  <a:rPr lang="en-US" sz="2200" b="1" i="0" u="none" strike="noStrike" cap="none">
                    <a:solidFill>
                      <a:srgbClr val="404040"/>
                    </a:solidFill>
                    <a:latin typeface="Open Sans"/>
                    <a:ea typeface="Open Sans"/>
                    <a:cs typeface="Open Sans"/>
                    <a:sym typeface="Open Sans"/>
                  </a:rPr>
                  <a:t>Regular audits and assessment</a:t>
                </a:r>
                <a:endParaRPr sz="2200" b="0" i="0" u="none" strike="noStrike" cap="none">
                  <a:solidFill>
                    <a:srgbClr val="404040"/>
                  </a:solidFill>
                  <a:latin typeface="Open Sans"/>
                  <a:ea typeface="Open Sans"/>
                  <a:cs typeface="Open Sans"/>
                  <a:sym typeface="Open Sans"/>
                </a:endParaRPr>
              </a:p>
            </p:txBody>
          </p:sp>
          <p:sp>
            <p:nvSpPr>
              <p:cNvPr id="876" name="Google Shape;876;p296"/>
              <p:cNvSpPr/>
              <p:nvPr/>
            </p:nvSpPr>
            <p:spPr>
              <a:xfrm>
                <a:off x="3644836" y="3691501"/>
                <a:ext cx="529299" cy="356033"/>
              </a:xfrm>
              <a:prstGeom prst="rightArrow">
                <a:avLst>
                  <a:gd name="adj1" fmla="val 50000"/>
                  <a:gd name="adj2" fmla="val 50000"/>
                </a:avLst>
              </a:prstGeom>
              <a:solidFill>
                <a:srgbClr val="99C255"/>
              </a:solidFill>
              <a:ln w="25400" cap="flat" cmpd="sng">
                <a:solidFill>
                  <a:srgbClr val="99C2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877" name="Google Shape;877;p296"/>
            <p:cNvSpPr txBox="1"/>
            <p:nvPr/>
          </p:nvSpPr>
          <p:spPr>
            <a:xfrm>
              <a:off x="3937452" y="3519718"/>
              <a:ext cx="11134901" cy="699598"/>
            </a:xfrm>
            <a:prstGeom prst="rect">
              <a:avLst/>
            </a:prstGeom>
            <a:noFill/>
            <a:ln>
              <a:noFill/>
            </a:ln>
          </p:spPr>
          <p:txBody>
            <a:bodyPr spcFirstLastPara="1" wrap="square" lIns="91425" tIns="45700" rIns="91425" bIns="45700" anchor="t" anchorCtr="0">
              <a:spAutoFit/>
            </a:bodyPr>
            <a:lstStyle/>
            <a:p>
              <a:pPr marL="693738" marR="127000" lvl="0" indent="-3556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These help organizations maintain compliance and identify vulnerabilities, ensuring their controls align with current requirements.</a:t>
              </a:r>
              <a:endParaRPr sz="2200" b="0" i="0" u="none" strike="noStrike" cap="none">
                <a:solidFill>
                  <a:srgbClr val="404040"/>
                </a:solidFill>
                <a:latin typeface="Open Sans"/>
                <a:ea typeface="Open Sans"/>
                <a:cs typeface="Open Sans"/>
                <a:sym typeface="Open Sans"/>
              </a:endParaRPr>
            </a:p>
          </p:txBody>
        </p:sp>
      </p:grpSp>
      <p:grpSp>
        <p:nvGrpSpPr>
          <p:cNvPr id="878" name="Google Shape;878;p296"/>
          <p:cNvGrpSpPr/>
          <p:nvPr/>
        </p:nvGrpSpPr>
        <p:grpSpPr>
          <a:xfrm>
            <a:off x="936307" y="5466698"/>
            <a:ext cx="14495940" cy="2305050"/>
            <a:chOff x="955144" y="4865722"/>
            <a:chExt cx="14495940" cy="1905000"/>
          </a:xfrm>
        </p:grpSpPr>
        <p:grpSp>
          <p:nvGrpSpPr>
            <p:cNvPr id="879" name="Google Shape;879;p296"/>
            <p:cNvGrpSpPr/>
            <p:nvPr/>
          </p:nvGrpSpPr>
          <p:grpSpPr>
            <a:xfrm>
              <a:off x="3834076" y="4865722"/>
              <a:ext cx="11617008" cy="1905000"/>
              <a:chOff x="3834076" y="4973487"/>
              <a:chExt cx="11617008" cy="1905000"/>
            </a:xfrm>
          </p:grpSpPr>
          <p:sp>
            <p:nvSpPr>
              <p:cNvPr id="880" name="Google Shape;880;p296"/>
              <p:cNvSpPr/>
              <p:nvPr/>
            </p:nvSpPr>
            <p:spPr>
              <a:xfrm>
                <a:off x="3954163" y="4973487"/>
                <a:ext cx="11391902" cy="1905000"/>
              </a:xfrm>
              <a:prstGeom prst="roundRect">
                <a:avLst>
                  <a:gd name="adj" fmla="val 6667"/>
                </a:avLst>
              </a:prstGeom>
              <a:solidFill>
                <a:srgbClr val="E6E7E0"/>
              </a:solidFill>
              <a:ln>
                <a:noFill/>
              </a:ln>
            </p:spPr>
            <p:txBody>
              <a:bodyPr spcFirstLastPara="1" wrap="square" lIns="0" tIns="0" rIns="0" bIns="0" anchor="ctr" anchorCtr="0">
                <a:noAutofit/>
              </a:bodyPr>
              <a:lstStyle/>
              <a:p>
                <a:pPr marL="693738" marR="127000" lvl="0" indent="-215900" algn="l" rtl="0">
                  <a:lnSpc>
                    <a:spcPct val="150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81" name="Google Shape;881;p296"/>
              <p:cNvSpPr txBox="1"/>
              <p:nvPr/>
            </p:nvSpPr>
            <p:spPr>
              <a:xfrm>
                <a:off x="3834076" y="5415305"/>
                <a:ext cx="11617008" cy="1021364"/>
              </a:xfrm>
              <a:prstGeom prst="rect">
                <a:avLst/>
              </a:prstGeom>
              <a:noFill/>
              <a:ln>
                <a:noFill/>
              </a:ln>
            </p:spPr>
            <p:txBody>
              <a:bodyPr spcFirstLastPara="1" wrap="square" lIns="91425" tIns="45700" rIns="91425" bIns="45700" anchor="t" anchorCtr="0">
                <a:spAutoFit/>
              </a:bodyPr>
              <a:lstStyle/>
              <a:p>
                <a:pPr marL="693738" marR="127000" lvl="0" indent="-3556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Organizations must update cybersecurity policies to address new threats from compliance reports, technological advancements, changing business processes, identified risks, or evolving legal requirements.</a:t>
                </a:r>
                <a:endParaRPr/>
              </a:p>
            </p:txBody>
          </p:sp>
        </p:grpSp>
        <p:grpSp>
          <p:nvGrpSpPr>
            <p:cNvPr id="882" name="Google Shape;882;p296"/>
            <p:cNvGrpSpPr/>
            <p:nvPr/>
          </p:nvGrpSpPr>
          <p:grpSpPr>
            <a:xfrm>
              <a:off x="955144" y="4911947"/>
              <a:ext cx="3216177" cy="1812550"/>
              <a:chOff x="955144" y="4757958"/>
              <a:chExt cx="3216177" cy="1812550"/>
            </a:xfrm>
          </p:grpSpPr>
          <p:sp>
            <p:nvSpPr>
              <p:cNvPr id="883" name="Google Shape;883;p296"/>
              <p:cNvSpPr/>
              <p:nvPr/>
            </p:nvSpPr>
            <p:spPr>
              <a:xfrm>
                <a:off x="955144" y="4757958"/>
                <a:ext cx="2660830" cy="1812550"/>
              </a:xfrm>
              <a:prstGeom prst="roundRect">
                <a:avLst>
                  <a:gd name="adj" fmla="val 6667"/>
                </a:avLst>
              </a:prstGeom>
              <a:solidFill>
                <a:srgbClr val="99C255"/>
              </a:solidFill>
              <a:ln>
                <a:noFill/>
              </a:ln>
              <a:effectLst>
                <a:outerShdw blurRad="50800" dist="38100" algn="l" rotWithShape="0">
                  <a:srgbClr val="000000">
                    <a:alpha val="40000"/>
                  </a:srgbClr>
                </a:outerShdw>
              </a:effectLst>
            </p:spPr>
            <p:txBody>
              <a:bodyPr spcFirstLastPara="1" wrap="square" lIns="254000" tIns="254000" rIns="254000" bIns="254000" anchor="ctr" anchorCtr="0">
                <a:noAutofit/>
              </a:bodyPr>
              <a:lstStyle/>
              <a:p>
                <a:pPr marL="0" marR="0" lvl="0" indent="0" algn="ctr" rtl="0">
                  <a:lnSpc>
                    <a:spcPct val="115000"/>
                  </a:lnSpc>
                  <a:spcBef>
                    <a:spcPts val="0"/>
                  </a:spcBef>
                  <a:spcAft>
                    <a:spcPts val="0"/>
                  </a:spcAft>
                  <a:buClr>
                    <a:srgbClr val="535353"/>
                  </a:buClr>
                  <a:buSzPts val="2600"/>
                  <a:buFont typeface="Open Sans"/>
                  <a:buNone/>
                </a:pPr>
                <a:r>
                  <a:rPr lang="en-US" sz="2200" b="1" i="0" u="none" strike="noStrike" cap="none">
                    <a:solidFill>
                      <a:srgbClr val="404040"/>
                    </a:solidFill>
                    <a:latin typeface="Open Sans"/>
                    <a:ea typeface="Open Sans"/>
                    <a:cs typeface="Open Sans"/>
                    <a:sym typeface="Open Sans"/>
                  </a:rPr>
                  <a:t>Policy and procedure revision</a:t>
                </a:r>
                <a:endParaRPr sz="2200" b="0" i="0" u="none" strike="noStrike" cap="none">
                  <a:solidFill>
                    <a:srgbClr val="404040"/>
                  </a:solidFill>
                  <a:latin typeface="Open Sans"/>
                  <a:ea typeface="Open Sans"/>
                  <a:cs typeface="Open Sans"/>
                  <a:sym typeface="Open Sans"/>
                </a:endParaRPr>
              </a:p>
            </p:txBody>
          </p:sp>
          <p:sp>
            <p:nvSpPr>
              <p:cNvPr id="884" name="Google Shape;884;p296"/>
              <p:cNvSpPr/>
              <p:nvPr/>
            </p:nvSpPr>
            <p:spPr>
              <a:xfrm>
                <a:off x="3642022" y="5486217"/>
                <a:ext cx="529299" cy="356033"/>
              </a:xfrm>
              <a:prstGeom prst="rightArrow">
                <a:avLst>
                  <a:gd name="adj1" fmla="val 50000"/>
                  <a:gd name="adj2" fmla="val 50000"/>
                </a:avLst>
              </a:prstGeom>
              <a:solidFill>
                <a:srgbClr val="99C255"/>
              </a:solidFill>
              <a:ln w="25400" cap="flat" cmpd="sng">
                <a:solidFill>
                  <a:srgbClr val="99C2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885" name="Google Shape;885;p296"/>
          <p:cNvSpPr/>
          <p:nvPr/>
        </p:nvSpPr>
        <p:spPr>
          <a:xfrm>
            <a:off x="3962400" y="836202"/>
            <a:ext cx="83463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297"/>
          <p:cNvSpPr txBox="1">
            <a:spLocks noGrp="1"/>
          </p:cNvSpPr>
          <p:nvPr>
            <p:ph type="title"/>
          </p:nvPr>
        </p:nvSpPr>
        <p:spPr>
          <a:xfrm>
            <a:off x="-10160" y="249756"/>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rPr>
              <a:t>Methods</a:t>
            </a:r>
            <a:r>
              <a:rPr lang="en-US">
                <a:solidFill>
                  <a:srgbClr val="3F3F3F"/>
                </a:solidFill>
                <a:latin typeface="Open Sans"/>
                <a:ea typeface="Open Sans"/>
                <a:cs typeface="Open Sans"/>
                <a:sym typeface="Open Sans"/>
              </a:rPr>
              <a:t> for Monitoring and Revision </a:t>
            </a:r>
            <a:endParaRPr>
              <a:solidFill>
                <a:srgbClr val="3F3F3F"/>
              </a:solidFill>
              <a:latin typeface="Open Sans"/>
              <a:ea typeface="Open Sans"/>
              <a:cs typeface="Open Sans"/>
              <a:sym typeface="Open Sans"/>
            </a:endParaRPr>
          </a:p>
        </p:txBody>
      </p:sp>
      <p:sp>
        <p:nvSpPr>
          <p:cNvPr id="891" name="Google Shape;891;p297"/>
          <p:cNvSpPr/>
          <p:nvPr/>
        </p:nvSpPr>
        <p:spPr>
          <a:xfrm>
            <a:off x="3919689" y="1911560"/>
            <a:ext cx="11391902" cy="2292959"/>
          </a:xfrm>
          <a:prstGeom prst="roundRect">
            <a:avLst>
              <a:gd name="adj" fmla="val 8000"/>
            </a:avLst>
          </a:prstGeom>
          <a:solidFill>
            <a:srgbClr val="E6E7E0"/>
          </a:solidFill>
          <a:ln>
            <a:noFill/>
          </a:ln>
        </p:spPr>
        <p:txBody>
          <a:bodyPr spcFirstLastPara="1" wrap="square" lIns="0" tIns="0" rIns="0" bIns="0" anchor="ctr" anchorCtr="0">
            <a:noAutofit/>
          </a:bodyPr>
          <a:lstStyle/>
          <a:p>
            <a:pPr marL="850900" marR="12700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Organizations must stay vigilant about changes in cybersecurity laws at all levels to ensure compliance and mitigate risks.</a:t>
            </a:r>
            <a:endParaRPr sz="2200" b="0" i="0" u="none" strike="noStrike" cap="none">
              <a:solidFill>
                <a:srgbClr val="404040"/>
              </a:solidFill>
              <a:latin typeface="Open Sans"/>
              <a:ea typeface="Open Sans"/>
              <a:cs typeface="Open Sans"/>
              <a:sym typeface="Open Sans"/>
            </a:endParaRPr>
          </a:p>
        </p:txBody>
      </p:sp>
      <p:grpSp>
        <p:nvGrpSpPr>
          <p:cNvPr id="892" name="Google Shape;892;p297"/>
          <p:cNvGrpSpPr/>
          <p:nvPr/>
        </p:nvGrpSpPr>
        <p:grpSpPr>
          <a:xfrm>
            <a:off x="931083" y="1981325"/>
            <a:ext cx="3196300" cy="2193184"/>
            <a:chOff x="1187122" y="2398448"/>
            <a:chExt cx="3196300" cy="1812549"/>
          </a:xfrm>
        </p:grpSpPr>
        <p:sp>
          <p:nvSpPr>
            <p:cNvPr id="893" name="Google Shape;893;p297"/>
            <p:cNvSpPr/>
            <p:nvPr/>
          </p:nvSpPr>
          <p:spPr>
            <a:xfrm>
              <a:off x="1187122" y="2398448"/>
              <a:ext cx="2660449" cy="1812549"/>
            </a:xfrm>
            <a:prstGeom prst="roundRect">
              <a:avLst>
                <a:gd name="adj" fmla="val 8000"/>
              </a:avLst>
            </a:prstGeom>
            <a:solidFill>
              <a:srgbClr val="99C255"/>
            </a:solidFill>
            <a:ln>
              <a:noFill/>
            </a:ln>
            <a:effectLst>
              <a:outerShdw blurRad="50800" dist="38100" algn="l" rotWithShape="0">
                <a:srgbClr val="000000">
                  <a:alpha val="40000"/>
                </a:srgbClr>
              </a:outerShdw>
            </a:effectLst>
          </p:spPr>
          <p:txBody>
            <a:bodyPr spcFirstLastPara="1" wrap="square" lIns="254000" tIns="254000" rIns="254000" bIns="254000" anchor="ctr" anchorCtr="0">
              <a:noAutofit/>
            </a:bodyPr>
            <a:lstStyle/>
            <a:p>
              <a:pPr marL="0" marR="0" lvl="0" indent="0" algn="ctr" rtl="0">
                <a:lnSpc>
                  <a:spcPct val="100000"/>
                </a:lnSpc>
                <a:spcBef>
                  <a:spcPts val="0"/>
                </a:spcBef>
                <a:spcAft>
                  <a:spcPts val="0"/>
                </a:spcAft>
                <a:buClr>
                  <a:srgbClr val="535353"/>
                </a:buClr>
                <a:buSzPts val="2600"/>
                <a:buFont typeface="Open Sans"/>
                <a:buNone/>
              </a:pPr>
              <a:r>
                <a:rPr lang="en-US" sz="2200" b="1" i="0" u="none" strike="noStrike" cap="none">
                  <a:solidFill>
                    <a:srgbClr val="3F3F3F"/>
                  </a:solidFill>
                  <a:latin typeface="Open Sans"/>
                  <a:ea typeface="Open Sans"/>
                  <a:cs typeface="Open Sans"/>
                  <a:sym typeface="Open Sans"/>
                </a:rPr>
                <a:t>Legal change</a:t>
              </a:r>
              <a:endParaRPr sz="2200" b="0" i="0" u="none" strike="noStrike" cap="none">
                <a:solidFill>
                  <a:srgbClr val="3F3F3F"/>
                </a:solidFill>
                <a:latin typeface="Open Sans"/>
                <a:ea typeface="Open Sans"/>
                <a:cs typeface="Open Sans"/>
                <a:sym typeface="Open Sans"/>
              </a:endParaRPr>
            </a:p>
          </p:txBody>
        </p:sp>
        <p:sp>
          <p:nvSpPr>
            <p:cNvPr id="894" name="Google Shape;894;p297"/>
            <p:cNvSpPr/>
            <p:nvPr/>
          </p:nvSpPr>
          <p:spPr>
            <a:xfrm>
              <a:off x="3854123" y="3109200"/>
              <a:ext cx="529299" cy="430800"/>
            </a:xfrm>
            <a:prstGeom prst="rightArrow">
              <a:avLst>
                <a:gd name="adj1" fmla="val 50000"/>
                <a:gd name="adj2" fmla="val 50000"/>
              </a:avLst>
            </a:prstGeom>
            <a:solidFill>
              <a:srgbClr val="99C255"/>
            </a:solidFill>
            <a:ln w="25400" cap="flat" cmpd="sng">
              <a:solidFill>
                <a:srgbClr val="99C2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895" name="Google Shape;895;p297"/>
          <p:cNvSpPr/>
          <p:nvPr/>
        </p:nvSpPr>
        <p:spPr>
          <a:xfrm>
            <a:off x="3919689" y="5167925"/>
            <a:ext cx="11391902" cy="2305050"/>
          </a:xfrm>
          <a:prstGeom prst="roundRect">
            <a:avLst>
              <a:gd name="adj" fmla="val 8000"/>
            </a:avLst>
          </a:prstGeom>
          <a:solidFill>
            <a:srgbClr val="E6E7E0"/>
          </a:solidFill>
          <a:ln>
            <a:noFill/>
          </a:ln>
        </p:spPr>
        <p:txBody>
          <a:bodyPr spcFirstLastPara="1" wrap="square" lIns="0" tIns="0" rIns="0" bIns="0" anchor="ctr" anchorCtr="0">
            <a:noAutofit/>
          </a:bodyPr>
          <a:lstStyle/>
          <a:p>
            <a:pPr marL="850900" marR="12700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Continuous monitoring and revision in cybersecurity governance are crucial, forming a loop of assessment, adaptation, and enhancement.</a:t>
            </a:r>
            <a:endParaRPr/>
          </a:p>
          <a:p>
            <a:pPr marL="508000" marR="127000" lvl="0" indent="0" algn="l" rtl="0">
              <a:lnSpc>
                <a:spcPct val="115000"/>
              </a:lnSpc>
              <a:spcBef>
                <a:spcPts val="0"/>
              </a:spcBef>
              <a:spcAft>
                <a:spcPts val="0"/>
              </a:spcAft>
              <a:buNone/>
            </a:pPr>
            <a:endParaRPr sz="1000" b="0" i="0" u="none" strike="noStrike" cap="none">
              <a:solidFill>
                <a:srgbClr val="404040"/>
              </a:solidFill>
              <a:latin typeface="Open Sans"/>
              <a:ea typeface="Open Sans"/>
              <a:cs typeface="Open Sans"/>
              <a:sym typeface="Open Sans"/>
            </a:endParaRPr>
          </a:p>
          <a:p>
            <a:pPr marL="850900" marR="12700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404040"/>
                </a:solidFill>
                <a:latin typeface="Open Sans"/>
                <a:ea typeface="Open Sans"/>
                <a:cs typeface="Open Sans"/>
                <a:sym typeface="Open Sans"/>
              </a:rPr>
              <a:t>Proactive strategies help organizations anticipate threats, assess readiness, and adjust as needed.</a:t>
            </a:r>
            <a:endParaRPr sz="2200" b="0" i="0" u="none" strike="noStrike" cap="none">
              <a:solidFill>
                <a:srgbClr val="404040"/>
              </a:solidFill>
              <a:latin typeface="Open Sans"/>
              <a:ea typeface="Open Sans"/>
              <a:cs typeface="Open Sans"/>
              <a:sym typeface="Open Sans"/>
            </a:endParaRPr>
          </a:p>
        </p:txBody>
      </p:sp>
      <p:grpSp>
        <p:nvGrpSpPr>
          <p:cNvPr id="896" name="Google Shape;896;p297"/>
          <p:cNvGrpSpPr/>
          <p:nvPr/>
        </p:nvGrpSpPr>
        <p:grpSpPr>
          <a:xfrm>
            <a:off x="924531" y="5203979"/>
            <a:ext cx="3229282" cy="2193186"/>
            <a:chOff x="1134262" y="4727250"/>
            <a:chExt cx="3229282" cy="1812550"/>
          </a:xfrm>
        </p:grpSpPr>
        <p:sp>
          <p:nvSpPr>
            <p:cNvPr id="897" name="Google Shape;897;p297"/>
            <p:cNvSpPr/>
            <p:nvPr/>
          </p:nvSpPr>
          <p:spPr>
            <a:xfrm>
              <a:off x="1134262" y="4727250"/>
              <a:ext cx="2667001" cy="1812550"/>
            </a:xfrm>
            <a:prstGeom prst="roundRect">
              <a:avLst>
                <a:gd name="adj" fmla="val 8000"/>
              </a:avLst>
            </a:prstGeom>
            <a:solidFill>
              <a:srgbClr val="99C255"/>
            </a:solidFill>
            <a:ln>
              <a:noFill/>
            </a:ln>
            <a:effectLst>
              <a:outerShdw blurRad="50800" dist="38100" algn="l" rotWithShape="0">
                <a:srgbClr val="000000">
                  <a:alpha val="40000"/>
                </a:srgbClr>
              </a:outerShdw>
            </a:effectLst>
          </p:spPr>
          <p:txBody>
            <a:bodyPr spcFirstLastPara="1" wrap="square" lIns="254000" tIns="254000" rIns="254000" bIns="254000" anchor="ctr" anchorCtr="0">
              <a:noAutofit/>
            </a:bodyPr>
            <a:lstStyle/>
            <a:p>
              <a:pPr marL="0" marR="0" lvl="0" indent="0" algn="ctr" rtl="0">
                <a:lnSpc>
                  <a:spcPct val="115000"/>
                </a:lnSpc>
                <a:spcBef>
                  <a:spcPts val="0"/>
                </a:spcBef>
                <a:spcAft>
                  <a:spcPts val="0"/>
                </a:spcAft>
                <a:buClr>
                  <a:srgbClr val="535353"/>
                </a:buClr>
                <a:buSzPts val="2600"/>
                <a:buFont typeface="Open Sans"/>
                <a:buNone/>
              </a:pPr>
              <a:r>
                <a:rPr lang="en-US" sz="2200" b="1" i="0" u="none" strike="noStrike" cap="none">
                  <a:solidFill>
                    <a:srgbClr val="404040"/>
                  </a:solidFill>
                  <a:latin typeface="Open Sans"/>
                  <a:ea typeface="Open Sans"/>
                  <a:cs typeface="Open Sans"/>
                  <a:sym typeface="Open Sans"/>
                </a:rPr>
                <a:t>Cyclical and proactive approach</a:t>
              </a:r>
              <a:endParaRPr sz="2200" b="0" i="0" u="none" strike="noStrike" cap="none">
                <a:solidFill>
                  <a:srgbClr val="404040"/>
                </a:solidFill>
                <a:latin typeface="Open Sans"/>
                <a:ea typeface="Open Sans"/>
                <a:cs typeface="Open Sans"/>
                <a:sym typeface="Open Sans"/>
              </a:endParaRPr>
            </a:p>
          </p:txBody>
        </p:sp>
        <p:sp>
          <p:nvSpPr>
            <p:cNvPr id="898" name="Google Shape;898;p297"/>
            <p:cNvSpPr/>
            <p:nvPr/>
          </p:nvSpPr>
          <p:spPr>
            <a:xfrm>
              <a:off x="3834245" y="5418125"/>
              <a:ext cx="529299" cy="430800"/>
            </a:xfrm>
            <a:prstGeom prst="rightArrow">
              <a:avLst>
                <a:gd name="adj1" fmla="val 50000"/>
                <a:gd name="adj2" fmla="val 50000"/>
              </a:avLst>
            </a:prstGeom>
            <a:solidFill>
              <a:srgbClr val="99C255"/>
            </a:solidFill>
            <a:ln w="25400" cap="flat" cmpd="sng">
              <a:solidFill>
                <a:srgbClr val="99C2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899" name="Google Shape;899;p297"/>
          <p:cNvSpPr/>
          <p:nvPr/>
        </p:nvSpPr>
        <p:spPr>
          <a:xfrm>
            <a:off x="3962400" y="836202"/>
            <a:ext cx="83463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29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latin typeface="Open Sans"/>
                <a:ea typeface="Open Sans"/>
                <a:cs typeface="Open Sans"/>
                <a:sym typeface="Open Sans"/>
              </a:rPr>
              <a:t>Roles and Responsibilities for Systems and Data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29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Data Owners</a:t>
            </a:r>
            <a:endParaRPr>
              <a:latin typeface="Open Sans"/>
              <a:ea typeface="Open Sans"/>
              <a:cs typeface="Open Sans"/>
              <a:sym typeface="Open Sans"/>
            </a:endParaRPr>
          </a:p>
        </p:txBody>
      </p:sp>
      <p:pic>
        <p:nvPicPr>
          <p:cNvPr id="911" name="Google Shape;911;p299"/>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912" name="Google Shape;912;p299"/>
          <p:cNvSpPr/>
          <p:nvPr/>
        </p:nvSpPr>
        <p:spPr>
          <a:xfrm>
            <a:off x="1393756" y="3049475"/>
            <a:ext cx="9185680" cy="4010550"/>
          </a:xfrm>
          <a:prstGeom prst="roundRect">
            <a:avLst>
              <a:gd name="adj" fmla="val 574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The owner is typically a senior executive or department head responsible for a specific system or dataset in the organization.</a:t>
            </a:r>
            <a:endParaRPr/>
          </a:p>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Data owners are essential for managing and securing organizational data.</a:t>
            </a:r>
            <a:endParaRPr/>
          </a:p>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They are responsible for safeguarding data, enforcing usage policies, and ensuring proper data handling.</a:t>
            </a:r>
            <a:endParaRPr/>
          </a:p>
        </p:txBody>
      </p:sp>
      <p:grpSp>
        <p:nvGrpSpPr>
          <p:cNvPr id="913" name="Google Shape;913;p299"/>
          <p:cNvGrpSpPr/>
          <p:nvPr/>
        </p:nvGrpSpPr>
        <p:grpSpPr>
          <a:xfrm>
            <a:off x="10978690" y="2823456"/>
            <a:ext cx="4039196" cy="4598787"/>
            <a:chOff x="10781574" y="2796082"/>
            <a:chExt cx="4039196" cy="4598787"/>
          </a:xfrm>
        </p:grpSpPr>
        <p:pic>
          <p:nvPicPr>
            <p:cNvPr id="914" name="Google Shape;914;p299"/>
            <p:cNvPicPr preferRelativeResize="0"/>
            <p:nvPr/>
          </p:nvPicPr>
          <p:blipFill rotWithShape="1">
            <a:blip r:embed="rId4">
              <a:alphaModFix/>
            </a:blip>
            <a:srcRect/>
            <a:stretch/>
          </p:blipFill>
          <p:spPr>
            <a:xfrm>
              <a:off x="10781574" y="3974344"/>
              <a:ext cx="3420525" cy="3420525"/>
            </a:xfrm>
            <a:prstGeom prst="rect">
              <a:avLst/>
            </a:prstGeom>
            <a:noFill/>
            <a:ln>
              <a:noFill/>
            </a:ln>
          </p:spPr>
        </p:pic>
        <p:pic>
          <p:nvPicPr>
            <p:cNvPr id="915" name="Google Shape;915;p299"/>
            <p:cNvPicPr preferRelativeResize="0"/>
            <p:nvPr/>
          </p:nvPicPr>
          <p:blipFill rotWithShape="1">
            <a:blip r:embed="rId5">
              <a:alphaModFix/>
            </a:blip>
            <a:srcRect/>
            <a:stretch/>
          </p:blipFill>
          <p:spPr>
            <a:xfrm>
              <a:off x="12032446" y="2796082"/>
              <a:ext cx="2788324" cy="2788324"/>
            </a:xfrm>
            <a:prstGeom prst="rect">
              <a:avLst/>
            </a:prstGeom>
            <a:noFill/>
            <a:ln>
              <a:noFill/>
            </a:ln>
          </p:spPr>
        </p:pic>
      </p:grpSp>
      <p:sp>
        <p:nvSpPr>
          <p:cNvPr id="916" name="Google Shape;916;p299"/>
          <p:cNvSpPr txBox="1"/>
          <p:nvPr/>
        </p:nvSpPr>
        <p:spPr>
          <a:xfrm>
            <a:off x="3966213" y="1428584"/>
            <a:ext cx="8323574" cy="457176"/>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This role is crucial and carries significant weight.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30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Responsibilities of Data Owners</a:t>
            </a:r>
            <a:endParaRPr/>
          </a:p>
        </p:txBody>
      </p:sp>
      <p:grpSp>
        <p:nvGrpSpPr>
          <p:cNvPr id="923" name="Google Shape;923;p300"/>
          <p:cNvGrpSpPr/>
          <p:nvPr/>
        </p:nvGrpSpPr>
        <p:grpSpPr>
          <a:xfrm>
            <a:off x="1432074" y="1615354"/>
            <a:ext cx="12358916" cy="1274646"/>
            <a:chOff x="1432074" y="1615354"/>
            <a:chExt cx="12358916" cy="1274646"/>
          </a:xfrm>
        </p:grpSpPr>
        <p:sp>
          <p:nvSpPr>
            <p:cNvPr id="924" name="Google Shape;924;p300"/>
            <p:cNvSpPr/>
            <p:nvPr/>
          </p:nvSpPr>
          <p:spPr>
            <a:xfrm>
              <a:off x="2937601" y="1615354"/>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Data classification: I</a:t>
              </a:r>
              <a:r>
                <a:rPr lang="en-US" sz="2200" b="0" i="0" u="none" strike="noStrike" cap="none">
                  <a:solidFill>
                    <a:srgbClr val="404040"/>
                  </a:solidFill>
                  <a:latin typeface="Open Sans"/>
                  <a:ea typeface="Open Sans"/>
                  <a:cs typeface="Open Sans"/>
                  <a:sym typeface="Open Sans"/>
                </a:rPr>
                <a:t>nvolves categorizing data based on its sensitivity (confidential, public, etc.), which helps determine the appropriate security measures</a:t>
              </a:r>
              <a:endParaRPr/>
            </a:p>
          </p:txBody>
        </p:sp>
        <p:pic>
          <p:nvPicPr>
            <p:cNvPr id="925" name="Google Shape;925;p300"/>
            <p:cNvPicPr preferRelativeResize="0"/>
            <p:nvPr/>
          </p:nvPicPr>
          <p:blipFill rotWithShape="1">
            <a:blip r:embed="rId3">
              <a:alphaModFix/>
            </a:blip>
            <a:srcRect/>
            <a:stretch/>
          </p:blipFill>
          <p:spPr>
            <a:xfrm>
              <a:off x="1432074" y="1653611"/>
              <a:ext cx="1236389" cy="1236389"/>
            </a:xfrm>
            <a:prstGeom prst="rect">
              <a:avLst/>
            </a:prstGeom>
            <a:noFill/>
            <a:ln>
              <a:noFill/>
            </a:ln>
          </p:spPr>
        </p:pic>
      </p:grpSp>
      <p:grpSp>
        <p:nvGrpSpPr>
          <p:cNvPr id="926" name="Google Shape;926;p300"/>
          <p:cNvGrpSpPr/>
          <p:nvPr/>
        </p:nvGrpSpPr>
        <p:grpSpPr>
          <a:xfrm>
            <a:off x="1555498" y="3389442"/>
            <a:ext cx="12235492" cy="1262672"/>
            <a:chOff x="1555498" y="3580418"/>
            <a:chExt cx="12235492" cy="1262672"/>
          </a:xfrm>
        </p:grpSpPr>
        <p:sp>
          <p:nvSpPr>
            <p:cNvPr id="927" name="Google Shape;927;p300"/>
            <p:cNvSpPr/>
            <p:nvPr/>
          </p:nvSpPr>
          <p:spPr>
            <a:xfrm>
              <a:off x="2937601" y="3580418"/>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Access controls: I</a:t>
              </a:r>
              <a:r>
                <a:rPr lang="en-US" sz="2200" b="0" i="0" u="none" strike="noStrike" cap="none">
                  <a:solidFill>
                    <a:srgbClr val="404040"/>
                  </a:solidFill>
                  <a:latin typeface="Open Sans"/>
                  <a:ea typeface="Open Sans"/>
                  <a:cs typeface="Open Sans"/>
                  <a:sym typeface="Open Sans"/>
                </a:rPr>
                <a:t>nvolve defining who can access the data and determining their level of access (read-only, edit, etc.), which is crucial for data security</a:t>
              </a:r>
              <a:endParaRPr/>
            </a:p>
          </p:txBody>
        </p:sp>
        <p:pic>
          <p:nvPicPr>
            <p:cNvPr id="928" name="Google Shape;928;p300"/>
            <p:cNvPicPr preferRelativeResize="0"/>
            <p:nvPr/>
          </p:nvPicPr>
          <p:blipFill rotWithShape="1">
            <a:blip r:embed="rId4">
              <a:alphaModFix/>
            </a:blip>
            <a:srcRect/>
            <a:stretch/>
          </p:blipFill>
          <p:spPr>
            <a:xfrm>
              <a:off x="1555498" y="3593560"/>
              <a:ext cx="1236389" cy="1236389"/>
            </a:xfrm>
            <a:prstGeom prst="rect">
              <a:avLst/>
            </a:prstGeom>
            <a:noFill/>
            <a:ln>
              <a:noFill/>
            </a:ln>
          </p:spPr>
        </p:pic>
      </p:grpSp>
      <p:grpSp>
        <p:nvGrpSpPr>
          <p:cNvPr id="929" name="Google Shape;929;p300"/>
          <p:cNvGrpSpPr/>
          <p:nvPr/>
        </p:nvGrpSpPr>
        <p:grpSpPr>
          <a:xfrm>
            <a:off x="1281199" y="5151556"/>
            <a:ext cx="12509791" cy="1510317"/>
            <a:chOff x="1295109" y="5566382"/>
            <a:chExt cx="12509791" cy="1510317"/>
          </a:xfrm>
        </p:grpSpPr>
        <p:sp>
          <p:nvSpPr>
            <p:cNvPr id="930" name="Google Shape;930;p300"/>
            <p:cNvSpPr/>
            <p:nvPr/>
          </p:nvSpPr>
          <p:spPr>
            <a:xfrm>
              <a:off x="2951511" y="5690204"/>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Security policies: </a:t>
              </a:r>
              <a:r>
                <a:rPr lang="en-US" sz="2200" b="0" i="0" u="none" strike="noStrike" cap="none">
                  <a:solidFill>
                    <a:srgbClr val="404040"/>
                  </a:solidFill>
                  <a:latin typeface="Open Sans"/>
                  <a:ea typeface="Open Sans"/>
                  <a:cs typeface="Open Sans"/>
                  <a:sym typeface="Open Sans"/>
                </a:rPr>
                <a:t>Include implementing and enforcing rules to protect data from unauthorized access, modification, or deletion</a:t>
              </a:r>
              <a:endParaRPr/>
            </a:p>
          </p:txBody>
        </p:sp>
        <p:pic>
          <p:nvPicPr>
            <p:cNvPr id="931" name="Google Shape;931;p300"/>
            <p:cNvPicPr preferRelativeResize="0"/>
            <p:nvPr/>
          </p:nvPicPr>
          <p:blipFill rotWithShape="1">
            <a:blip r:embed="rId5">
              <a:alphaModFix/>
            </a:blip>
            <a:srcRect/>
            <a:stretch/>
          </p:blipFill>
          <p:spPr>
            <a:xfrm>
              <a:off x="1295109" y="5566382"/>
              <a:ext cx="1510317" cy="1510317"/>
            </a:xfrm>
            <a:prstGeom prst="rect">
              <a:avLst/>
            </a:prstGeom>
            <a:noFill/>
            <a:ln>
              <a:noFill/>
            </a:ln>
          </p:spPr>
        </p:pic>
      </p:grpSp>
      <p:grpSp>
        <p:nvGrpSpPr>
          <p:cNvPr id="932" name="Google Shape;932;p300"/>
          <p:cNvGrpSpPr/>
          <p:nvPr/>
        </p:nvGrpSpPr>
        <p:grpSpPr>
          <a:xfrm>
            <a:off x="1460500" y="7161314"/>
            <a:ext cx="12275686" cy="1262673"/>
            <a:chOff x="1529214" y="7498123"/>
            <a:chExt cx="12275686" cy="1262673"/>
          </a:xfrm>
        </p:grpSpPr>
        <p:sp>
          <p:nvSpPr>
            <p:cNvPr id="933" name="Google Shape;933;p300"/>
            <p:cNvSpPr/>
            <p:nvPr/>
          </p:nvSpPr>
          <p:spPr>
            <a:xfrm>
              <a:off x="2951511" y="7498123"/>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Data accuracy: </a:t>
              </a:r>
              <a:r>
                <a:rPr lang="en-US" sz="2200" b="0" i="0" u="none" strike="noStrike" cap="none">
                  <a:solidFill>
                    <a:srgbClr val="404040"/>
                  </a:solidFill>
                  <a:latin typeface="Open Sans"/>
                  <a:ea typeface="Open Sans"/>
                  <a:cs typeface="Open Sans"/>
                  <a:sym typeface="Open Sans"/>
                </a:rPr>
                <a:t>Involves ensuring that the data is accurate, complete, and up-to-date, which is essential for reliable decision-making</a:t>
              </a:r>
              <a:endParaRPr/>
            </a:p>
          </p:txBody>
        </p:sp>
        <p:pic>
          <p:nvPicPr>
            <p:cNvPr id="934" name="Google Shape;934;p300"/>
            <p:cNvPicPr preferRelativeResize="0"/>
            <p:nvPr/>
          </p:nvPicPr>
          <p:blipFill rotWithShape="1">
            <a:blip r:embed="rId6">
              <a:alphaModFix/>
            </a:blip>
            <a:srcRect/>
            <a:stretch/>
          </p:blipFill>
          <p:spPr>
            <a:xfrm>
              <a:off x="1529214" y="7498123"/>
              <a:ext cx="1262673" cy="1262673"/>
            </a:xfrm>
            <a:prstGeom prst="rect">
              <a:avLst/>
            </a:prstGeom>
            <a:noFill/>
            <a:ln>
              <a:noFill/>
            </a:ln>
          </p:spPr>
        </p:pic>
      </p:grpSp>
      <p:sp>
        <p:nvSpPr>
          <p:cNvPr id="935" name="Google Shape;935;p300"/>
          <p:cNvSpPr/>
          <p:nvPr/>
        </p:nvSpPr>
        <p:spPr>
          <a:xfrm>
            <a:off x="4610100" y="816352"/>
            <a:ext cx="70386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4"/>
          <p:cNvSpPr txBox="1">
            <a:spLocks noGrp="1"/>
          </p:cNvSpPr>
          <p:nvPr>
            <p:ph type="title"/>
          </p:nvPr>
        </p:nvSpPr>
        <p:spPr>
          <a:xfrm>
            <a:off x="-10099"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Security Plan Components</a:t>
            </a:r>
            <a:endParaRPr/>
          </a:p>
        </p:txBody>
      </p:sp>
      <p:sp>
        <p:nvSpPr>
          <p:cNvPr id="137" name="Google Shape;137;p254"/>
          <p:cNvSpPr txBox="1"/>
          <p:nvPr/>
        </p:nvSpPr>
        <p:spPr>
          <a:xfrm>
            <a:off x="1520696" y="7053953"/>
            <a:ext cx="12816206" cy="86412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Top Management is responsible for policies, mid level management is responsible for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developing standards, guidelines and procedure in alignment with security policies. </a:t>
            </a:r>
            <a:endParaRPr sz="2200" b="0" i="0" u="none" strike="noStrike" cap="none">
              <a:solidFill>
                <a:srgbClr val="3F3F3F"/>
              </a:solidFill>
              <a:latin typeface="Open Sans"/>
              <a:ea typeface="Open Sans"/>
              <a:cs typeface="Open Sans"/>
              <a:sym typeface="Open Sans"/>
            </a:endParaRPr>
          </a:p>
        </p:txBody>
      </p:sp>
      <p:grpSp>
        <p:nvGrpSpPr>
          <p:cNvPr id="138" name="Google Shape;138;p254"/>
          <p:cNvGrpSpPr/>
          <p:nvPr/>
        </p:nvGrpSpPr>
        <p:grpSpPr>
          <a:xfrm>
            <a:off x="1385851" y="1652069"/>
            <a:ext cx="12951051" cy="4266817"/>
            <a:chOff x="906477" y="3312273"/>
            <a:chExt cx="14457969" cy="3301110"/>
          </a:xfrm>
        </p:grpSpPr>
        <p:grpSp>
          <p:nvGrpSpPr>
            <p:cNvPr id="139" name="Google Shape;139;p254"/>
            <p:cNvGrpSpPr/>
            <p:nvPr/>
          </p:nvGrpSpPr>
          <p:grpSpPr>
            <a:xfrm>
              <a:off x="917589" y="3312273"/>
              <a:ext cx="14446857" cy="1136822"/>
              <a:chOff x="917589" y="3312273"/>
              <a:chExt cx="14446857" cy="1136822"/>
            </a:xfrm>
          </p:grpSpPr>
          <p:grpSp>
            <p:nvGrpSpPr>
              <p:cNvPr id="140" name="Google Shape;140;p254"/>
              <p:cNvGrpSpPr/>
              <p:nvPr/>
            </p:nvGrpSpPr>
            <p:grpSpPr>
              <a:xfrm>
                <a:off x="917589" y="3312273"/>
                <a:ext cx="4427542" cy="1136822"/>
                <a:chOff x="991547" y="2567081"/>
                <a:chExt cx="4427542" cy="1136822"/>
              </a:xfrm>
            </p:grpSpPr>
            <p:grpSp>
              <p:nvGrpSpPr>
                <p:cNvPr id="141" name="Google Shape;141;p254"/>
                <p:cNvGrpSpPr/>
                <p:nvPr/>
              </p:nvGrpSpPr>
              <p:grpSpPr>
                <a:xfrm>
                  <a:off x="991547" y="2567081"/>
                  <a:ext cx="4427542" cy="1136822"/>
                  <a:chOff x="1591293" y="2718487"/>
                  <a:chExt cx="4427542" cy="1136822"/>
                </a:xfrm>
              </p:grpSpPr>
              <p:sp>
                <p:nvSpPr>
                  <p:cNvPr id="142" name="Google Shape;142;p254"/>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sp>
                <p:nvSpPr>
                  <p:cNvPr id="143" name="Google Shape;143;p254"/>
                  <p:cNvSpPr/>
                  <p:nvPr/>
                </p:nvSpPr>
                <p:spPr>
                  <a:xfrm>
                    <a:off x="1741828" y="2718487"/>
                    <a:ext cx="4131774" cy="1136822"/>
                  </a:xfrm>
                  <a:prstGeom prst="round2SameRect">
                    <a:avLst>
                      <a:gd name="adj1" fmla="val 16993"/>
                      <a:gd name="adj2" fmla="val 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grpSp>
            <p:sp>
              <p:nvSpPr>
                <p:cNvPr id="144" name="Google Shape;144;p254"/>
                <p:cNvSpPr txBox="1"/>
                <p:nvPr/>
              </p:nvSpPr>
              <p:spPr>
                <a:xfrm>
                  <a:off x="1136779" y="3017452"/>
                  <a:ext cx="4131774" cy="33333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1. Security policies</a:t>
                  </a:r>
                  <a:endParaRPr sz="1400" b="0" i="0" u="none" strike="noStrike" cap="none">
                    <a:solidFill>
                      <a:srgbClr val="000000"/>
                    </a:solidFill>
                    <a:latin typeface="Open Sans SemiBold"/>
                    <a:ea typeface="Open Sans SemiBold"/>
                    <a:cs typeface="Open Sans SemiBold"/>
                    <a:sym typeface="Open Sans SemiBold"/>
                  </a:endParaRPr>
                </a:p>
              </p:txBody>
            </p:sp>
          </p:grpSp>
          <p:grpSp>
            <p:nvGrpSpPr>
              <p:cNvPr id="145" name="Google Shape;145;p254"/>
              <p:cNvGrpSpPr/>
              <p:nvPr/>
            </p:nvGrpSpPr>
            <p:grpSpPr>
              <a:xfrm>
                <a:off x="5927247" y="3312273"/>
                <a:ext cx="4427542" cy="1136822"/>
                <a:chOff x="6001204" y="2567081"/>
                <a:chExt cx="4427542" cy="1136822"/>
              </a:xfrm>
            </p:grpSpPr>
            <p:grpSp>
              <p:nvGrpSpPr>
                <p:cNvPr id="146" name="Google Shape;146;p254"/>
                <p:cNvGrpSpPr/>
                <p:nvPr/>
              </p:nvGrpSpPr>
              <p:grpSpPr>
                <a:xfrm>
                  <a:off x="6001204" y="2567081"/>
                  <a:ext cx="4427542" cy="1136822"/>
                  <a:chOff x="1591293" y="2718487"/>
                  <a:chExt cx="4427542" cy="1136822"/>
                </a:xfrm>
              </p:grpSpPr>
              <p:sp>
                <p:nvSpPr>
                  <p:cNvPr id="147" name="Google Shape;147;p254"/>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sp>
                <p:nvSpPr>
                  <p:cNvPr id="148" name="Google Shape;148;p254"/>
                  <p:cNvSpPr/>
                  <p:nvPr/>
                </p:nvSpPr>
                <p:spPr>
                  <a:xfrm>
                    <a:off x="1741828" y="2718487"/>
                    <a:ext cx="4131774" cy="1136822"/>
                  </a:xfrm>
                  <a:prstGeom prst="round2SameRect">
                    <a:avLst>
                      <a:gd name="adj1" fmla="val 16993"/>
                      <a:gd name="adj2" fmla="val 0"/>
                    </a:avLst>
                  </a:prstGeom>
                  <a:solidFill>
                    <a:srgbClr val="81A6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grpSp>
            <p:sp>
              <p:nvSpPr>
                <p:cNvPr id="149" name="Google Shape;149;p254"/>
                <p:cNvSpPr txBox="1"/>
                <p:nvPr/>
              </p:nvSpPr>
              <p:spPr>
                <a:xfrm>
                  <a:off x="6162911" y="2917556"/>
                  <a:ext cx="41317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2. Standards</a:t>
                  </a:r>
                  <a:endParaRPr sz="1400" b="0" i="0" u="none" strike="noStrike" cap="none">
                    <a:solidFill>
                      <a:srgbClr val="000000"/>
                    </a:solidFill>
                    <a:latin typeface="Open Sans SemiBold"/>
                    <a:ea typeface="Open Sans SemiBold"/>
                    <a:cs typeface="Open Sans SemiBold"/>
                    <a:sym typeface="Open Sans SemiBold"/>
                  </a:endParaRPr>
                </a:p>
              </p:txBody>
            </p:sp>
          </p:grpSp>
          <p:grpSp>
            <p:nvGrpSpPr>
              <p:cNvPr id="150" name="Google Shape;150;p254"/>
              <p:cNvGrpSpPr/>
              <p:nvPr/>
            </p:nvGrpSpPr>
            <p:grpSpPr>
              <a:xfrm>
                <a:off x="10936904" y="3312273"/>
                <a:ext cx="4427542" cy="1136822"/>
                <a:chOff x="11010862" y="2567081"/>
                <a:chExt cx="4427542" cy="1136822"/>
              </a:xfrm>
            </p:grpSpPr>
            <p:grpSp>
              <p:nvGrpSpPr>
                <p:cNvPr id="151" name="Google Shape;151;p254"/>
                <p:cNvGrpSpPr/>
                <p:nvPr/>
              </p:nvGrpSpPr>
              <p:grpSpPr>
                <a:xfrm>
                  <a:off x="11010862" y="2567081"/>
                  <a:ext cx="4427542" cy="1136822"/>
                  <a:chOff x="1591293" y="2718487"/>
                  <a:chExt cx="4427542" cy="1136822"/>
                </a:xfrm>
              </p:grpSpPr>
              <p:sp>
                <p:nvSpPr>
                  <p:cNvPr id="152" name="Google Shape;152;p254"/>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sp>
                <p:nvSpPr>
                  <p:cNvPr id="153" name="Google Shape;153;p254"/>
                  <p:cNvSpPr/>
                  <p:nvPr/>
                </p:nvSpPr>
                <p:spPr>
                  <a:xfrm>
                    <a:off x="1741828" y="2718487"/>
                    <a:ext cx="4131774" cy="1136822"/>
                  </a:xfrm>
                  <a:prstGeom prst="round2SameRect">
                    <a:avLst>
                      <a:gd name="adj1" fmla="val 16993"/>
                      <a:gd name="adj2" fmla="val 0"/>
                    </a:avLst>
                  </a:prstGeom>
                  <a:solidFill>
                    <a:srgbClr val="D08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grpSp>
            <p:sp>
              <p:nvSpPr>
                <p:cNvPr id="154" name="Google Shape;154;p254"/>
                <p:cNvSpPr txBox="1"/>
                <p:nvPr/>
              </p:nvSpPr>
              <p:spPr>
                <a:xfrm>
                  <a:off x="11179200" y="2917555"/>
                  <a:ext cx="4090865"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3. Guidelines</a:t>
                  </a:r>
                  <a:endParaRPr sz="1400" b="0" i="0" u="none" strike="noStrike" cap="none">
                    <a:solidFill>
                      <a:srgbClr val="000000"/>
                    </a:solidFill>
                    <a:latin typeface="Open Sans SemiBold"/>
                    <a:ea typeface="Open Sans SemiBold"/>
                    <a:cs typeface="Open Sans SemiBold"/>
                    <a:sym typeface="Open Sans SemiBold"/>
                  </a:endParaRPr>
                </a:p>
              </p:txBody>
            </p:sp>
          </p:grpSp>
        </p:grpSp>
        <p:grpSp>
          <p:nvGrpSpPr>
            <p:cNvPr id="155" name="Google Shape;155;p254"/>
            <p:cNvGrpSpPr/>
            <p:nvPr/>
          </p:nvGrpSpPr>
          <p:grpSpPr>
            <a:xfrm>
              <a:off x="906477" y="5476561"/>
              <a:ext cx="14446857" cy="1136822"/>
              <a:chOff x="906477" y="5476561"/>
              <a:chExt cx="14446857" cy="1136822"/>
            </a:xfrm>
          </p:grpSpPr>
          <p:grpSp>
            <p:nvGrpSpPr>
              <p:cNvPr id="156" name="Google Shape;156;p254"/>
              <p:cNvGrpSpPr/>
              <p:nvPr/>
            </p:nvGrpSpPr>
            <p:grpSpPr>
              <a:xfrm>
                <a:off x="906477" y="5476561"/>
                <a:ext cx="4427542" cy="1136822"/>
                <a:chOff x="944577" y="4695511"/>
                <a:chExt cx="4427542" cy="1136822"/>
              </a:xfrm>
            </p:grpSpPr>
            <p:grpSp>
              <p:nvGrpSpPr>
                <p:cNvPr id="157" name="Google Shape;157;p254"/>
                <p:cNvGrpSpPr/>
                <p:nvPr/>
              </p:nvGrpSpPr>
              <p:grpSpPr>
                <a:xfrm>
                  <a:off x="944577" y="4695511"/>
                  <a:ext cx="4427542" cy="1136822"/>
                  <a:chOff x="1591293" y="2718487"/>
                  <a:chExt cx="4427542" cy="1136822"/>
                </a:xfrm>
              </p:grpSpPr>
              <p:sp>
                <p:nvSpPr>
                  <p:cNvPr id="158" name="Google Shape;158;p254"/>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sp>
                <p:nvSpPr>
                  <p:cNvPr id="159" name="Google Shape;159;p254"/>
                  <p:cNvSpPr/>
                  <p:nvPr/>
                </p:nvSpPr>
                <p:spPr>
                  <a:xfrm>
                    <a:off x="1741828" y="2718487"/>
                    <a:ext cx="4131774" cy="1136822"/>
                  </a:xfrm>
                  <a:prstGeom prst="round2SameRect">
                    <a:avLst>
                      <a:gd name="adj1" fmla="val 16993"/>
                      <a:gd name="adj2" fmla="val 0"/>
                    </a:avLst>
                  </a:prstGeom>
                  <a:solidFill>
                    <a:srgbClr val="49B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grpSp>
            <p:sp>
              <p:nvSpPr>
                <p:cNvPr id="160" name="Google Shape;160;p254"/>
                <p:cNvSpPr txBox="1"/>
                <p:nvPr/>
              </p:nvSpPr>
              <p:spPr>
                <a:xfrm>
                  <a:off x="1254113" y="5048478"/>
                  <a:ext cx="3756158"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4. Procedures</a:t>
                  </a:r>
                  <a:endParaRPr sz="1400" b="0" i="0" u="none" strike="noStrike" cap="none">
                    <a:solidFill>
                      <a:srgbClr val="000000"/>
                    </a:solidFill>
                    <a:latin typeface="Open Sans SemiBold"/>
                    <a:ea typeface="Open Sans SemiBold"/>
                    <a:cs typeface="Open Sans SemiBold"/>
                    <a:sym typeface="Open Sans SemiBold"/>
                  </a:endParaRPr>
                </a:p>
              </p:txBody>
            </p:sp>
          </p:grpSp>
          <p:grpSp>
            <p:nvGrpSpPr>
              <p:cNvPr id="161" name="Google Shape;161;p254"/>
              <p:cNvGrpSpPr/>
              <p:nvPr/>
            </p:nvGrpSpPr>
            <p:grpSpPr>
              <a:xfrm>
                <a:off x="5916134" y="5476561"/>
                <a:ext cx="4427542" cy="1136822"/>
                <a:chOff x="5954234" y="4695511"/>
                <a:chExt cx="4427542" cy="1136822"/>
              </a:xfrm>
            </p:grpSpPr>
            <p:grpSp>
              <p:nvGrpSpPr>
                <p:cNvPr id="162" name="Google Shape;162;p254"/>
                <p:cNvGrpSpPr/>
                <p:nvPr/>
              </p:nvGrpSpPr>
              <p:grpSpPr>
                <a:xfrm>
                  <a:off x="5954234" y="4695511"/>
                  <a:ext cx="4427542" cy="1136822"/>
                  <a:chOff x="1591293" y="2718487"/>
                  <a:chExt cx="4427542" cy="1136822"/>
                </a:xfrm>
              </p:grpSpPr>
              <p:sp>
                <p:nvSpPr>
                  <p:cNvPr id="163" name="Google Shape;163;p254"/>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sp>
                <p:nvSpPr>
                  <p:cNvPr id="164" name="Google Shape;164;p254"/>
                  <p:cNvSpPr/>
                  <p:nvPr/>
                </p:nvSpPr>
                <p:spPr>
                  <a:xfrm>
                    <a:off x="1741828" y="2718487"/>
                    <a:ext cx="4131774" cy="1136822"/>
                  </a:xfrm>
                  <a:prstGeom prst="round2SameRect">
                    <a:avLst>
                      <a:gd name="adj1" fmla="val 16993"/>
                      <a:gd name="adj2" fmla="val 0"/>
                    </a:avLst>
                  </a:prstGeom>
                  <a:solidFill>
                    <a:srgbClr val="EBA6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grpSp>
            <p:sp>
              <p:nvSpPr>
                <p:cNvPr id="165" name="Google Shape;165;p254"/>
                <p:cNvSpPr txBox="1"/>
                <p:nvPr/>
              </p:nvSpPr>
              <p:spPr>
                <a:xfrm>
                  <a:off x="6288021" y="5048478"/>
                  <a:ext cx="3756158"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5. Baselines</a:t>
                  </a:r>
                  <a:endParaRPr sz="1400" b="0" i="0" u="none" strike="noStrike" cap="none">
                    <a:solidFill>
                      <a:srgbClr val="000000"/>
                    </a:solidFill>
                    <a:latin typeface="Open Sans SemiBold"/>
                    <a:ea typeface="Open Sans SemiBold"/>
                    <a:cs typeface="Open Sans SemiBold"/>
                    <a:sym typeface="Open Sans SemiBold"/>
                  </a:endParaRPr>
                </a:p>
              </p:txBody>
            </p:sp>
          </p:grpSp>
          <p:grpSp>
            <p:nvGrpSpPr>
              <p:cNvPr id="166" name="Google Shape;166;p254"/>
              <p:cNvGrpSpPr/>
              <p:nvPr/>
            </p:nvGrpSpPr>
            <p:grpSpPr>
              <a:xfrm>
                <a:off x="10925792" y="5476561"/>
                <a:ext cx="4427542" cy="1136822"/>
                <a:chOff x="10963892" y="4695511"/>
                <a:chExt cx="4427542" cy="1136822"/>
              </a:xfrm>
            </p:grpSpPr>
            <p:grpSp>
              <p:nvGrpSpPr>
                <p:cNvPr id="167" name="Google Shape;167;p254"/>
                <p:cNvGrpSpPr/>
                <p:nvPr/>
              </p:nvGrpSpPr>
              <p:grpSpPr>
                <a:xfrm>
                  <a:off x="10963892" y="4695511"/>
                  <a:ext cx="4427542" cy="1136822"/>
                  <a:chOff x="1591293" y="2718487"/>
                  <a:chExt cx="4427542" cy="1136822"/>
                </a:xfrm>
              </p:grpSpPr>
              <p:sp>
                <p:nvSpPr>
                  <p:cNvPr id="168" name="Google Shape;168;p254"/>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sp>
                <p:nvSpPr>
                  <p:cNvPr id="169" name="Google Shape;169;p254"/>
                  <p:cNvSpPr/>
                  <p:nvPr/>
                </p:nvSpPr>
                <p:spPr>
                  <a:xfrm>
                    <a:off x="1741828" y="2718487"/>
                    <a:ext cx="4131774" cy="1136822"/>
                  </a:xfrm>
                  <a:prstGeom prst="round2SameRect">
                    <a:avLst>
                      <a:gd name="adj1" fmla="val 16993"/>
                      <a:gd name="adj2" fmla="val 0"/>
                    </a:avLst>
                  </a:prstGeom>
                  <a:solidFill>
                    <a:srgbClr val="7D82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SemiBold"/>
                      <a:ea typeface="Open Sans SemiBold"/>
                      <a:cs typeface="Open Sans SemiBold"/>
                      <a:sym typeface="Open Sans SemiBold"/>
                    </a:endParaRPr>
                  </a:p>
                </p:txBody>
              </p:sp>
            </p:grpSp>
            <p:sp>
              <p:nvSpPr>
                <p:cNvPr id="170" name="Google Shape;170;p254"/>
                <p:cNvSpPr txBox="1"/>
                <p:nvPr/>
              </p:nvSpPr>
              <p:spPr>
                <a:xfrm>
                  <a:off x="11146223" y="5048497"/>
                  <a:ext cx="4090865" cy="43084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6. Org Structure</a:t>
                  </a:r>
                  <a:endParaRPr sz="1400" b="0" i="0" u="none" strike="noStrike" cap="none">
                    <a:solidFill>
                      <a:srgbClr val="000000"/>
                    </a:solidFill>
                    <a:latin typeface="Open Sans SemiBold"/>
                    <a:ea typeface="Open Sans SemiBold"/>
                    <a:cs typeface="Open Sans SemiBold"/>
                    <a:sym typeface="Open Sans SemiBold"/>
                  </a:endParaRPr>
                </a:p>
              </p:txBody>
            </p:sp>
          </p:grpSp>
        </p:grpSp>
      </p:grpSp>
      <p:sp>
        <p:nvSpPr>
          <p:cNvPr id="171" name="Google Shape;171;p254"/>
          <p:cNvSpPr/>
          <p:nvPr/>
        </p:nvSpPr>
        <p:spPr>
          <a:xfrm>
            <a:off x="5219700" y="816352"/>
            <a:ext cx="5824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30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Responsibilities of Data Owners</a:t>
            </a:r>
            <a:endParaRPr/>
          </a:p>
        </p:txBody>
      </p:sp>
      <p:grpSp>
        <p:nvGrpSpPr>
          <p:cNvPr id="942" name="Google Shape;942;p301"/>
          <p:cNvGrpSpPr/>
          <p:nvPr/>
        </p:nvGrpSpPr>
        <p:grpSpPr>
          <a:xfrm>
            <a:off x="1539665" y="7222979"/>
            <a:ext cx="12406392" cy="1262672"/>
            <a:chOff x="1539665" y="7612721"/>
            <a:chExt cx="12406392" cy="1262672"/>
          </a:xfrm>
        </p:grpSpPr>
        <p:sp>
          <p:nvSpPr>
            <p:cNvPr id="943" name="Google Shape;943;p301"/>
            <p:cNvSpPr/>
            <p:nvPr/>
          </p:nvSpPr>
          <p:spPr>
            <a:xfrm>
              <a:off x="3092668" y="7612721"/>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Data governance: </a:t>
              </a:r>
              <a:r>
                <a:rPr lang="en-US" sz="2200" b="0" i="0" u="none" strike="noStrike" cap="none">
                  <a:solidFill>
                    <a:srgbClr val="404040"/>
                  </a:solidFill>
                  <a:latin typeface="Open Sans"/>
                  <a:ea typeface="Open Sans"/>
                  <a:cs typeface="Open Sans"/>
                  <a:sym typeface="Open Sans"/>
                </a:rPr>
                <a:t>Collaborating with data governance teams to ensure data is used responsibly and ethically</a:t>
              </a:r>
              <a:endParaRPr/>
            </a:p>
          </p:txBody>
        </p:sp>
        <p:pic>
          <p:nvPicPr>
            <p:cNvPr id="944" name="Google Shape;944;p301"/>
            <p:cNvPicPr preferRelativeResize="0"/>
            <p:nvPr/>
          </p:nvPicPr>
          <p:blipFill rotWithShape="1">
            <a:blip r:embed="rId3">
              <a:alphaModFix/>
            </a:blip>
            <a:srcRect/>
            <a:stretch/>
          </p:blipFill>
          <p:spPr>
            <a:xfrm>
              <a:off x="1539665" y="7612721"/>
              <a:ext cx="1262672" cy="1262672"/>
            </a:xfrm>
            <a:prstGeom prst="rect">
              <a:avLst/>
            </a:prstGeom>
            <a:noFill/>
            <a:ln>
              <a:noFill/>
            </a:ln>
          </p:spPr>
        </p:pic>
      </p:grpSp>
      <p:grpSp>
        <p:nvGrpSpPr>
          <p:cNvPr id="945" name="Google Shape;945;p301"/>
          <p:cNvGrpSpPr/>
          <p:nvPr/>
        </p:nvGrpSpPr>
        <p:grpSpPr>
          <a:xfrm>
            <a:off x="1546584" y="5362104"/>
            <a:ext cx="12392555" cy="1262672"/>
            <a:chOff x="1553502" y="5691312"/>
            <a:chExt cx="12392555" cy="1262672"/>
          </a:xfrm>
        </p:grpSpPr>
        <p:sp>
          <p:nvSpPr>
            <p:cNvPr id="946" name="Google Shape;946;p301"/>
            <p:cNvSpPr/>
            <p:nvPr/>
          </p:nvSpPr>
          <p:spPr>
            <a:xfrm>
              <a:off x="3092668" y="5691312"/>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Data sharing agreements: </a:t>
              </a:r>
              <a:r>
                <a:rPr lang="en-US" sz="2200" b="0" i="0" u="none" strike="noStrike" cap="none">
                  <a:solidFill>
                    <a:srgbClr val="404040"/>
                  </a:solidFill>
                  <a:latin typeface="Open Sans"/>
                  <a:ea typeface="Open Sans"/>
                  <a:cs typeface="Open Sans"/>
                  <a:sym typeface="Open Sans"/>
                </a:rPr>
                <a:t>Defining clear terms for sharing data with third parties, if applicable</a:t>
              </a:r>
              <a:endParaRPr/>
            </a:p>
          </p:txBody>
        </p:sp>
        <p:pic>
          <p:nvPicPr>
            <p:cNvPr id="947" name="Google Shape;947;p301"/>
            <p:cNvPicPr preferRelativeResize="0"/>
            <p:nvPr/>
          </p:nvPicPr>
          <p:blipFill rotWithShape="1">
            <a:blip r:embed="rId4">
              <a:alphaModFix/>
            </a:blip>
            <a:srcRect/>
            <a:stretch/>
          </p:blipFill>
          <p:spPr>
            <a:xfrm>
              <a:off x="1553502" y="5691312"/>
              <a:ext cx="1262672" cy="1262672"/>
            </a:xfrm>
            <a:prstGeom prst="rect">
              <a:avLst/>
            </a:prstGeom>
            <a:noFill/>
            <a:ln>
              <a:noFill/>
            </a:ln>
          </p:spPr>
        </p:pic>
      </p:grpSp>
      <p:grpSp>
        <p:nvGrpSpPr>
          <p:cNvPr id="948" name="Google Shape;948;p301"/>
          <p:cNvGrpSpPr/>
          <p:nvPr/>
        </p:nvGrpSpPr>
        <p:grpSpPr>
          <a:xfrm>
            <a:off x="1592647" y="3563718"/>
            <a:ext cx="12346491" cy="1262672"/>
            <a:chOff x="1592647" y="3563718"/>
            <a:chExt cx="12346491" cy="1262672"/>
          </a:xfrm>
        </p:grpSpPr>
        <p:sp>
          <p:nvSpPr>
            <p:cNvPr id="949" name="Google Shape;949;p301"/>
            <p:cNvSpPr/>
            <p:nvPr/>
          </p:nvSpPr>
          <p:spPr>
            <a:xfrm>
              <a:off x="3085749" y="3563718"/>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Compliance: </a:t>
              </a:r>
              <a:r>
                <a:rPr lang="en-US" sz="2200" b="0" i="0" u="none" strike="noStrike" cap="none">
                  <a:solidFill>
                    <a:srgbClr val="404040"/>
                  </a:solidFill>
                  <a:latin typeface="Open Sans"/>
                  <a:ea typeface="Open Sans"/>
                  <a:cs typeface="Open Sans"/>
                  <a:sym typeface="Open Sans"/>
                </a:rPr>
                <a:t>Understanding and adhering to relevant data privacy regulations (e.g., GDPR, CCPA) to avoid legal issues</a:t>
              </a:r>
              <a:endParaRPr/>
            </a:p>
          </p:txBody>
        </p:sp>
        <p:pic>
          <p:nvPicPr>
            <p:cNvPr id="950" name="Google Shape;950;p301"/>
            <p:cNvPicPr preferRelativeResize="0"/>
            <p:nvPr/>
          </p:nvPicPr>
          <p:blipFill rotWithShape="1">
            <a:blip r:embed="rId5">
              <a:alphaModFix/>
            </a:blip>
            <a:srcRect/>
            <a:stretch/>
          </p:blipFill>
          <p:spPr>
            <a:xfrm>
              <a:off x="1592647" y="3563718"/>
              <a:ext cx="1262672" cy="1262672"/>
            </a:xfrm>
            <a:prstGeom prst="rect">
              <a:avLst/>
            </a:prstGeom>
            <a:noFill/>
            <a:ln>
              <a:noFill/>
            </a:ln>
          </p:spPr>
        </p:pic>
      </p:grpSp>
      <p:grpSp>
        <p:nvGrpSpPr>
          <p:cNvPr id="951" name="Google Shape;951;p301"/>
          <p:cNvGrpSpPr/>
          <p:nvPr/>
        </p:nvGrpSpPr>
        <p:grpSpPr>
          <a:xfrm>
            <a:off x="1539665" y="1640356"/>
            <a:ext cx="12406393" cy="1262672"/>
            <a:chOff x="1539665" y="1640356"/>
            <a:chExt cx="12406393" cy="1262672"/>
          </a:xfrm>
        </p:grpSpPr>
        <p:sp>
          <p:nvSpPr>
            <p:cNvPr id="952" name="Google Shape;952;p301"/>
            <p:cNvSpPr/>
            <p:nvPr/>
          </p:nvSpPr>
          <p:spPr>
            <a:xfrm>
              <a:off x="3092669" y="1640356"/>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l" rtl="0">
                <a:lnSpc>
                  <a:spcPct val="115000"/>
                </a:lnSpc>
                <a:spcBef>
                  <a:spcPts val="0"/>
                </a:spcBef>
                <a:spcAft>
                  <a:spcPts val="0"/>
                </a:spcAft>
                <a:buNone/>
              </a:pPr>
              <a:r>
                <a:rPr lang="en-US" sz="2200" b="1" i="0" u="none" strike="noStrike" cap="none">
                  <a:solidFill>
                    <a:srgbClr val="404040"/>
                  </a:solidFill>
                  <a:latin typeface="Open Sans"/>
                  <a:ea typeface="Open Sans"/>
                  <a:cs typeface="Open Sans"/>
                  <a:sym typeface="Open Sans"/>
                </a:rPr>
                <a:t>Data lifecycle management: </a:t>
              </a:r>
              <a:r>
                <a:rPr lang="en-US" sz="2200" b="0" i="0" u="none" strike="noStrike" cap="none">
                  <a:solidFill>
                    <a:srgbClr val="404040"/>
                  </a:solidFill>
                  <a:latin typeface="Open Sans"/>
                  <a:ea typeface="Open Sans"/>
                  <a:cs typeface="Open Sans"/>
                  <a:sym typeface="Open Sans"/>
                </a:rPr>
                <a:t>Establishing processes for data creation, storage, usage, archiving, and deletion throughout its lifecycle</a:t>
              </a:r>
              <a:endParaRPr/>
            </a:p>
          </p:txBody>
        </p:sp>
        <p:pic>
          <p:nvPicPr>
            <p:cNvPr id="953" name="Google Shape;953;p301"/>
            <p:cNvPicPr preferRelativeResize="0"/>
            <p:nvPr/>
          </p:nvPicPr>
          <p:blipFill rotWithShape="1">
            <a:blip r:embed="rId6">
              <a:alphaModFix/>
            </a:blip>
            <a:srcRect/>
            <a:stretch/>
          </p:blipFill>
          <p:spPr>
            <a:xfrm>
              <a:off x="1539665" y="1640356"/>
              <a:ext cx="1262672" cy="1262672"/>
            </a:xfrm>
            <a:prstGeom prst="rect">
              <a:avLst/>
            </a:prstGeom>
            <a:noFill/>
            <a:ln>
              <a:noFill/>
            </a:ln>
          </p:spPr>
        </p:pic>
      </p:grpSp>
      <p:sp>
        <p:nvSpPr>
          <p:cNvPr id="954" name="Google Shape;954;p301"/>
          <p:cNvSpPr/>
          <p:nvPr/>
        </p:nvSpPr>
        <p:spPr>
          <a:xfrm>
            <a:off x="4610100" y="816352"/>
            <a:ext cx="70386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0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Data Custodian</a:t>
            </a:r>
            <a:endParaRPr>
              <a:latin typeface="Open Sans"/>
              <a:ea typeface="Open Sans"/>
              <a:cs typeface="Open Sans"/>
              <a:sym typeface="Open Sans"/>
            </a:endParaRPr>
          </a:p>
        </p:txBody>
      </p:sp>
      <p:pic>
        <p:nvPicPr>
          <p:cNvPr id="961" name="Google Shape;961;p302"/>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962" name="Google Shape;962;p302"/>
          <p:cNvSpPr/>
          <p:nvPr/>
        </p:nvSpPr>
        <p:spPr>
          <a:xfrm>
            <a:off x="1460500" y="3356315"/>
            <a:ext cx="8614601" cy="3821599"/>
          </a:xfrm>
          <a:prstGeom prst="roundRect">
            <a:avLst>
              <a:gd name="adj" fmla="val 883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rgbClr val="3F3F3F"/>
              </a:buClr>
              <a:buSzPts val="2000"/>
              <a:buFont typeface="Arial"/>
              <a:buChar char="•"/>
            </a:pPr>
            <a:r>
              <a:rPr lang="en-US" sz="2200" b="0" i="0" u="none" strike="noStrike" cap="none">
                <a:solidFill>
                  <a:srgbClr val="404040"/>
                </a:solidFill>
                <a:latin typeface="Open Sans"/>
                <a:ea typeface="Open Sans"/>
                <a:cs typeface="Open Sans"/>
                <a:sym typeface="Open Sans"/>
              </a:rPr>
              <a:t>They implement data retention policies, handle the technical aspects of data storage and security, and are responsible for regular backups and recovery in case of system failure.</a:t>
            </a:r>
            <a:endParaRPr/>
          </a:p>
          <a:p>
            <a:pPr marL="0" marR="0" lvl="0"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000"/>
              <a:buFont typeface="Arial"/>
              <a:buChar char="•"/>
            </a:pPr>
            <a:r>
              <a:rPr lang="en-US" sz="2200" b="0" i="0" u="none" strike="noStrike" cap="none">
                <a:solidFill>
                  <a:srgbClr val="404040"/>
                </a:solidFill>
                <a:latin typeface="Open Sans"/>
                <a:ea typeface="Open Sans"/>
                <a:cs typeface="Open Sans"/>
                <a:sym typeface="Open Sans"/>
              </a:rPr>
              <a:t>Other responsibilities include ensuring data is stored in compliance with laws, retaining records, and providing documentation for audits.</a:t>
            </a:r>
            <a:endParaRPr/>
          </a:p>
        </p:txBody>
      </p:sp>
      <p:sp>
        <p:nvSpPr>
          <p:cNvPr id="963" name="Google Shape;963;p302"/>
          <p:cNvSpPr txBox="1"/>
          <p:nvPr/>
        </p:nvSpPr>
        <p:spPr>
          <a:xfrm>
            <a:off x="2679700" y="1322962"/>
            <a:ext cx="10896600"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 data custodian securely stores and protects data, ensuring compliance with GDPR, ISO 27701, or HIPAA. </a:t>
            </a:r>
            <a:endParaRPr/>
          </a:p>
        </p:txBody>
      </p:sp>
      <p:grpSp>
        <p:nvGrpSpPr>
          <p:cNvPr id="964" name="Google Shape;964;p302"/>
          <p:cNvGrpSpPr/>
          <p:nvPr/>
        </p:nvGrpSpPr>
        <p:grpSpPr>
          <a:xfrm>
            <a:off x="10954763" y="2938157"/>
            <a:ext cx="4514835" cy="4239757"/>
            <a:chOff x="10976535" y="3356315"/>
            <a:chExt cx="3922432" cy="3683448"/>
          </a:xfrm>
        </p:grpSpPr>
        <p:pic>
          <p:nvPicPr>
            <p:cNvPr id="965" name="Google Shape;965;p302"/>
            <p:cNvPicPr preferRelativeResize="0"/>
            <p:nvPr/>
          </p:nvPicPr>
          <p:blipFill rotWithShape="1">
            <a:blip r:embed="rId4">
              <a:alphaModFix/>
            </a:blip>
            <a:srcRect/>
            <a:stretch/>
          </p:blipFill>
          <p:spPr>
            <a:xfrm>
              <a:off x="10976535" y="4071698"/>
              <a:ext cx="2968065" cy="2968065"/>
            </a:xfrm>
            <a:prstGeom prst="rect">
              <a:avLst/>
            </a:prstGeom>
            <a:noFill/>
            <a:ln>
              <a:noFill/>
            </a:ln>
          </p:spPr>
        </p:pic>
        <p:pic>
          <p:nvPicPr>
            <p:cNvPr id="966" name="Google Shape;966;p302"/>
            <p:cNvPicPr preferRelativeResize="0"/>
            <p:nvPr/>
          </p:nvPicPr>
          <p:blipFill rotWithShape="1">
            <a:blip r:embed="rId5">
              <a:alphaModFix/>
            </a:blip>
            <a:srcRect/>
            <a:stretch/>
          </p:blipFill>
          <p:spPr>
            <a:xfrm>
              <a:off x="12460567" y="3356315"/>
              <a:ext cx="2438400" cy="243840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30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Data Stewards</a:t>
            </a:r>
            <a:endParaRPr>
              <a:latin typeface="Open Sans"/>
              <a:ea typeface="Open Sans"/>
              <a:cs typeface="Open Sans"/>
              <a:sym typeface="Open Sans"/>
            </a:endParaRPr>
          </a:p>
        </p:txBody>
      </p:sp>
      <p:pic>
        <p:nvPicPr>
          <p:cNvPr id="973" name="Google Shape;973;p303"/>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974" name="Google Shape;974;p303"/>
          <p:cNvSpPr/>
          <p:nvPr/>
        </p:nvSpPr>
        <p:spPr>
          <a:xfrm>
            <a:off x="1427496" y="3205722"/>
            <a:ext cx="8647605" cy="4010550"/>
          </a:xfrm>
          <a:prstGeom prst="roundRect">
            <a:avLst>
              <a:gd name="adj" fmla="val 765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They maintain detailed records and metadata, making data understandable and accessible to users. </a:t>
            </a:r>
            <a:endParaRPr/>
          </a:p>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Beyond ensuring data quality, data stewards classify data based on sensitivity and collaborate with data custodians to implement necessary controls for compliance.</a:t>
            </a:r>
            <a:endParaRPr/>
          </a:p>
        </p:txBody>
      </p:sp>
      <p:grpSp>
        <p:nvGrpSpPr>
          <p:cNvPr id="975" name="Google Shape;975;p303"/>
          <p:cNvGrpSpPr/>
          <p:nvPr/>
        </p:nvGrpSpPr>
        <p:grpSpPr>
          <a:xfrm>
            <a:off x="11537688" y="2992847"/>
            <a:ext cx="3455916" cy="4094932"/>
            <a:chOff x="11641540" y="4007287"/>
            <a:chExt cx="3455916" cy="4094932"/>
          </a:xfrm>
        </p:grpSpPr>
        <p:pic>
          <p:nvPicPr>
            <p:cNvPr id="976" name="Google Shape;976;p303"/>
            <p:cNvPicPr preferRelativeResize="0"/>
            <p:nvPr/>
          </p:nvPicPr>
          <p:blipFill rotWithShape="1">
            <a:blip r:embed="rId4">
              <a:alphaModFix/>
            </a:blip>
            <a:srcRect/>
            <a:stretch/>
          </p:blipFill>
          <p:spPr>
            <a:xfrm>
              <a:off x="11641540" y="4967784"/>
              <a:ext cx="3455916" cy="3134435"/>
            </a:xfrm>
            <a:prstGeom prst="rect">
              <a:avLst/>
            </a:prstGeom>
            <a:noFill/>
            <a:ln>
              <a:noFill/>
            </a:ln>
          </p:spPr>
        </p:pic>
        <p:pic>
          <p:nvPicPr>
            <p:cNvPr id="977" name="Google Shape;977;p303"/>
            <p:cNvPicPr preferRelativeResize="0"/>
            <p:nvPr/>
          </p:nvPicPr>
          <p:blipFill rotWithShape="1">
            <a:blip r:embed="rId5">
              <a:alphaModFix/>
            </a:blip>
            <a:srcRect/>
            <a:stretch/>
          </p:blipFill>
          <p:spPr>
            <a:xfrm>
              <a:off x="12916795" y="4007287"/>
              <a:ext cx="2180661" cy="2180661"/>
            </a:xfrm>
            <a:prstGeom prst="rect">
              <a:avLst/>
            </a:prstGeom>
            <a:noFill/>
            <a:ln>
              <a:noFill/>
            </a:ln>
          </p:spPr>
        </p:pic>
      </p:grpSp>
      <p:sp>
        <p:nvSpPr>
          <p:cNvPr id="978" name="Google Shape;978;p303"/>
          <p:cNvSpPr txBox="1"/>
          <p:nvPr/>
        </p:nvSpPr>
        <p:spPr>
          <a:xfrm>
            <a:off x="2679700" y="1367489"/>
            <a:ext cx="10896600"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Data stewards are dedicated to maintaining data quality, and diligently identifying and rectifying errors and inconsistencies.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30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Data Controller</a:t>
            </a:r>
            <a:endParaRPr>
              <a:latin typeface="Open Sans"/>
              <a:ea typeface="Open Sans"/>
              <a:cs typeface="Open Sans"/>
              <a:sym typeface="Open Sans"/>
            </a:endParaRPr>
          </a:p>
        </p:txBody>
      </p:sp>
      <p:pic>
        <p:nvPicPr>
          <p:cNvPr id="985" name="Google Shape;985;p30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986" name="Google Shape;986;p304"/>
          <p:cNvSpPr/>
          <p:nvPr/>
        </p:nvSpPr>
        <p:spPr>
          <a:xfrm>
            <a:off x="1751203" y="3164835"/>
            <a:ext cx="8323898" cy="4852765"/>
          </a:xfrm>
          <a:prstGeom prst="roundRect">
            <a:avLst>
              <a:gd name="adj" fmla="val 5084"/>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The role of a data controller in an organization’s governance structure is crucial for effective data management and protection.</a:t>
            </a:r>
            <a:endParaRPr/>
          </a:p>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They are responsible for deciding how to process personal data and ensuring compliance with data protection regulations.</a:t>
            </a:r>
            <a:endParaRPr/>
          </a:p>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000"/>
              <a:buFont typeface="Arial"/>
              <a:buChar char="•"/>
            </a:pPr>
            <a:r>
              <a:rPr lang="en-US" sz="2200" b="0" i="0" u="none" strike="noStrike" cap="none">
                <a:solidFill>
                  <a:srgbClr val="3F3F3F"/>
                </a:solidFill>
                <a:latin typeface="Open Sans"/>
                <a:ea typeface="Open Sans"/>
                <a:cs typeface="Open Sans"/>
                <a:sym typeface="Open Sans"/>
              </a:rPr>
              <a:t>They write policies for data collection and processing, ensuring transparency and data protection.</a:t>
            </a:r>
            <a:endParaRPr/>
          </a:p>
        </p:txBody>
      </p:sp>
      <p:pic>
        <p:nvPicPr>
          <p:cNvPr id="987" name="Google Shape;987;p304"/>
          <p:cNvPicPr preferRelativeResize="0"/>
          <p:nvPr/>
        </p:nvPicPr>
        <p:blipFill rotWithShape="1">
          <a:blip r:embed="rId4">
            <a:alphaModFix/>
          </a:blip>
          <a:srcRect/>
          <a:stretch/>
        </p:blipFill>
        <p:spPr>
          <a:xfrm>
            <a:off x="10810496" y="3719757"/>
            <a:ext cx="3694301" cy="3694301"/>
          </a:xfrm>
          <a:prstGeom prst="rect">
            <a:avLst/>
          </a:prstGeom>
          <a:noFill/>
          <a:ln>
            <a:noFill/>
          </a:ln>
        </p:spPr>
      </p:pic>
      <p:sp>
        <p:nvSpPr>
          <p:cNvPr id="988" name="Google Shape;988;p304"/>
          <p:cNvSpPr txBox="1"/>
          <p:nvPr/>
        </p:nvSpPr>
        <p:spPr>
          <a:xfrm>
            <a:off x="2486314" y="1496522"/>
            <a:ext cx="11283373"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Controllers determine how and why to process personal data, unlike owners who have overarching responsibility for systems or data.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30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Data Processors</a:t>
            </a:r>
            <a:endParaRPr>
              <a:latin typeface="Open Sans"/>
              <a:ea typeface="Open Sans"/>
              <a:cs typeface="Open Sans"/>
              <a:sym typeface="Open Sans"/>
            </a:endParaRPr>
          </a:p>
        </p:txBody>
      </p:sp>
      <p:pic>
        <p:nvPicPr>
          <p:cNvPr id="995" name="Google Shape;995;p305"/>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996" name="Google Shape;996;p305"/>
          <p:cNvSpPr/>
          <p:nvPr/>
        </p:nvSpPr>
        <p:spPr>
          <a:xfrm>
            <a:off x="1805964" y="3173849"/>
            <a:ext cx="8452604" cy="4033091"/>
          </a:xfrm>
          <a:prstGeom prst="roundRect">
            <a:avLst>
              <a:gd name="adj" fmla="val 808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rgbClr val="3F3F3F"/>
              </a:buClr>
              <a:buSzPts val="2000"/>
              <a:buFont typeface="Arial"/>
              <a:buChar char="•"/>
            </a:pPr>
            <a:r>
              <a:rPr lang="en-US" sz="2200" b="0" i="0" u="none" strike="noStrike" cap="none">
                <a:solidFill>
                  <a:srgbClr val="404040"/>
                </a:solidFill>
                <a:latin typeface="Open Sans"/>
                <a:ea typeface="Open Sans"/>
                <a:cs typeface="Open Sans"/>
                <a:sym typeface="Open Sans"/>
              </a:rPr>
              <a:t>They must adhere to the predetermined instructions and policies set by the controllers and ensure the sanctity of data subject rights and regulatory compliance. </a:t>
            </a:r>
            <a:endParaRPr/>
          </a:p>
          <a:p>
            <a:pPr marL="0" marR="0" lvl="0"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000"/>
              <a:buFont typeface="Arial"/>
              <a:buChar char="•"/>
            </a:pPr>
            <a:r>
              <a:rPr lang="en-US" sz="2200" b="0" i="0" u="none" strike="noStrike" cap="none">
                <a:solidFill>
                  <a:srgbClr val="404040"/>
                </a:solidFill>
                <a:latin typeface="Open Sans"/>
                <a:ea typeface="Open Sans"/>
                <a:cs typeface="Open Sans"/>
                <a:sym typeface="Open Sans"/>
              </a:rPr>
              <a:t>They must maintain a record and audit trail for every transaction during data processing to ensure compliance by the auditor.</a:t>
            </a:r>
            <a:endParaRPr/>
          </a:p>
        </p:txBody>
      </p:sp>
      <p:grpSp>
        <p:nvGrpSpPr>
          <p:cNvPr id="997" name="Google Shape;997;p305"/>
          <p:cNvGrpSpPr/>
          <p:nvPr/>
        </p:nvGrpSpPr>
        <p:grpSpPr>
          <a:xfrm>
            <a:off x="10951295" y="2816898"/>
            <a:ext cx="4191468" cy="4026100"/>
            <a:chOff x="10147730" y="3149407"/>
            <a:chExt cx="4191468" cy="4026100"/>
          </a:xfrm>
        </p:grpSpPr>
        <p:pic>
          <p:nvPicPr>
            <p:cNvPr id="998" name="Google Shape;998;p305"/>
            <p:cNvPicPr preferRelativeResize="0"/>
            <p:nvPr/>
          </p:nvPicPr>
          <p:blipFill rotWithShape="1">
            <a:blip r:embed="rId4">
              <a:alphaModFix/>
            </a:blip>
            <a:srcRect/>
            <a:stretch/>
          </p:blipFill>
          <p:spPr>
            <a:xfrm>
              <a:off x="10147730" y="3676766"/>
              <a:ext cx="3498741" cy="3498741"/>
            </a:xfrm>
            <a:prstGeom prst="rect">
              <a:avLst/>
            </a:prstGeom>
            <a:noFill/>
            <a:ln>
              <a:noFill/>
            </a:ln>
          </p:spPr>
        </p:pic>
        <p:pic>
          <p:nvPicPr>
            <p:cNvPr id="999" name="Google Shape;999;p305"/>
            <p:cNvPicPr preferRelativeResize="0"/>
            <p:nvPr/>
          </p:nvPicPr>
          <p:blipFill rotWithShape="1">
            <a:blip r:embed="rId5">
              <a:alphaModFix/>
            </a:blip>
            <a:srcRect/>
            <a:stretch/>
          </p:blipFill>
          <p:spPr>
            <a:xfrm>
              <a:off x="12170494" y="3149407"/>
              <a:ext cx="2168704" cy="2168704"/>
            </a:xfrm>
            <a:prstGeom prst="rect">
              <a:avLst/>
            </a:prstGeom>
            <a:noFill/>
            <a:ln>
              <a:noFill/>
            </a:ln>
          </p:spPr>
        </p:pic>
      </p:grpSp>
      <p:sp>
        <p:nvSpPr>
          <p:cNvPr id="1000" name="Google Shape;1000;p305"/>
          <p:cNvSpPr txBox="1"/>
          <p:nvPr/>
        </p:nvSpPr>
        <p:spPr>
          <a:xfrm>
            <a:off x="2232442" y="1385455"/>
            <a:ext cx="11791117" cy="457176"/>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The data processors handle and process the data on behalf of data controllers.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30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latin typeface="Open Sans"/>
                <a:ea typeface="Open Sans"/>
                <a:cs typeface="Open Sans"/>
                <a:sym typeface="Open Sans"/>
              </a:rPr>
              <a:t>Governance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07"/>
          <p:cNvSpPr txBox="1">
            <a:spLocks noGrp="1"/>
          </p:cNvSpPr>
          <p:nvPr>
            <p:ph type="title"/>
          </p:nvPr>
        </p:nvSpPr>
        <p:spPr>
          <a:xfrm>
            <a:off x="-10160" y="304020"/>
            <a:ext cx="16276320" cy="687244"/>
          </a:xfrm>
          <a:prstGeom prst="rect">
            <a:avLst/>
          </a:prstGeom>
          <a:noFill/>
          <a:ln>
            <a:noFill/>
          </a:ln>
        </p:spPr>
        <p:txBody>
          <a:bodyPr spcFirstLastPara="1" wrap="square" lIns="91425" tIns="45700" rIns="91425" bIns="45700" anchor="ctr" anchorCtr="0">
            <a:normAutofit/>
          </a:bodyPr>
          <a:lstStyle/>
          <a:p>
            <a:pPr marL="0" lvl="0" indent="11429" algn="ctr" rtl="0">
              <a:lnSpc>
                <a:spcPct val="90000"/>
              </a:lnSpc>
              <a:spcBef>
                <a:spcPts val="0"/>
              </a:spcBef>
              <a:spcAft>
                <a:spcPts val="0"/>
              </a:spcAft>
              <a:buSzPts val="4400"/>
              <a:buNone/>
            </a:pPr>
            <a:r>
              <a:rPr lang="en-US" sz="2880">
                <a:solidFill>
                  <a:srgbClr val="3F3F3F"/>
                </a:solidFill>
              </a:rPr>
              <a:t>Governance</a:t>
            </a:r>
            <a:endParaRPr>
              <a:solidFill>
                <a:srgbClr val="3F3F3F"/>
              </a:solidFill>
            </a:endParaRPr>
          </a:p>
        </p:txBody>
      </p:sp>
      <p:grpSp>
        <p:nvGrpSpPr>
          <p:cNvPr id="1011" name="Google Shape;1011;p307"/>
          <p:cNvGrpSpPr/>
          <p:nvPr/>
        </p:nvGrpSpPr>
        <p:grpSpPr>
          <a:xfrm>
            <a:off x="1470281" y="2758260"/>
            <a:ext cx="6799937" cy="3359669"/>
            <a:chOff x="1335445" y="2734862"/>
            <a:chExt cx="6799937" cy="3359669"/>
          </a:xfrm>
        </p:grpSpPr>
        <p:sp>
          <p:nvSpPr>
            <p:cNvPr id="1012" name="Google Shape;1012;p307"/>
            <p:cNvSpPr/>
            <p:nvPr/>
          </p:nvSpPr>
          <p:spPr>
            <a:xfrm>
              <a:off x="1335445" y="2734862"/>
              <a:ext cx="6407772" cy="3359669"/>
            </a:xfrm>
            <a:prstGeom prst="roundRect">
              <a:avLst>
                <a:gd name="adj" fmla="val 3147"/>
              </a:avLst>
            </a:prstGeom>
            <a:solidFill>
              <a:srgbClr val="F2F2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07"/>
            <p:cNvSpPr txBox="1"/>
            <p:nvPr/>
          </p:nvSpPr>
          <p:spPr>
            <a:xfrm>
              <a:off x="1615835" y="3134710"/>
              <a:ext cx="6519547" cy="2464264"/>
            </a:xfrm>
            <a:prstGeom prst="rect">
              <a:avLst/>
            </a:prstGeom>
            <a:noFill/>
            <a:ln>
              <a:noFill/>
            </a:ln>
          </p:spPr>
          <p:txBody>
            <a:bodyPr spcFirstLastPara="1" wrap="square" lIns="0" tIns="0" rIns="0" bIns="0" anchor="t" anchorCtr="0">
              <a:spAutoFit/>
            </a:bodyPr>
            <a:lstStyle/>
            <a:p>
              <a:pPr marL="0" marR="844550" lvl="0" indent="0" algn="ctr" rtl="0">
                <a:lnSpc>
                  <a:spcPct val="115000"/>
                </a:lnSpc>
                <a:spcBef>
                  <a:spcPts val="1000"/>
                </a:spcBef>
                <a:spcAft>
                  <a:spcPts val="0"/>
                </a:spcAft>
                <a:buNone/>
              </a:pPr>
              <a:r>
                <a:rPr lang="en-US" sz="2200" b="0" i="0" u="none" strike="noStrike" cap="none">
                  <a:solidFill>
                    <a:srgbClr val="404040"/>
                  </a:solidFill>
                  <a:latin typeface="Open Sans"/>
                  <a:ea typeface="Open Sans"/>
                  <a:cs typeface="Open Sans"/>
                  <a:sym typeface="Open Sans"/>
                </a:rPr>
                <a:t>“Governance is the combination of processes and structures implemented by the board in order to inform, direct, manage and monitor the activities of the organization toward the achievement of its objectives.” – Institute of Internal Auditor</a:t>
              </a:r>
              <a:endParaRPr sz="2200" b="0" i="0" u="none" strike="noStrike" cap="none">
                <a:solidFill>
                  <a:srgbClr val="404040"/>
                </a:solidFill>
                <a:latin typeface="Open Sans"/>
                <a:ea typeface="Open Sans"/>
                <a:cs typeface="Open Sans"/>
                <a:sym typeface="Open Sans"/>
              </a:endParaRPr>
            </a:p>
          </p:txBody>
        </p:sp>
      </p:grpSp>
      <p:pic>
        <p:nvPicPr>
          <p:cNvPr id="1014" name="Google Shape;1014;p307"/>
          <p:cNvPicPr preferRelativeResize="0"/>
          <p:nvPr/>
        </p:nvPicPr>
        <p:blipFill rotWithShape="1">
          <a:blip r:embed="rId3">
            <a:alphaModFix/>
          </a:blip>
          <a:srcRect/>
          <a:stretch/>
        </p:blipFill>
        <p:spPr>
          <a:xfrm>
            <a:off x="8550608" y="2923377"/>
            <a:ext cx="5418311" cy="3104412"/>
          </a:xfrm>
          <a:prstGeom prst="roundRect">
            <a:avLst>
              <a:gd name="adj" fmla="val 8334"/>
            </a:avLst>
          </a:prstGeom>
          <a:noFill/>
          <a:ln>
            <a:noFill/>
          </a:ln>
        </p:spPr>
      </p:pic>
      <p:sp>
        <p:nvSpPr>
          <p:cNvPr id="1015" name="Google Shape;1015;p307"/>
          <p:cNvSpPr/>
          <p:nvPr/>
        </p:nvSpPr>
        <p:spPr>
          <a:xfrm>
            <a:off x="6769100" y="895959"/>
            <a:ext cx="27325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30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Information Security Governance</a:t>
            </a:r>
            <a:endParaRPr>
              <a:latin typeface="Open Sans"/>
              <a:ea typeface="Open Sans"/>
              <a:cs typeface="Open Sans"/>
              <a:sym typeface="Open Sans"/>
            </a:endParaRPr>
          </a:p>
        </p:txBody>
      </p:sp>
      <p:sp>
        <p:nvSpPr>
          <p:cNvPr id="1022" name="Google Shape;1022;p308"/>
          <p:cNvSpPr/>
          <p:nvPr/>
        </p:nvSpPr>
        <p:spPr>
          <a:xfrm>
            <a:off x="1897320" y="4024138"/>
            <a:ext cx="7226301" cy="2278268"/>
          </a:xfrm>
          <a:prstGeom prst="roundRect">
            <a:avLst>
              <a:gd name="adj" fmla="val 6125"/>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It is the overarching strategy that guides how seriously an organization takes information security and how it achieves its security goals.</a:t>
            </a:r>
            <a:endParaRPr/>
          </a:p>
        </p:txBody>
      </p:sp>
      <p:sp>
        <p:nvSpPr>
          <p:cNvPr id="1023" name="Google Shape;1023;p308"/>
          <p:cNvSpPr/>
          <p:nvPr/>
        </p:nvSpPr>
        <p:spPr>
          <a:xfrm>
            <a:off x="4445000" y="816352"/>
            <a:ext cx="73819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4" name="Google Shape;1024;p308"/>
          <p:cNvSpPr txBox="1"/>
          <p:nvPr/>
        </p:nvSpPr>
        <p:spPr>
          <a:xfrm>
            <a:off x="1997172" y="1789184"/>
            <a:ext cx="12261656"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Information security (infosec) governance is the framework of policies, processes, and structures that an organization implements to manage and protect its information assets.</a:t>
            </a:r>
            <a:endParaRPr/>
          </a:p>
        </p:txBody>
      </p:sp>
      <p:grpSp>
        <p:nvGrpSpPr>
          <p:cNvPr id="1025" name="Google Shape;1025;p308"/>
          <p:cNvGrpSpPr/>
          <p:nvPr/>
        </p:nvGrpSpPr>
        <p:grpSpPr>
          <a:xfrm>
            <a:off x="10161246" y="3136637"/>
            <a:ext cx="3908045" cy="3908045"/>
            <a:chOff x="9870300" y="3614619"/>
            <a:chExt cx="4876800" cy="4876800"/>
          </a:xfrm>
        </p:grpSpPr>
        <p:pic>
          <p:nvPicPr>
            <p:cNvPr id="1026" name="Google Shape;1026;p308"/>
            <p:cNvPicPr preferRelativeResize="0"/>
            <p:nvPr/>
          </p:nvPicPr>
          <p:blipFill rotWithShape="1">
            <a:blip r:embed="rId3">
              <a:alphaModFix/>
            </a:blip>
            <a:srcRect/>
            <a:stretch/>
          </p:blipFill>
          <p:spPr>
            <a:xfrm>
              <a:off x="9870300" y="3614619"/>
              <a:ext cx="4876800" cy="4876800"/>
            </a:xfrm>
            <a:prstGeom prst="rect">
              <a:avLst/>
            </a:prstGeom>
            <a:noFill/>
            <a:ln>
              <a:noFill/>
            </a:ln>
          </p:spPr>
        </p:pic>
        <p:pic>
          <p:nvPicPr>
            <p:cNvPr id="1027" name="Google Shape;1027;p308"/>
            <p:cNvPicPr preferRelativeResize="0"/>
            <p:nvPr/>
          </p:nvPicPr>
          <p:blipFill rotWithShape="1">
            <a:blip r:embed="rId4">
              <a:alphaModFix/>
            </a:blip>
            <a:srcRect/>
            <a:stretch/>
          </p:blipFill>
          <p:spPr>
            <a:xfrm>
              <a:off x="11587310" y="6302406"/>
              <a:ext cx="1442779" cy="1267742"/>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64"/>
          <p:cNvSpPr txBox="1"/>
          <p:nvPr/>
        </p:nvSpPr>
        <p:spPr>
          <a:xfrm>
            <a:off x="3792297" y="5114783"/>
            <a:ext cx="5979970" cy="472401"/>
          </a:xfrm>
          <a:prstGeom prst="rect">
            <a:avLst/>
          </a:prstGeom>
          <a:noFill/>
          <a:ln>
            <a:noFill/>
          </a:ln>
        </p:spPr>
        <p:txBody>
          <a:bodyPr spcFirstLastPara="1" wrap="square" lIns="45675" tIns="45675" rIns="45675" bIns="45675" anchor="t" anchorCtr="0">
            <a:spAutoFit/>
          </a:bodyPr>
          <a:lstStyle/>
          <a:p>
            <a:pPr marL="0" marR="0" lvl="0" indent="0" algn="l" rtl="0">
              <a:lnSpc>
                <a:spcPct val="12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1033" name="Google Shape;1033;p64"/>
          <p:cNvSpPr txBox="1"/>
          <p:nvPr/>
        </p:nvSpPr>
        <p:spPr>
          <a:xfrm>
            <a:off x="10091508" y="2912211"/>
            <a:ext cx="3402420" cy="430847"/>
          </a:xfrm>
          <a:prstGeom prst="rect">
            <a:avLst/>
          </a:prstGeom>
          <a:noFill/>
          <a:ln>
            <a:noFill/>
          </a:ln>
        </p:spPr>
        <p:txBody>
          <a:bodyPr spcFirstLastPara="1" wrap="square" lIns="91425" tIns="45700" rIns="91425" bIns="45700" anchor="t" anchorCtr="0">
            <a:spAutoFit/>
          </a:bodyPr>
          <a:lstStyle/>
          <a:p>
            <a:pPr marL="624151" marR="0" lvl="1"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Reducing risks</a:t>
            </a:r>
            <a:endParaRPr sz="1400" b="0" i="0" u="none" strike="noStrike" cap="none">
              <a:solidFill>
                <a:srgbClr val="000000"/>
              </a:solidFill>
              <a:latin typeface="Arial"/>
              <a:ea typeface="Arial"/>
              <a:cs typeface="Arial"/>
              <a:sym typeface="Arial"/>
            </a:endParaRPr>
          </a:p>
        </p:txBody>
      </p:sp>
      <p:sp>
        <p:nvSpPr>
          <p:cNvPr id="1034" name="Google Shape;1034;p64"/>
          <p:cNvSpPr txBox="1"/>
          <p:nvPr/>
        </p:nvSpPr>
        <p:spPr>
          <a:xfrm>
            <a:off x="8345674" y="7307495"/>
            <a:ext cx="5088069"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Enabling executive management to determine program effectiveness</a:t>
            </a:r>
            <a:endParaRPr sz="2200" b="0" i="0" u="none" strike="noStrike" cap="none">
              <a:solidFill>
                <a:srgbClr val="404040"/>
              </a:solidFill>
              <a:latin typeface="Open Sans"/>
              <a:ea typeface="Open Sans"/>
              <a:cs typeface="Open Sans"/>
              <a:sym typeface="Open Sans"/>
            </a:endParaRPr>
          </a:p>
        </p:txBody>
      </p:sp>
      <p:sp>
        <p:nvSpPr>
          <p:cNvPr id="1035" name="Google Shape;1035;p64"/>
          <p:cNvSpPr txBox="1"/>
          <p:nvPr/>
        </p:nvSpPr>
        <p:spPr>
          <a:xfrm>
            <a:off x="7863099" y="4173318"/>
            <a:ext cx="5495945" cy="870967"/>
          </a:xfrm>
          <a:prstGeom prst="rect">
            <a:avLst/>
          </a:prstGeom>
          <a:noFill/>
          <a:ln>
            <a:noFill/>
          </a:ln>
        </p:spPr>
        <p:txBody>
          <a:bodyPr spcFirstLastPara="1" wrap="square" lIns="91425" tIns="45700" rIns="91425" bIns="45700" anchor="t" anchorCtr="0">
            <a:spAutoFit/>
          </a:bodyPr>
          <a:lstStyle/>
          <a:p>
            <a:pPr marL="624151" marR="0" lvl="1"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Verifying that appropriate security activities are performed</a:t>
            </a:r>
            <a:endParaRPr sz="2200" b="0" i="0" u="none" strike="noStrike" cap="none">
              <a:solidFill>
                <a:srgbClr val="404040"/>
              </a:solidFill>
              <a:latin typeface="Open Sans"/>
              <a:ea typeface="Open Sans"/>
              <a:cs typeface="Open Sans"/>
              <a:sym typeface="Open Sans"/>
            </a:endParaRPr>
          </a:p>
        </p:txBody>
      </p:sp>
      <p:sp>
        <p:nvSpPr>
          <p:cNvPr id="1036" name="Google Shape;1036;p64"/>
          <p:cNvSpPr txBox="1"/>
          <p:nvPr/>
        </p:nvSpPr>
        <p:spPr>
          <a:xfrm>
            <a:off x="10483730" y="5772091"/>
            <a:ext cx="4101298"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Directing information security investments appropriately</a:t>
            </a:r>
            <a:endParaRPr sz="2200" b="0" i="0" u="none" strike="noStrike" cap="none">
              <a:solidFill>
                <a:srgbClr val="404040"/>
              </a:solidFill>
              <a:latin typeface="Open Sans"/>
              <a:ea typeface="Open Sans"/>
              <a:cs typeface="Open Sans"/>
              <a:sym typeface="Open Sans"/>
            </a:endParaRPr>
          </a:p>
        </p:txBody>
      </p:sp>
      <p:sp>
        <p:nvSpPr>
          <p:cNvPr id="1037" name="Google Shape;1037;p64"/>
          <p:cNvSpPr txBox="1"/>
          <p:nvPr/>
        </p:nvSpPr>
        <p:spPr>
          <a:xfrm>
            <a:off x="2896956" y="1392558"/>
            <a:ext cx="10462088"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Information Security Governance is intended to guarantee the following:</a:t>
            </a:r>
            <a:endParaRPr sz="1400" b="0" i="0" u="none" strike="noStrike" cap="none">
              <a:solidFill>
                <a:srgbClr val="000000"/>
              </a:solidFill>
              <a:latin typeface="Open Sans"/>
              <a:ea typeface="Open Sans"/>
              <a:cs typeface="Open Sans"/>
              <a:sym typeface="Open Sans"/>
            </a:endParaRPr>
          </a:p>
        </p:txBody>
      </p:sp>
      <p:sp>
        <p:nvSpPr>
          <p:cNvPr id="1038" name="Google Shape;1038;p64"/>
          <p:cNvSpPr txBox="1">
            <a:spLocks noGrp="1"/>
          </p:cNvSpPr>
          <p:nvPr>
            <p:ph type="title"/>
          </p:nvPr>
        </p:nvSpPr>
        <p:spPr>
          <a:xfrm>
            <a:off x="-11316" y="309161"/>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Information Security Governance</a:t>
            </a:r>
            <a:endParaRPr/>
          </a:p>
        </p:txBody>
      </p:sp>
      <p:pic>
        <p:nvPicPr>
          <p:cNvPr id="1039" name="Google Shape;1039;p64"/>
          <p:cNvPicPr preferRelativeResize="0"/>
          <p:nvPr/>
        </p:nvPicPr>
        <p:blipFill rotWithShape="1">
          <a:blip r:embed="rId3">
            <a:alphaModFix/>
          </a:blip>
          <a:srcRect/>
          <a:stretch/>
        </p:blipFill>
        <p:spPr>
          <a:xfrm>
            <a:off x="3798401" y="847041"/>
            <a:ext cx="8705535" cy="365760"/>
          </a:xfrm>
          <a:prstGeom prst="rect">
            <a:avLst/>
          </a:prstGeom>
          <a:noFill/>
          <a:ln>
            <a:noFill/>
          </a:ln>
        </p:spPr>
      </p:pic>
      <p:sp>
        <p:nvSpPr>
          <p:cNvPr id="1040" name="Google Shape;1040;p64"/>
          <p:cNvSpPr/>
          <p:nvPr/>
        </p:nvSpPr>
        <p:spPr>
          <a:xfrm>
            <a:off x="3371731" y="2352066"/>
            <a:ext cx="2178050" cy="1898650"/>
          </a:xfrm>
          <a:custGeom>
            <a:avLst/>
            <a:gdLst/>
            <a:ahLst/>
            <a:cxnLst/>
            <a:rect l="l" t="t" r="r" b="b"/>
            <a:pathLst>
              <a:path w="148" h="129" extrusionOk="0">
                <a:moveTo>
                  <a:pt x="74" y="129"/>
                </a:moveTo>
                <a:cubicBezTo>
                  <a:pt x="69" y="129"/>
                  <a:pt x="64" y="127"/>
                  <a:pt x="64" y="123"/>
                </a:cubicBezTo>
                <a:cubicBezTo>
                  <a:pt x="64" y="119"/>
                  <a:pt x="67" y="113"/>
                  <a:pt x="64" y="108"/>
                </a:cubicBezTo>
                <a:cubicBezTo>
                  <a:pt x="61" y="104"/>
                  <a:pt x="22" y="107"/>
                  <a:pt x="22" y="107"/>
                </a:cubicBezTo>
                <a:cubicBezTo>
                  <a:pt x="22" y="107"/>
                  <a:pt x="26" y="68"/>
                  <a:pt x="21" y="65"/>
                </a:cubicBezTo>
                <a:cubicBezTo>
                  <a:pt x="16" y="62"/>
                  <a:pt x="10" y="65"/>
                  <a:pt x="6" y="65"/>
                </a:cubicBezTo>
                <a:cubicBezTo>
                  <a:pt x="2" y="65"/>
                  <a:pt x="0" y="61"/>
                  <a:pt x="0" y="55"/>
                </a:cubicBezTo>
                <a:cubicBezTo>
                  <a:pt x="0" y="50"/>
                  <a:pt x="2" y="46"/>
                  <a:pt x="6" y="46"/>
                </a:cubicBezTo>
                <a:cubicBezTo>
                  <a:pt x="10" y="46"/>
                  <a:pt x="16" y="48"/>
                  <a:pt x="21" y="46"/>
                </a:cubicBezTo>
                <a:cubicBezTo>
                  <a:pt x="26" y="43"/>
                  <a:pt x="22" y="3"/>
                  <a:pt x="22" y="3"/>
                </a:cubicBezTo>
                <a:cubicBezTo>
                  <a:pt x="22" y="3"/>
                  <a:pt x="61" y="0"/>
                  <a:pt x="64" y="4"/>
                </a:cubicBezTo>
                <a:cubicBezTo>
                  <a:pt x="67" y="9"/>
                  <a:pt x="64" y="15"/>
                  <a:pt x="64" y="19"/>
                </a:cubicBezTo>
                <a:cubicBezTo>
                  <a:pt x="64" y="23"/>
                  <a:pt x="69" y="25"/>
                  <a:pt x="74" y="25"/>
                </a:cubicBezTo>
                <a:cubicBezTo>
                  <a:pt x="79" y="25"/>
                  <a:pt x="84" y="23"/>
                  <a:pt x="84" y="19"/>
                </a:cubicBezTo>
                <a:cubicBezTo>
                  <a:pt x="84" y="15"/>
                  <a:pt x="81" y="9"/>
                  <a:pt x="84" y="4"/>
                </a:cubicBezTo>
                <a:cubicBezTo>
                  <a:pt x="87" y="0"/>
                  <a:pt x="126" y="3"/>
                  <a:pt x="126" y="3"/>
                </a:cubicBezTo>
                <a:cubicBezTo>
                  <a:pt x="126" y="3"/>
                  <a:pt x="123" y="43"/>
                  <a:pt x="127" y="46"/>
                </a:cubicBezTo>
                <a:cubicBezTo>
                  <a:pt x="132" y="48"/>
                  <a:pt x="138" y="46"/>
                  <a:pt x="142" y="46"/>
                </a:cubicBezTo>
                <a:cubicBezTo>
                  <a:pt x="146" y="46"/>
                  <a:pt x="148" y="50"/>
                  <a:pt x="148" y="55"/>
                </a:cubicBezTo>
                <a:cubicBezTo>
                  <a:pt x="148" y="61"/>
                  <a:pt x="146" y="65"/>
                  <a:pt x="142" y="65"/>
                </a:cubicBezTo>
                <a:cubicBezTo>
                  <a:pt x="138" y="65"/>
                  <a:pt x="132" y="62"/>
                  <a:pt x="127" y="65"/>
                </a:cubicBezTo>
                <a:cubicBezTo>
                  <a:pt x="123" y="68"/>
                  <a:pt x="126" y="107"/>
                  <a:pt x="126" y="107"/>
                </a:cubicBezTo>
                <a:cubicBezTo>
                  <a:pt x="126" y="107"/>
                  <a:pt x="87" y="104"/>
                  <a:pt x="84" y="108"/>
                </a:cubicBezTo>
                <a:cubicBezTo>
                  <a:pt x="81" y="113"/>
                  <a:pt x="84" y="119"/>
                  <a:pt x="84" y="123"/>
                </a:cubicBezTo>
                <a:cubicBezTo>
                  <a:pt x="84" y="127"/>
                  <a:pt x="79" y="129"/>
                  <a:pt x="74" y="129"/>
                </a:cubicBezTo>
                <a:close/>
              </a:path>
            </a:pathLst>
          </a:custGeom>
          <a:solidFill>
            <a:srgbClr val="7D9F8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1041" name="Google Shape;1041;p64"/>
          <p:cNvSpPr/>
          <p:nvPr/>
        </p:nvSpPr>
        <p:spPr>
          <a:xfrm>
            <a:off x="3371731" y="3867599"/>
            <a:ext cx="2178050" cy="1634067"/>
          </a:xfrm>
          <a:custGeom>
            <a:avLst/>
            <a:gdLst/>
            <a:ahLst/>
            <a:cxnLst/>
            <a:rect l="l" t="t" r="r" b="b"/>
            <a:pathLst>
              <a:path w="148" h="111" extrusionOk="0">
                <a:moveTo>
                  <a:pt x="126" y="107"/>
                </a:moveTo>
                <a:cubicBezTo>
                  <a:pt x="126" y="107"/>
                  <a:pt x="123" y="68"/>
                  <a:pt x="127" y="65"/>
                </a:cubicBezTo>
                <a:cubicBezTo>
                  <a:pt x="132" y="62"/>
                  <a:pt x="138" y="65"/>
                  <a:pt x="142" y="65"/>
                </a:cubicBezTo>
                <a:cubicBezTo>
                  <a:pt x="146" y="65"/>
                  <a:pt x="148" y="61"/>
                  <a:pt x="148" y="55"/>
                </a:cubicBezTo>
                <a:cubicBezTo>
                  <a:pt x="148" y="50"/>
                  <a:pt x="146" y="46"/>
                  <a:pt x="142" y="46"/>
                </a:cubicBezTo>
                <a:cubicBezTo>
                  <a:pt x="138" y="46"/>
                  <a:pt x="132" y="49"/>
                  <a:pt x="127" y="46"/>
                </a:cubicBezTo>
                <a:cubicBezTo>
                  <a:pt x="123" y="43"/>
                  <a:pt x="126" y="3"/>
                  <a:pt x="126" y="3"/>
                </a:cubicBezTo>
                <a:cubicBezTo>
                  <a:pt x="126" y="3"/>
                  <a:pt x="87" y="0"/>
                  <a:pt x="84" y="5"/>
                </a:cubicBezTo>
                <a:cubicBezTo>
                  <a:pt x="81" y="9"/>
                  <a:pt x="84" y="15"/>
                  <a:pt x="84" y="19"/>
                </a:cubicBezTo>
                <a:cubicBezTo>
                  <a:pt x="84" y="23"/>
                  <a:pt x="79" y="25"/>
                  <a:pt x="74" y="25"/>
                </a:cubicBezTo>
                <a:cubicBezTo>
                  <a:pt x="69" y="25"/>
                  <a:pt x="64" y="23"/>
                  <a:pt x="64" y="19"/>
                </a:cubicBezTo>
                <a:cubicBezTo>
                  <a:pt x="64" y="15"/>
                  <a:pt x="67" y="9"/>
                  <a:pt x="64" y="5"/>
                </a:cubicBezTo>
                <a:cubicBezTo>
                  <a:pt x="61" y="0"/>
                  <a:pt x="22" y="3"/>
                  <a:pt x="22" y="3"/>
                </a:cubicBezTo>
                <a:cubicBezTo>
                  <a:pt x="22" y="3"/>
                  <a:pt x="26" y="43"/>
                  <a:pt x="21" y="46"/>
                </a:cubicBezTo>
                <a:cubicBezTo>
                  <a:pt x="16" y="49"/>
                  <a:pt x="10" y="46"/>
                  <a:pt x="6" y="46"/>
                </a:cubicBezTo>
                <a:cubicBezTo>
                  <a:pt x="2" y="46"/>
                  <a:pt x="0" y="50"/>
                  <a:pt x="0" y="55"/>
                </a:cubicBezTo>
                <a:cubicBezTo>
                  <a:pt x="0" y="61"/>
                  <a:pt x="2" y="65"/>
                  <a:pt x="6" y="65"/>
                </a:cubicBezTo>
                <a:cubicBezTo>
                  <a:pt x="10" y="65"/>
                  <a:pt x="16" y="62"/>
                  <a:pt x="21" y="65"/>
                </a:cubicBezTo>
                <a:cubicBezTo>
                  <a:pt x="26" y="68"/>
                  <a:pt x="22" y="107"/>
                  <a:pt x="22" y="107"/>
                </a:cubicBezTo>
                <a:cubicBezTo>
                  <a:pt x="22" y="107"/>
                  <a:pt x="61" y="111"/>
                  <a:pt x="64" y="106"/>
                </a:cubicBezTo>
                <a:cubicBezTo>
                  <a:pt x="67" y="101"/>
                  <a:pt x="64" y="96"/>
                  <a:pt x="64" y="92"/>
                </a:cubicBezTo>
                <a:cubicBezTo>
                  <a:pt x="64" y="88"/>
                  <a:pt x="69" y="85"/>
                  <a:pt x="74" y="85"/>
                </a:cubicBezTo>
                <a:cubicBezTo>
                  <a:pt x="79" y="85"/>
                  <a:pt x="84" y="88"/>
                  <a:pt x="84" y="92"/>
                </a:cubicBezTo>
                <a:cubicBezTo>
                  <a:pt x="84" y="96"/>
                  <a:pt x="81" y="101"/>
                  <a:pt x="84" y="106"/>
                </a:cubicBezTo>
                <a:cubicBezTo>
                  <a:pt x="87" y="111"/>
                  <a:pt x="126" y="107"/>
                  <a:pt x="126" y="107"/>
                </a:cubicBezTo>
                <a:close/>
              </a:path>
            </a:pathLst>
          </a:custGeom>
          <a:solidFill>
            <a:srgbClr val="37B2C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1042" name="Google Shape;1042;p64"/>
          <p:cNvSpPr/>
          <p:nvPr/>
        </p:nvSpPr>
        <p:spPr>
          <a:xfrm>
            <a:off x="3371731" y="5118550"/>
            <a:ext cx="2178050" cy="2178050"/>
          </a:xfrm>
          <a:custGeom>
            <a:avLst/>
            <a:gdLst/>
            <a:ahLst/>
            <a:cxnLst/>
            <a:rect l="l" t="t" r="r" b="b"/>
            <a:pathLst>
              <a:path w="148" h="148" extrusionOk="0">
                <a:moveTo>
                  <a:pt x="0" y="74"/>
                </a:moveTo>
                <a:cubicBezTo>
                  <a:pt x="0" y="69"/>
                  <a:pt x="2" y="64"/>
                  <a:pt x="6" y="64"/>
                </a:cubicBezTo>
                <a:cubicBezTo>
                  <a:pt x="10" y="64"/>
                  <a:pt x="16" y="67"/>
                  <a:pt x="21" y="64"/>
                </a:cubicBezTo>
                <a:cubicBezTo>
                  <a:pt x="26" y="62"/>
                  <a:pt x="22" y="22"/>
                  <a:pt x="22" y="22"/>
                </a:cubicBezTo>
                <a:cubicBezTo>
                  <a:pt x="22" y="22"/>
                  <a:pt x="61" y="26"/>
                  <a:pt x="64" y="21"/>
                </a:cubicBezTo>
                <a:cubicBezTo>
                  <a:pt x="67" y="16"/>
                  <a:pt x="64" y="10"/>
                  <a:pt x="64" y="6"/>
                </a:cubicBezTo>
                <a:cubicBezTo>
                  <a:pt x="64" y="3"/>
                  <a:pt x="69" y="0"/>
                  <a:pt x="74" y="0"/>
                </a:cubicBezTo>
                <a:cubicBezTo>
                  <a:pt x="79" y="0"/>
                  <a:pt x="84" y="3"/>
                  <a:pt x="84" y="6"/>
                </a:cubicBezTo>
                <a:cubicBezTo>
                  <a:pt x="84" y="10"/>
                  <a:pt x="81" y="16"/>
                  <a:pt x="84" y="21"/>
                </a:cubicBezTo>
                <a:cubicBezTo>
                  <a:pt x="87" y="26"/>
                  <a:pt x="126" y="22"/>
                  <a:pt x="126" y="22"/>
                </a:cubicBezTo>
                <a:cubicBezTo>
                  <a:pt x="126" y="22"/>
                  <a:pt x="123" y="62"/>
                  <a:pt x="127" y="64"/>
                </a:cubicBezTo>
                <a:cubicBezTo>
                  <a:pt x="132" y="67"/>
                  <a:pt x="138" y="64"/>
                  <a:pt x="142" y="64"/>
                </a:cubicBezTo>
                <a:cubicBezTo>
                  <a:pt x="146" y="64"/>
                  <a:pt x="148" y="69"/>
                  <a:pt x="148" y="74"/>
                </a:cubicBezTo>
                <a:cubicBezTo>
                  <a:pt x="148" y="80"/>
                  <a:pt x="146" y="84"/>
                  <a:pt x="142" y="84"/>
                </a:cubicBezTo>
                <a:cubicBezTo>
                  <a:pt x="138" y="84"/>
                  <a:pt x="132" y="81"/>
                  <a:pt x="127" y="84"/>
                </a:cubicBezTo>
                <a:cubicBezTo>
                  <a:pt x="123" y="87"/>
                  <a:pt x="126" y="126"/>
                  <a:pt x="126" y="126"/>
                </a:cubicBezTo>
                <a:cubicBezTo>
                  <a:pt x="126" y="126"/>
                  <a:pt x="87" y="123"/>
                  <a:pt x="84" y="127"/>
                </a:cubicBezTo>
                <a:cubicBezTo>
                  <a:pt x="81" y="132"/>
                  <a:pt x="84" y="138"/>
                  <a:pt x="84" y="142"/>
                </a:cubicBezTo>
                <a:cubicBezTo>
                  <a:pt x="84" y="146"/>
                  <a:pt x="79" y="148"/>
                  <a:pt x="74" y="148"/>
                </a:cubicBezTo>
                <a:cubicBezTo>
                  <a:pt x="69" y="148"/>
                  <a:pt x="64" y="146"/>
                  <a:pt x="64" y="142"/>
                </a:cubicBezTo>
                <a:cubicBezTo>
                  <a:pt x="64" y="138"/>
                  <a:pt x="67" y="132"/>
                  <a:pt x="64" y="127"/>
                </a:cubicBezTo>
                <a:cubicBezTo>
                  <a:pt x="61" y="123"/>
                  <a:pt x="22" y="126"/>
                  <a:pt x="22" y="126"/>
                </a:cubicBezTo>
                <a:cubicBezTo>
                  <a:pt x="22" y="126"/>
                  <a:pt x="26" y="87"/>
                  <a:pt x="21" y="84"/>
                </a:cubicBezTo>
                <a:cubicBezTo>
                  <a:pt x="16" y="81"/>
                  <a:pt x="10" y="84"/>
                  <a:pt x="6" y="84"/>
                </a:cubicBezTo>
                <a:cubicBezTo>
                  <a:pt x="2" y="84"/>
                  <a:pt x="0" y="80"/>
                  <a:pt x="0" y="74"/>
                </a:cubicBezTo>
                <a:close/>
              </a:path>
            </a:pathLst>
          </a:custGeom>
          <a:solidFill>
            <a:srgbClr val="E6A248"/>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cxnSp>
        <p:nvCxnSpPr>
          <p:cNvPr id="1043" name="Google Shape;1043;p64"/>
          <p:cNvCxnSpPr/>
          <p:nvPr/>
        </p:nvCxnSpPr>
        <p:spPr>
          <a:xfrm rot="10800000">
            <a:off x="5759331" y="3127655"/>
            <a:ext cx="4697941" cy="8467"/>
          </a:xfrm>
          <a:prstGeom prst="straightConnector1">
            <a:avLst/>
          </a:prstGeom>
          <a:noFill/>
          <a:ln w="19050" cap="flat" cmpd="sng">
            <a:solidFill>
              <a:srgbClr val="7F7F7F"/>
            </a:solidFill>
            <a:prstDash val="solid"/>
            <a:round/>
            <a:headEnd type="oval" w="med" len="med"/>
            <a:tailEnd type="none" w="sm" len="sm"/>
          </a:ln>
        </p:spPr>
      </p:cxnSp>
      <p:cxnSp>
        <p:nvCxnSpPr>
          <p:cNvPr id="1044" name="Google Shape;1044;p64"/>
          <p:cNvCxnSpPr/>
          <p:nvPr/>
        </p:nvCxnSpPr>
        <p:spPr>
          <a:xfrm rot="10800000">
            <a:off x="5785790" y="4649179"/>
            <a:ext cx="2620069" cy="0"/>
          </a:xfrm>
          <a:prstGeom prst="straightConnector1">
            <a:avLst/>
          </a:prstGeom>
          <a:noFill/>
          <a:ln w="19050" cap="flat" cmpd="sng">
            <a:solidFill>
              <a:srgbClr val="7F7F7F"/>
            </a:solidFill>
            <a:prstDash val="solid"/>
            <a:round/>
            <a:headEnd type="oval" w="med" len="med"/>
            <a:tailEnd type="none" w="sm" len="sm"/>
          </a:ln>
        </p:spPr>
      </p:cxnSp>
      <p:cxnSp>
        <p:nvCxnSpPr>
          <p:cNvPr id="1045" name="Google Shape;1045;p64"/>
          <p:cNvCxnSpPr/>
          <p:nvPr/>
        </p:nvCxnSpPr>
        <p:spPr>
          <a:xfrm rot="10800000">
            <a:off x="5785790" y="6251495"/>
            <a:ext cx="4697941" cy="8467"/>
          </a:xfrm>
          <a:prstGeom prst="straightConnector1">
            <a:avLst/>
          </a:prstGeom>
          <a:noFill/>
          <a:ln w="19050" cap="flat" cmpd="sng">
            <a:solidFill>
              <a:srgbClr val="7F7F7F"/>
            </a:solidFill>
            <a:prstDash val="solid"/>
            <a:round/>
            <a:headEnd type="oval" w="med" len="med"/>
            <a:tailEnd type="none" w="sm" len="sm"/>
          </a:ln>
        </p:spPr>
      </p:cxnSp>
      <p:cxnSp>
        <p:nvCxnSpPr>
          <p:cNvPr id="1046" name="Google Shape;1046;p64"/>
          <p:cNvCxnSpPr/>
          <p:nvPr/>
        </p:nvCxnSpPr>
        <p:spPr>
          <a:xfrm rot="10800000">
            <a:off x="5725605" y="7742979"/>
            <a:ext cx="2620069" cy="0"/>
          </a:xfrm>
          <a:prstGeom prst="straightConnector1">
            <a:avLst/>
          </a:prstGeom>
          <a:noFill/>
          <a:ln w="19050" cap="flat" cmpd="sng">
            <a:solidFill>
              <a:srgbClr val="7F7F7F"/>
            </a:solidFill>
            <a:prstDash val="solid"/>
            <a:round/>
            <a:headEnd type="oval" w="med" len="med"/>
            <a:tailEnd type="none" w="sm" len="sm"/>
          </a:ln>
        </p:spPr>
      </p:cxnSp>
      <p:sp>
        <p:nvSpPr>
          <p:cNvPr id="1047" name="Google Shape;1047;p64"/>
          <p:cNvSpPr/>
          <p:nvPr/>
        </p:nvSpPr>
        <p:spPr>
          <a:xfrm>
            <a:off x="4082932" y="5829828"/>
            <a:ext cx="735871" cy="586563"/>
          </a:xfrm>
          <a:custGeom>
            <a:avLst/>
            <a:gdLst/>
            <a:ahLst/>
            <a:cxnLst/>
            <a:rect l="l" t="t" r="r" b="b"/>
            <a:pathLst>
              <a:path w="69" h="55" extrusionOk="0">
                <a:moveTo>
                  <a:pt x="69" y="40"/>
                </a:moveTo>
                <a:cubicBezTo>
                  <a:pt x="53" y="1"/>
                  <a:pt x="53" y="1"/>
                  <a:pt x="53" y="1"/>
                </a:cubicBezTo>
                <a:cubicBezTo>
                  <a:pt x="53" y="0"/>
                  <a:pt x="53" y="0"/>
                  <a:pt x="52" y="0"/>
                </a:cubicBezTo>
                <a:cubicBezTo>
                  <a:pt x="52" y="0"/>
                  <a:pt x="51" y="0"/>
                  <a:pt x="51" y="0"/>
                </a:cubicBezTo>
                <a:cubicBezTo>
                  <a:pt x="7" y="33"/>
                  <a:pt x="7" y="33"/>
                  <a:pt x="7" y="33"/>
                </a:cubicBezTo>
                <a:cubicBezTo>
                  <a:pt x="1" y="34"/>
                  <a:pt x="1" y="34"/>
                  <a:pt x="1" y="34"/>
                </a:cubicBezTo>
                <a:cubicBezTo>
                  <a:pt x="1" y="34"/>
                  <a:pt x="0" y="34"/>
                  <a:pt x="0" y="35"/>
                </a:cubicBezTo>
                <a:cubicBezTo>
                  <a:pt x="0" y="35"/>
                  <a:pt x="0" y="36"/>
                  <a:pt x="0" y="36"/>
                </a:cubicBezTo>
                <a:cubicBezTo>
                  <a:pt x="6" y="51"/>
                  <a:pt x="6" y="51"/>
                  <a:pt x="6" y="51"/>
                </a:cubicBezTo>
                <a:cubicBezTo>
                  <a:pt x="6" y="51"/>
                  <a:pt x="6" y="52"/>
                  <a:pt x="7" y="52"/>
                </a:cubicBezTo>
                <a:cubicBezTo>
                  <a:pt x="7" y="52"/>
                  <a:pt x="8" y="52"/>
                  <a:pt x="8" y="51"/>
                </a:cubicBezTo>
                <a:cubicBezTo>
                  <a:pt x="12" y="48"/>
                  <a:pt x="12" y="48"/>
                  <a:pt x="12" y="48"/>
                </a:cubicBezTo>
                <a:cubicBezTo>
                  <a:pt x="12" y="48"/>
                  <a:pt x="13" y="48"/>
                  <a:pt x="13" y="48"/>
                </a:cubicBezTo>
                <a:cubicBezTo>
                  <a:pt x="13" y="48"/>
                  <a:pt x="13" y="48"/>
                  <a:pt x="13" y="48"/>
                </a:cubicBezTo>
                <a:cubicBezTo>
                  <a:pt x="22" y="47"/>
                  <a:pt x="22" y="47"/>
                  <a:pt x="22" y="47"/>
                </a:cubicBezTo>
                <a:cubicBezTo>
                  <a:pt x="22" y="47"/>
                  <a:pt x="22" y="47"/>
                  <a:pt x="22" y="47"/>
                </a:cubicBezTo>
                <a:cubicBezTo>
                  <a:pt x="23" y="50"/>
                  <a:pt x="26" y="52"/>
                  <a:pt x="29" y="54"/>
                </a:cubicBezTo>
                <a:cubicBezTo>
                  <a:pt x="32" y="55"/>
                  <a:pt x="35" y="55"/>
                  <a:pt x="39" y="54"/>
                </a:cubicBezTo>
                <a:cubicBezTo>
                  <a:pt x="43" y="52"/>
                  <a:pt x="46" y="49"/>
                  <a:pt x="47" y="44"/>
                </a:cubicBezTo>
                <a:cubicBezTo>
                  <a:pt x="68" y="42"/>
                  <a:pt x="68" y="42"/>
                  <a:pt x="68" y="42"/>
                </a:cubicBezTo>
                <a:cubicBezTo>
                  <a:pt x="68" y="42"/>
                  <a:pt x="68" y="42"/>
                  <a:pt x="68" y="42"/>
                </a:cubicBezTo>
                <a:cubicBezTo>
                  <a:pt x="69" y="42"/>
                  <a:pt x="69" y="42"/>
                  <a:pt x="69" y="41"/>
                </a:cubicBezTo>
                <a:cubicBezTo>
                  <a:pt x="69" y="41"/>
                  <a:pt x="69" y="40"/>
                  <a:pt x="69" y="40"/>
                </a:cubicBezTo>
                <a:close/>
                <a:moveTo>
                  <a:pt x="8" y="48"/>
                </a:moveTo>
                <a:cubicBezTo>
                  <a:pt x="3" y="37"/>
                  <a:pt x="3" y="37"/>
                  <a:pt x="3" y="37"/>
                </a:cubicBezTo>
                <a:cubicBezTo>
                  <a:pt x="7" y="37"/>
                  <a:pt x="7" y="37"/>
                  <a:pt x="7" y="37"/>
                </a:cubicBezTo>
                <a:cubicBezTo>
                  <a:pt x="10" y="46"/>
                  <a:pt x="10" y="46"/>
                  <a:pt x="10" y="46"/>
                </a:cubicBezTo>
                <a:lnTo>
                  <a:pt x="8" y="48"/>
                </a:lnTo>
                <a:close/>
                <a:moveTo>
                  <a:pt x="37" y="51"/>
                </a:moveTo>
                <a:cubicBezTo>
                  <a:pt x="33" y="53"/>
                  <a:pt x="27" y="51"/>
                  <a:pt x="25" y="46"/>
                </a:cubicBezTo>
                <a:cubicBezTo>
                  <a:pt x="43" y="45"/>
                  <a:pt x="43" y="45"/>
                  <a:pt x="43" y="45"/>
                </a:cubicBezTo>
                <a:cubicBezTo>
                  <a:pt x="42" y="47"/>
                  <a:pt x="40" y="50"/>
                  <a:pt x="37" y="51"/>
                </a:cubicBezTo>
                <a:close/>
                <a:moveTo>
                  <a:pt x="45" y="41"/>
                </a:moveTo>
                <a:cubicBezTo>
                  <a:pt x="45" y="41"/>
                  <a:pt x="45" y="41"/>
                  <a:pt x="45" y="41"/>
                </a:cubicBezTo>
                <a:cubicBezTo>
                  <a:pt x="13" y="45"/>
                  <a:pt x="13" y="45"/>
                  <a:pt x="13" y="45"/>
                </a:cubicBezTo>
                <a:cubicBezTo>
                  <a:pt x="9" y="35"/>
                  <a:pt x="9" y="35"/>
                  <a:pt x="9" y="35"/>
                </a:cubicBezTo>
                <a:cubicBezTo>
                  <a:pt x="34" y="17"/>
                  <a:pt x="34" y="17"/>
                  <a:pt x="34" y="17"/>
                </a:cubicBezTo>
                <a:cubicBezTo>
                  <a:pt x="34" y="17"/>
                  <a:pt x="34" y="17"/>
                  <a:pt x="34" y="17"/>
                </a:cubicBezTo>
                <a:cubicBezTo>
                  <a:pt x="38" y="27"/>
                  <a:pt x="38" y="27"/>
                  <a:pt x="38" y="27"/>
                </a:cubicBezTo>
                <a:cubicBezTo>
                  <a:pt x="38" y="28"/>
                  <a:pt x="39" y="28"/>
                  <a:pt x="40" y="28"/>
                </a:cubicBezTo>
                <a:cubicBezTo>
                  <a:pt x="41" y="27"/>
                  <a:pt x="41" y="26"/>
                  <a:pt x="41" y="26"/>
                </a:cubicBezTo>
                <a:cubicBezTo>
                  <a:pt x="37" y="16"/>
                  <a:pt x="37" y="16"/>
                  <a:pt x="37" y="16"/>
                </a:cubicBezTo>
                <a:cubicBezTo>
                  <a:pt x="37" y="16"/>
                  <a:pt x="37" y="15"/>
                  <a:pt x="36" y="15"/>
                </a:cubicBezTo>
                <a:cubicBezTo>
                  <a:pt x="40" y="12"/>
                  <a:pt x="40" y="12"/>
                  <a:pt x="40" y="12"/>
                </a:cubicBezTo>
                <a:cubicBezTo>
                  <a:pt x="47" y="31"/>
                  <a:pt x="47" y="31"/>
                  <a:pt x="47" y="31"/>
                </a:cubicBezTo>
                <a:cubicBezTo>
                  <a:pt x="48" y="32"/>
                  <a:pt x="49" y="32"/>
                  <a:pt x="49" y="32"/>
                </a:cubicBezTo>
                <a:cubicBezTo>
                  <a:pt x="50" y="32"/>
                  <a:pt x="51" y="31"/>
                  <a:pt x="50" y="30"/>
                </a:cubicBezTo>
                <a:cubicBezTo>
                  <a:pt x="43" y="11"/>
                  <a:pt x="43" y="11"/>
                  <a:pt x="43" y="11"/>
                </a:cubicBezTo>
                <a:cubicBezTo>
                  <a:pt x="43" y="11"/>
                  <a:pt x="42" y="11"/>
                  <a:pt x="42" y="11"/>
                </a:cubicBezTo>
                <a:cubicBezTo>
                  <a:pt x="46" y="8"/>
                  <a:pt x="46" y="8"/>
                  <a:pt x="46" y="8"/>
                </a:cubicBezTo>
                <a:cubicBezTo>
                  <a:pt x="59" y="40"/>
                  <a:pt x="59" y="40"/>
                  <a:pt x="59" y="40"/>
                </a:cubicBezTo>
                <a:lnTo>
                  <a:pt x="45" y="41"/>
                </a:lnTo>
                <a:close/>
                <a:moveTo>
                  <a:pt x="62" y="40"/>
                </a:moveTo>
                <a:cubicBezTo>
                  <a:pt x="49" y="6"/>
                  <a:pt x="49" y="6"/>
                  <a:pt x="49" y="6"/>
                </a:cubicBezTo>
                <a:cubicBezTo>
                  <a:pt x="51" y="4"/>
                  <a:pt x="51" y="4"/>
                  <a:pt x="51" y="4"/>
                </a:cubicBezTo>
                <a:cubicBezTo>
                  <a:pt x="65" y="39"/>
                  <a:pt x="65" y="39"/>
                  <a:pt x="65" y="39"/>
                </a:cubicBezTo>
                <a:lnTo>
                  <a:pt x="62" y="40"/>
                </a:lnTo>
                <a:close/>
              </a:path>
            </a:pathLst>
          </a:custGeom>
          <a:solidFill>
            <a:schemeClr val="l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grpSp>
        <p:nvGrpSpPr>
          <p:cNvPr id="1048" name="Google Shape;1048;p64"/>
          <p:cNvGrpSpPr/>
          <p:nvPr/>
        </p:nvGrpSpPr>
        <p:grpSpPr>
          <a:xfrm>
            <a:off x="4146169" y="4405952"/>
            <a:ext cx="612518" cy="613956"/>
            <a:chOff x="21201063" y="3320886"/>
            <a:chExt cx="676275" cy="677863"/>
          </a:xfrm>
        </p:grpSpPr>
        <p:sp>
          <p:nvSpPr>
            <p:cNvPr id="1049" name="Google Shape;1049;p64"/>
            <p:cNvSpPr/>
            <p:nvPr/>
          </p:nvSpPr>
          <p:spPr>
            <a:xfrm>
              <a:off x="21201063" y="3320886"/>
              <a:ext cx="676275" cy="677863"/>
            </a:xfrm>
            <a:custGeom>
              <a:avLst/>
              <a:gdLst/>
              <a:ahLst/>
              <a:cxnLst/>
              <a:rect l="l" t="t" r="r" b="b"/>
              <a:pathLst>
                <a:path w="71" h="71" extrusionOk="0">
                  <a:moveTo>
                    <a:pt x="67" y="29"/>
                  </a:moveTo>
                  <a:cubicBezTo>
                    <a:pt x="64" y="29"/>
                    <a:pt x="64" y="29"/>
                    <a:pt x="64" y="29"/>
                  </a:cubicBezTo>
                  <a:cubicBezTo>
                    <a:pt x="63" y="26"/>
                    <a:pt x="62" y="23"/>
                    <a:pt x="61" y="21"/>
                  </a:cubicBezTo>
                  <a:cubicBezTo>
                    <a:pt x="63" y="19"/>
                    <a:pt x="63" y="19"/>
                    <a:pt x="63" y="19"/>
                  </a:cubicBezTo>
                  <a:cubicBezTo>
                    <a:pt x="64" y="18"/>
                    <a:pt x="64" y="17"/>
                    <a:pt x="64" y="16"/>
                  </a:cubicBezTo>
                  <a:cubicBezTo>
                    <a:pt x="64" y="15"/>
                    <a:pt x="64" y="13"/>
                    <a:pt x="63" y="12"/>
                  </a:cubicBezTo>
                  <a:cubicBezTo>
                    <a:pt x="59" y="9"/>
                    <a:pt x="59" y="9"/>
                    <a:pt x="59" y="9"/>
                  </a:cubicBezTo>
                  <a:cubicBezTo>
                    <a:pt x="57" y="7"/>
                    <a:pt x="54" y="7"/>
                    <a:pt x="52" y="9"/>
                  </a:cubicBezTo>
                  <a:cubicBezTo>
                    <a:pt x="51" y="11"/>
                    <a:pt x="51" y="11"/>
                    <a:pt x="51" y="11"/>
                  </a:cubicBezTo>
                  <a:cubicBezTo>
                    <a:pt x="48" y="10"/>
                    <a:pt x="46" y="8"/>
                    <a:pt x="43" y="8"/>
                  </a:cubicBezTo>
                  <a:cubicBezTo>
                    <a:pt x="43" y="5"/>
                    <a:pt x="43" y="5"/>
                    <a:pt x="43" y="5"/>
                  </a:cubicBezTo>
                  <a:cubicBezTo>
                    <a:pt x="43" y="2"/>
                    <a:pt x="41" y="0"/>
                    <a:pt x="38" y="0"/>
                  </a:cubicBezTo>
                  <a:cubicBezTo>
                    <a:pt x="33" y="0"/>
                    <a:pt x="33" y="0"/>
                    <a:pt x="33" y="0"/>
                  </a:cubicBezTo>
                  <a:cubicBezTo>
                    <a:pt x="31" y="0"/>
                    <a:pt x="29" y="2"/>
                    <a:pt x="29" y="5"/>
                  </a:cubicBezTo>
                  <a:cubicBezTo>
                    <a:pt x="29" y="8"/>
                    <a:pt x="29" y="8"/>
                    <a:pt x="29" y="8"/>
                  </a:cubicBezTo>
                  <a:cubicBezTo>
                    <a:pt x="26" y="8"/>
                    <a:pt x="23" y="10"/>
                    <a:pt x="21" y="11"/>
                  </a:cubicBezTo>
                  <a:cubicBezTo>
                    <a:pt x="19" y="9"/>
                    <a:pt x="19" y="9"/>
                    <a:pt x="19" y="9"/>
                  </a:cubicBezTo>
                  <a:cubicBezTo>
                    <a:pt x="17" y="7"/>
                    <a:pt x="14" y="7"/>
                    <a:pt x="12" y="9"/>
                  </a:cubicBezTo>
                  <a:cubicBezTo>
                    <a:pt x="9" y="12"/>
                    <a:pt x="9" y="12"/>
                    <a:pt x="9" y="12"/>
                  </a:cubicBezTo>
                  <a:cubicBezTo>
                    <a:pt x="8" y="13"/>
                    <a:pt x="8" y="15"/>
                    <a:pt x="8" y="16"/>
                  </a:cubicBezTo>
                  <a:cubicBezTo>
                    <a:pt x="8" y="17"/>
                    <a:pt x="8" y="18"/>
                    <a:pt x="9" y="19"/>
                  </a:cubicBezTo>
                  <a:cubicBezTo>
                    <a:pt x="11" y="21"/>
                    <a:pt x="11" y="21"/>
                    <a:pt x="11" y="21"/>
                  </a:cubicBezTo>
                  <a:cubicBezTo>
                    <a:pt x="9" y="23"/>
                    <a:pt x="8" y="26"/>
                    <a:pt x="8" y="29"/>
                  </a:cubicBezTo>
                  <a:cubicBezTo>
                    <a:pt x="5" y="29"/>
                    <a:pt x="5" y="29"/>
                    <a:pt x="5" y="29"/>
                  </a:cubicBezTo>
                  <a:cubicBezTo>
                    <a:pt x="2" y="29"/>
                    <a:pt x="0" y="31"/>
                    <a:pt x="0" y="33"/>
                  </a:cubicBezTo>
                  <a:cubicBezTo>
                    <a:pt x="0" y="38"/>
                    <a:pt x="0" y="38"/>
                    <a:pt x="0" y="38"/>
                  </a:cubicBezTo>
                  <a:cubicBezTo>
                    <a:pt x="0" y="41"/>
                    <a:pt x="2" y="43"/>
                    <a:pt x="5" y="43"/>
                  </a:cubicBezTo>
                  <a:cubicBezTo>
                    <a:pt x="8" y="43"/>
                    <a:pt x="8" y="43"/>
                    <a:pt x="8" y="43"/>
                  </a:cubicBezTo>
                  <a:cubicBezTo>
                    <a:pt x="8" y="46"/>
                    <a:pt x="9" y="48"/>
                    <a:pt x="11" y="51"/>
                  </a:cubicBezTo>
                  <a:cubicBezTo>
                    <a:pt x="9" y="53"/>
                    <a:pt x="9" y="53"/>
                    <a:pt x="9" y="53"/>
                  </a:cubicBezTo>
                  <a:cubicBezTo>
                    <a:pt x="7" y="54"/>
                    <a:pt x="7" y="57"/>
                    <a:pt x="9" y="59"/>
                  </a:cubicBezTo>
                  <a:cubicBezTo>
                    <a:pt x="12" y="63"/>
                    <a:pt x="12" y="63"/>
                    <a:pt x="12" y="63"/>
                  </a:cubicBezTo>
                  <a:cubicBezTo>
                    <a:pt x="13" y="64"/>
                    <a:pt x="15" y="64"/>
                    <a:pt x="16" y="64"/>
                  </a:cubicBezTo>
                  <a:cubicBezTo>
                    <a:pt x="17" y="64"/>
                    <a:pt x="18" y="64"/>
                    <a:pt x="19" y="63"/>
                  </a:cubicBezTo>
                  <a:cubicBezTo>
                    <a:pt x="21" y="61"/>
                    <a:pt x="21" y="61"/>
                    <a:pt x="21" y="61"/>
                  </a:cubicBezTo>
                  <a:cubicBezTo>
                    <a:pt x="23" y="62"/>
                    <a:pt x="26" y="63"/>
                    <a:pt x="29" y="64"/>
                  </a:cubicBezTo>
                  <a:cubicBezTo>
                    <a:pt x="29" y="67"/>
                    <a:pt x="29" y="67"/>
                    <a:pt x="29" y="67"/>
                  </a:cubicBezTo>
                  <a:cubicBezTo>
                    <a:pt x="29" y="69"/>
                    <a:pt x="31" y="71"/>
                    <a:pt x="33" y="71"/>
                  </a:cubicBezTo>
                  <a:cubicBezTo>
                    <a:pt x="38" y="71"/>
                    <a:pt x="38" y="71"/>
                    <a:pt x="38" y="71"/>
                  </a:cubicBezTo>
                  <a:cubicBezTo>
                    <a:pt x="41" y="71"/>
                    <a:pt x="43" y="69"/>
                    <a:pt x="43" y="67"/>
                  </a:cubicBezTo>
                  <a:cubicBezTo>
                    <a:pt x="43" y="64"/>
                    <a:pt x="43" y="64"/>
                    <a:pt x="43" y="64"/>
                  </a:cubicBezTo>
                  <a:cubicBezTo>
                    <a:pt x="46" y="63"/>
                    <a:pt x="48" y="62"/>
                    <a:pt x="51" y="61"/>
                  </a:cubicBezTo>
                  <a:cubicBezTo>
                    <a:pt x="52" y="63"/>
                    <a:pt x="52" y="63"/>
                    <a:pt x="52" y="63"/>
                  </a:cubicBezTo>
                  <a:cubicBezTo>
                    <a:pt x="53" y="64"/>
                    <a:pt x="55" y="64"/>
                    <a:pt x="56" y="64"/>
                  </a:cubicBezTo>
                  <a:cubicBezTo>
                    <a:pt x="57" y="64"/>
                    <a:pt x="58" y="64"/>
                    <a:pt x="59" y="63"/>
                  </a:cubicBezTo>
                  <a:cubicBezTo>
                    <a:pt x="63" y="59"/>
                    <a:pt x="63" y="59"/>
                    <a:pt x="63" y="59"/>
                  </a:cubicBezTo>
                  <a:cubicBezTo>
                    <a:pt x="64" y="57"/>
                    <a:pt x="64" y="54"/>
                    <a:pt x="63" y="53"/>
                  </a:cubicBezTo>
                  <a:cubicBezTo>
                    <a:pt x="61" y="51"/>
                    <a:pt x="61" y="51"/>
                    <a:pt x="61" y="51"/>
                  </a:cubicBezTo>
                  <a:cubicBezTo>
                    <a:pt x="62" y="48"/>
                    <a:pt x="63" y="46"/>
                    <a:pt x="64" y="43"/>
                  </a:cubicBezTo>
                  <a:cubicBezTo>
                    <a:pt x="67" y="43"/>
                    <a:pt x="67" y="43"/>
                    <a:pt x="67" y="43"/>
                  </a:cubicBezTo>
                  <a:cubicBezTo>
                    <a:pt x="69" y="43"/>
                    <a:pt x="71" y="41"/>
                    <a:pt x="71" y="38"/>
                  </a:cubicBezTo>
                  <a:cubicBezTo>
                    <a:pt x="71" y="33"/>
                    <a:pt x="71" y="33"/>
                    <a:pt x="71" y="33"/>
                  </a:cubicBezTo>
                  <a:cubicBezTo>
                    <a:pt x="71" y="31"/>
                    <a:pt x="69" y="29"/>
                    <a:pt x="67" y="29"/>
                  </a:cubicBezTo>
                  <a:close/>
                  <a:moveTo>
                    <a:pt x="69" y="38"/>
                  </a:moveTo>
                  <a:cubicBezTo>
                    <a:pt x="69" y="40"/>
                    <a:pt x="68" y="41"/>
                    <a:pt x="67" y="41"/>
                  </a:cubicBezTo>
                  <a:cubicBezTo>
                    <a:pt x="63" y="41"/>
                    <a:pt x="63" y="41"/>
                    <a:pt x="63" y="41"/>
                  </a:cubicBezTo>
                  <a:cubicBezTo>
                    <a:pt x="62" y="41"/>
                    <a:pt x="62" y="41"/>
                    <a:pt x="62" y="42"/>
                  </a:cubicBezTo>
                  <a:cubicBezTo>
                    <a:pt x="62" y="42"/>
                    <a:pt x="62" y="42"/>
                    <a:pt x="62" y="42"/>
                  </a:cubicBezTo>
                  <a:cubicBezTo>
                    <a:pt x="61" y="45"/>
                    <a:pt x="60" y="47"/>
                    <a:pt x="58" y="50"/>
                  </a:cubicBezTo>
                  <a:cubicBezTo>
                    <a:pt x="58" y="50"/>
                    <a:pt x="58" y="50"/>
                    <a:pt x="58" y="50"/>
                  </a:cubicBezTo>
                  <a:cubicBezTo>
                    <a:pt x="58" y="51"/>
                    <a:pt x="58" y="51"/>
                    <a:pt x="58" y="52"/>
                  </a:cubicBezTo>
                  <a:cubicBezTo>
                    <a:pt x="61" y="54"/>
                    <a:pt x="61" y="54"/>
                    <a:pt x="61" y="54"/>
                  </a:cubicBezTo>
                  <a:cubicBezTo>
                    <a:pt x="62" y="55"/>
                    <a:pt x="62" y="57"/>
                    <a:pt x="61" y="57"/>
                  </a:cubicBezTo>
                  <a:cubicBezTo>
                    <a:pt x="57" y="61"/>
                    <a:pt x="57" y="61"/>
                    <a:pt x="57" y="61"/>
                  </a:cubicBezTo>
                  <a:cubicBezTo>
                    <a:pt x="57" y="62"/>
                    <a:pt x="55" y="62"/>
                    <a:pt x="54" y="61"/>
                  </a:cubicBezTo>
                  <a:cubicBezTo>
                    <a:pt x="52" y="58"/>
                    <a:pt x="52" y="58"/>
                    <a:pt x="52" y="58"/>
                  </a:cubicBezTo>
                  <a:cubicBezTo>
                    <a:pt x="51" y="58"/>
                    <a:pt x="51" y="58"/>
                    <a:pt x="50" y="58"/>
                  </a:cubicBezTo>
                  <a:cubicBezTo>
                    <a:pt x="50" y="58"/>
                    <a:pt x="50" y="58"/>
                    <a:pt x="50" y="58"/>
                  </a:cubicBezTo>
                  <a:cubicBezTo>
                    <a:pt x="47" y="60"/>
                    <a:pt x="45" y="61"/>
                    <a:pt x="41" y="62"/>
                  </a:cubicBezTo>
                  <a:cubicBezTo>
                    <a:pt x="41" y="62"/>
                    <a:pt x="41" y="62"/>
                    <a:pt x="41" y="62"/>
                  </a:cubicBezTo>
                  <a:cubicBezTo>
                    <a:pt x="41" y="62"/>
                    <a:pt x="41" y="62"/>
                    <a:pt x="41" y="62"/>
                  </a:cubicBezTo>
                  <a:cubicBezTo>
                    <a:pt x="41" y="62"/>
                    <a:pt x="41" y="62"/>
                    <a:pt x="41" y="63"/>
                  </a:cubicBezTo>
                  <a:cubicBezTo>
                    <a:pt x="41" y="67"/>
                    <a:pt x="41" y="67"/>
                    <a:pt x="41" y="67"/>
                  </a:cubicBezTo>
                  <a:cubicBezTo>
                    <a:pt x="41" y="68"/>
                    <a:pt x="39" y="69"/>
                    <a:pt x="38" y="69"/>
                  </a:cubicBezTo>
                  <a:cubicBezTo>
                    <a:pt x="33" y="69"/>
                    <a:pt x="33" y="69"/>
                    <a:pt x="33" y="69"/>
                  </a:cubicBezTo>
                  <a:cubicBezTo>
                    <a:pt x="32" y="69"/>
                    <a:pt x="31" y="68"/>
                    <a:pt x="31" y="67"/>
                  </a:cubicBezTo>
                  <a:cubicBezTo>
                    <a:pt x="31" y="63"/>
                    <a:pt x="31" y="63"/>
                    <a:pt x="31" y="63"/>
                  </a:cubicBezTo>
                  <a:cubicBezTo>
                    <a:pt x="31" y="62"/>
                    <a:pt x="31" y="62"/>
                    <a:pt x="30" y="62"/>
                  </a:cubicBezTo>
                  <a:cubicBezTo>
                    <a:pt x="30" y="62"/>
                    <a:pt x="30" y="62"/>
                    <a:pt x="30" y="62"/>
                  </a:cubicBezTo>
                  <a:cubicBezTo>
                    <a:pt x="30" y="62"/>
                    <a:pt x="30" y="62"/>
                    <a:pt x="30" y="62"/>
                  </a:cubicBezTo>
                  <a:cubicBezTo>
                    <a:pt x="27" y="61"/>
                    <a:pt x="24" y="60"/>
                    <a:pt x="22" y="58"/>
                  </a:cubicBezTo>
                  <a:cubicBezTo>
                    <a:pt x="21" y="58"/>
                    <a:pt x="21" y="58"/>
                    <a:pt x="21" y="58"/>
                  </a:cubicBezTo>
                  <a:cubicBezTo>
                    <a:pt x="21" y="58"/>
                    <a:pt x="20" y="58"/>
                    <a:pt x="20" y="58"/>
                  </a:cubicBezTo>
                  <a:cubicBezTo>
                    <a:pt x="17" y="61"/>
                    <a:pt x="17" y="61"/>
                    <a:pt x="17" y="61"/>
                  </a:cubicBezTo>
                  <a:cubicBezTo>
                    <a:pt x="16" y="62"/>
                    <a:pt x="15" y="62"/>
                    <a:pt x="14" y="61"/>
                  </a:cubicBezTo>
                  <a:cubicBezTo>
                    <a:pt x="11" y="57"/>
                    <a:pt x="11" y="57"/>
                    <a:pt x="11" y="57"/>
                  </a:cubicBezTo>
                  <a:cubicBezTo>
                    <a:pt x="10" y="57"/>
                    <a:pt x="10" y="55"/>
                    <a:pt x="11" y="54"/>
                  </a:cubicBezTo>
                  <a:cubicBezTo>
                    <a:pt x="13" y="52"/>
                    <a:pt x="13" y="52"/>
                    <a:pt x="13" y="52"/>
                  </a:cubicBezTo>
                  <a:cubicBezTo>
                    <a:pt x="14" y="51"/>
                    <a:pt x="14" y="51"/>
                    <a:pt x="13" y="50"/>
                  </a:cubicBezTo>
                  <a:cubicBezTo>
                    <a:pt x="13" y="50"/>
                    <a:pt x="13" y="50"/>
                    <a:pt x="13" y="50"/>
                  </a:cubicBezTo>
                  <a:cubicBezTo>
                    <a:pt x="12" y="47"/>
                    <a:pt x="11" y="45"/>
                    <a:pt x="10" y="42"/>
                  </a:cubicBezTo>
                  <a:cubicBezTo>
                    <a:pt x="10" y="42"/>
                    <a:pt x="10" y="42"/>
                    <a:pt x="10" y="42"/>
                  </a:cubicBezTo>
                  <a:cubicBezTo>
                    <a:pt x="10" y="41"/>
                    <a:pt x="9" y="41"/>
                    <a:pt x="9" y="41"/>
                  </a:cubicBezTo>
                  <a:cubicBezTo>
                    <a:pt x="5" y="41"/>
                    <a:pt x="5" y="41"/>
                    <a:pt x="5" y="41"/>
                  </a:cubicBezTo>
                  <a:cubicBezTo>
                    <a:pt x="4" y="41"/>
                    <a:pt x="3" y="40"/>
                    <a:pt x="3" y="38"/>
                  </a:cubicBezTo>
                  <a:cubicBezTo>
                    <a:pt x="3" y="33"/>
                    <a:pt x="3" y="33"/>
                    <a:pt x="3" y="33"/>
                  </a:cubicBezTo>
                  <a:cubicBezTo>
                    <a:pt x="3" y="32"/>
                    <a:pt x="4" y="31"/>
                    <a:pt x="5" y="31"/>
                  </a:cubicBezTo>
                  <a:cubicBezTo>
                    <a:pt x="9" y="31"/>
                    <a:pt x="9" y="31"/>
                    <a:pt x="9" y="31"/>
                  </a:cubicBezTo>
                  <a:cubicBezTo>
                    <a:pt x="9" y="31"/>
                    <a:pt x="10" y="31"/>
                    <a:pt x="10" y="30"/>
                  </a:cubicBezTo>
                  <a:cubicBezTo>
                    <a:pt x="10" y="30"/>
                    <a:pt x="10" y="30"/>
                    <a:pt x="10" y="30"/>
                  </a:cubicBezTo>
                  <a:cubicBezTo>
                    <a:pt x="11" y="27"/>
                    <a:pt x="12" y="24"/>
                    <a:pt x="13" y="22"/>
                  </a:cubicBezTo>
                  <a:cubicBezTo>
                    <a:pt x="13" y="22"/>
                    <a:pt x="13" y="22"/>
                    <a:pt x="13" y="22"/>
                  </a:cubicBezTo>
                  <a:cubicBezTo>
                    <a:pt x="14" y="21"/>
                    <a:pt x="14" y="20"/>
                    <a:pt x="13" y="20"/>
                  </a:cubicBezTo>
                  <a:cubicBezTo>
                    <a:pt x="11" y="17"/>
                    <a:pt x="11" y="17"/>
                    <a:pt x="11" y="17"/>
                  </a:cubicBezTo>
                  <a:cubicBezTo>
                    <a:pt x="10" y="17"/>
                    <a:pt x="10" y="16"/>
                    <a:pt x="10" y="16"/>
                  </a:cubicBezTo>
                  <a:cubicBezTo>
                    <a:pt x="10" y="15"/>
                    <a:pt x="10" y="15"/>
                    <a:pt x="11" y="14"/>
                  </a:cubicBezTo>
                  <a:cubicBezTo>
                    <a:pt x="14" y="11"/>
                    <a:pt x="14" y="11"/>
                    <a:pt x="14" y="11"/>
                  </a:cubicBezTo>
                  <a:cubicBezTo>
                    <a:pt x="15" y="10"/>
                    <a:pt x="16" y="10"/>
                    <a:pt x="17" y="11"/>
                  </a:cubicBezTo>
                  <a:cubicBezTo>
                    <a:pt x="20" y="13"/>
                    <a:pt x="20" y="13"/>
                    <a:pt x="20" y="13"/>
                  </a:cubicBezTo>
                  <a:cubicBezTo>
                    <a:pt x="20" y="14"/>
                    <a:pt x="21" y="14"/>
                    <a:pt x="21" y="13"/>
                  </a:cubicBezTo>
                  <a:cubicBezTo>
                    <a:pt x="22" y="14"/>
                    <a:pt x="22" y="14"/>
                    <a:pt x="22" y="14"/>
                  </a:cubicBezTo>
                  <a:cubicBezTo>
                    <a:pt x="24" y="12"/>
                    <a:pt x="27" y="11"/>
                    <a:pt x="30" y="10"/>
                  </a:cubicBezTo>
                  <a:cubicBezTo>
                    <a:pt x="30" y="10"/>
                    <a:pt x="30" y="10"/>
                    <a:pt x="30" y="10"/>
                  </a:cubicBezTo>
                  <a:cubicBezTo>
                    <a:pt x="31" y="10"/>
                    <a:pt x="31" y="9"/>
                    <a:pt x="31" y="9"/>
                  </a:cubicBezTo>
                  <a:cubicBezTo>
                    <a:pt x="31" y="5"/>
                    <a:pt x="31" y="5"/>
                    <a:pt x="31" y="5"/>
                  </a:cubicBezTo>
                  <a:cubicBezTo>
                    <a:pt x="31" y="4"/>
                    <a:pt x="32" y="3"/>
                    <a:pt x="33" y="3"/>
                  </a:cubicBezTo>
                  <a:cubicBezTo>
                    <a:pt x="38" y="3"/>
                    <a:pt x="38" y="3"/>
                    <a:pt x="38" y="3"/>
                  </a:cubicBezTo>
                  <a:cubicBezTo>
                    <a:pt x="39" y="3"/>
                    <a:pt x="41" y="4"/>
                    <a:pt x="41" y="5"/>
                  </a:cubicBezTo>
                  <a:cubicBezTo>
                    <a:pt x="41" y="9"/>
                    <a:pt x="41" y="9"/>
                    <a:pt x="41" y="9"/>
                  </a:cubicBezTo>
                  <a:cubicBezTo>
                    <a:pt x="41" y="9"/>
                    <a:pt x="41" y="9"/>
                    <a:pt x="41" y="9"/>
                  </a:cubicBezTo>
                  <a:cubicBezTo>
                    <a:pt x="41" y="9"/>
                    <a:pt x="41" y="9"/>
                    <a:pt x="41" y="9"/>
                  </a:cubicBezTo>
                  <a:cubicBezTo>
                    <a:pt x="41" y="9"/>
                    <a:pt x="41" y="9"/>
                    <a:pt x="41" y="9"/>
                  </a:cubicBezTo>
                  <a:cubicBezTo>
                    <a:pt x="41" y="9"/>
                    <a:pt x="41" y="9"/>
                    <a:pt x="41" y="9"/>
                  </a:cubicBezTo>
                  <a:cubicBezTo>
                    <a:pt x="41" y="9"/>
                    <a:pt x="41" y="9"/>
                    <a:pt x="41" y="9"/>
                  </a:cubicBezTo>
                  <a:cubicBezTo>
                    <a:pt x="41" y="9"/>
                    <a:pt x="41" y="9"/>
                    <a:pt x="41" y="9"/>
                  </a:cubicBezTo>
                  <a:cubicBezTo>
                    <a:pt x="41" y="9"/>
                    <a:pt x="41" y="9"/>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5" y="11"/>
                    <a:pt x="47" y="12"/>
                    <a:pt x="50" y="14"/>
                  </a:cubicBezTo>
                  <a:cubicBezTo>
                    <a:pt x="51" y="14"/>
                    <a:pt x="51" y="14"/>
                    <a:pt x="52" y="13"/>
                  </a:cubicBezTo>
                  <a:cubicBezTo>
                    <a:pt x="54" y="11"/>
                    <a:pt x="54" y="11"/>
                    <a:pt x="54" y="11"/>
                  </a:cubicBezTo>
                  <a:cubicBezTo>
                    <a:pt x="55" y="10"/>
                    <a:pt x="57" y="10"/>
                    <a:pt x="57" y="11"/>
                  </a:cubicBezTo>
                  <a:cubicBezTo>
                    <a:pt x="61" y="14"/>
                    <a:pt x="61" y="14"/>
                    <a:pt x="61" y="14"/>
                  </a:cubicBezTo>
                  <a:cubicBezTo>
                    <a:pt x="61" y="15"/>
                    <a:pt x="62" y="15"/>
                    <a:pt x="62" y="16"/>
                  </a:cubicBezTo>
                  <a:cubicBezTo>
                    <a:pt x="62" y="16"/>
                    <a:pt x="61" y="17"/>
                    <a:pt x="61" y="17"/>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1"/>
                    <a:pt x="58" y="21"/>
                    <a:pt x="58" y="21"/>
                  </a:cubicBezTo>
                  <a:cubicBezTo>
                    <a:pt x="58" y="21"/>
                    <a:pt x="58" y="21"/>
                    <a:pt x="58" y="21"/>
                  </a:cubicBezTo>
                  <a:cubicBezTo>
                    <a:pt x="58" y="21"/>
                    <a:pt x="58" y="21"/>
                    <a:pt x="58" y="21"/>
                  </a:cubicBezTo>
                  <a:cubicBezTo>
                    <a:pt x="58" y="21"/>
                    <a:pt x="58" y="21"/>
                    <a:pt x="58" y="21"/>
                  </a:cubicBezTo>
                  <a:cubicBezTo>
                    <a:pt x="58" y="21"/>
                    <a:pt x="58" y="22"/>
                    <a:pt x="58" y="22"/>
                  </a:cubicBezTo>
                  <a:cubicBezTo>
                    <a:pt x="60" y="24"/>
                    <a:pt x="61" y="27"/>
                    <a:pt x="62" y="30"/>
                  </a:cubicBezTo>
                  <a:cubicBezTo>
                    <a:pt x="62" y="31"/>
                    <a:pt x="62" y="31"/>
                    <a:pt x="63" y="31"/>
                  </a:cubicBezTo>
                  <a:cubicBezTo>
                    <a:pt x="67" y="31"/>
                    <a:pt x="67" y="31"/>
                    <a:pt x="67" y="31"/>
                  </a:cubicBezTo>
                  <a:cubicBezTo>
                    <a:pt x="68" y="31"/>
                    <a:pt x="69" y="32"/>
                    <a:pt x="69" y="33"/>
                  </a:cubicBezTo>
                  <a:lnTo>
                    <a:pt x="69" y="38"/>
                  </a:lnTo>
                  <a:close/>
                </a:path>
              </a:pathLst>
            </a:custGeom>
            <a:solidFill>
              <a:schemeClr val="l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sp>
          <p:nvSpPr>
            <p:cNvPr id="1050" name="Google Shape;1050;p64"/>
            <p:cNvSpPr/>
            <p:nvPr/>
          </p:nvSpPr>
          <p:spPr>
            <a:xfrm>
              <a:off x="21324888" y="3444711"/>
              <a:ext cx="428625" cy="430213"/>
            </a:xfrm>
            <a:custGeom>
              <a:avLst/>
              <a:gdLst/>
              <a:ahLst/>
              <a:cxnLst/>
              <a:rect l="l" t="t" r="r" b="b"/>
              <a:pathLst>
                <a:path w="45" h="45" extrusionOk="0">
                  <a:moveTo>
                    <a:pt x="23" y="0"/>
                  </a:moveTo>
                  <a:cubicBezTo>
                    <a:pt x="10" y="0"/>
                    <a:pt x="0" y="11"/>
                    <a:pt x="0" y="23"/>
                  </a:cubicBezTo>
                  <a:cubicBezTo>
                    <a:pt x="0" y="35"/>
                    <a:pt x="10" y="45"/>
                    <a:pt x="23" y="45"/>
                  </a:cubicBezTo>
                  <a:cubicBezTo>
                    <a:pt x="35" y="45"/>
                    <a:pt x="45" y="35"/>
                    <a:pt x="45" y="23"/>
                  </a:cubicBezTo>
                  <a:cubicBezTo>
                    <a:pt x="45" y="11"/>
                    <a:pt x="35" y="0"/>
                    <a:pt x="23" y="0"/>
                  </a:cubicBezTo>
                  <a:close/>
                  <a:moveTo>
                    <a:pt x="23" y="43"/>
                  </a:moveTo>
                  <a:cubicBezTo>
                    <a:pt x="12" y="43"/>
                    <a:pt x="3" y="34"/>
                    <a:pt x="3" y="23"/>
                  </a:cubicBezTo>
                  <a:cubicBezTo>
                    <a:pt x="3" y="12"/>
                    <a:pt x="12" y="3"/>
                    <a:pt x="23" y="3"/>
                  </a:cubicBezTo>
                  <a:cubicBezTo>
                    <a:pt x="34" y="3"/>
                    <a:pt x="43" y="12"/>
                    <a:pt x="43" y="23"/>
                  </a:cubicBezTo>
                  <a:cubicBezTo>
                    <a:pt x="43" y="34"/>
                    <a:pt x="34" y="43"/>
                    <a:pt x="23" y="43"/>
                  </a:cubicBezTo>
                  <a:close/>
                </a:path>
              </a:pathLst>
            </a:custGeom>
            <a:solidFill>
              <a:schemeClr val="l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grpSp>
      <p:grpSp>
        <p:nvGrpSpPr>
          <p:cNvPr id="1051" name="Google Shape;1051;p64"/>
          <p:cNvGrpSpPr/>
          <p:nvPr/>
        </p:nvGrpSpPr>
        <p:grpSpPr>
          <a:xfrm flipH="1">
            <a:off x="4231846" y="2926508"/>
            <a:ext cx="493068" cy="448647"/>
            <a:chOff x="4948238" y="1990726"/>
            <a:chExt cx="176213" cy="160338"/>
          </a:xfrm>
        </p:grpSpPr>
        <p:sp>
          <p:nvSpPr>
            <p:cNvPr id="1052" name="Google Shape;1052;p64"/>
            <p:cNvSpPr/>
            <p:nvPr/>
          </p:nvSpPr>
          <p:spPr>
            <a:xfrm>
              <a:off x="4959350" y="2117726"/>
              <a:ext cx="33338" cy="33338"/>
            </a:xfrm>
            <a:prstGeom prst="rect">
              <a:avLst/>
            </a:pr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1053" name="Google Shape;1053;p64"/>
            <p:cNvSpPr/>
            <p:nvPr/>
          </p:nvSpPr>
          <p:spPr>
            <a:xfrm>
              <a:off x="5003800" y="2095501"/>
              <a:ext cx="31750" cy="55563"/>
            </a:xfrm>
            <a:prstGeom prst="rect">
              <a:avLst/>
            </a:pr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1054" name="Google Shape;1054;p64"/>
            <p:cNvSpPr/>
            <p:nvPr/>
          </p:nvSpPr>
          <p:spPr>
            <a:xfrm>
              <a:off x="5046663" y="2073276"/>
              <a:ext cx="33338" cy="77788"/>
            </a:xfrm>
            <a:prstGeom prst="rect">
              <a:avLst/>
            </a:pr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1055" name="Google Shape;1055;p64"/>
            <p:cNvSpPr/>
            <p:nvPr/>
          </p:nvSpPr>
          <p:spPr>
            <a:xfrm>
              <a:off x="5091113" y="2051051"/>
              <a:ext cx="33338" cy="100013"/>
            </a:xfrm>
            <a:prstGeom prst="rect">
              <a:avLst/>
            </a:pr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sp>
          <p:nvSpPr>
            <p:cNvPr id="1056" name="Google Shape;1056;p64"/>
            <p:cNvSpPr/>
            <p:nvPr/>
          </p:nvSpPr>
          <p:spPr>
            <a:xfrm>
              <a:off x="4948238" y="1990726"/>
              <a:ext cx="176213" cy="104775"/>
            </a:xfrm>
            <a:custGeom>
              <a:avLst/>
              <a:gdLst/>
              <a:ahLst/>
              <a:cxnLst/>
              <a:rect l="l" t="t" r="r" b="b"/>
              <a:pathLst>
                <a:path w="111" h="66" extrusionOk="0">
                  <a:moveTo>
                    <a:pt x="95" y="16"/>
                  </a:moveTo>
                  <a:lnTo>
                    <a:pt x="75" y="16"/>
                  </a:lnTo>
                  <a:lnTo>
                    <a:pt x="48" y="35"/>
                  </a:lnTo>
                  <a:lnTo>
                    <a:pt x="35" y="28"/>
                  </a:lnTo>
                  <a:lnTo>
                    <a:pt x="0" y="58"/>
                  </a:lnTo>
                  <a:lnTo>
                    <a:pt x="0" y="66"/>
                  </a:lnTo>
                  <a:lnTo>
                    <a:pt x="35" y="37"/>
                  </a:lnTo>
                  <a:lnTo>
                    <a:pt x="48" y="44"/>
                  </a:lnTo>
                  <a:lnTo>
                    <a:pt x="78" y="23"/>
                  </a:lnTo>
                  <a:lnTo>
                    <a:pt x="99" y="23"/>
                  </a:lnTo>
                  <a:lnTo>
                    <a:pt x="111" y="11"/>
                  </a:lnTo>
                  <a:lnTo>
                    <a:pt x="111" y="0"/>
                  </a:lnTo>
                  <a:lnTo>
                    <a:pt x="95" y="16"/>
                  </a:ln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Calibri"/>
                <a:ea typeface="Calibri"/>
                <a:cs typeface="Calibri"/>
                <a:sym typeface="Calibri"/>
              </a:endParaRPr>
            </a:p>
          </p:txBody>
        </p:sp>
      </p:grpSp>
      <p:grpSp>
        <p:nvGrpSpPr>
          <p:cNvPr id="1057" name="Google Shape;1057;p64"/>
          <p:cNvGrpSpPr/>
          <p:nvPr/>
        </p:nvGrpSpPr>
        <p:grpSpPr>
          <a:xfrm>
            <a:off x="3371731" y="6928300"/>
            <a:ext cx="2178050" cy="1898650"/>
            <a:chOff x="3371731" y="6928300"/>
            <a:chExt cx="2178050" cy="1898650"/>
          </a:xfrm>
        </p:grpSpPr>
        <p:sp>
          <p:nvSpPr>
            <p:cNvPr id="1058" name="Google Shape;1058;p64"/>
            <p:cNvSpPr/>
            <p:nvPr/>
          </p:nvSpPr>
          <p:spPr>
            <a:xfrm>
              <a:off x="3371731" y="6928300"/>
              <a:ext cx="2178050" cy="1898650"/>
            </a:xfrm>
            <a:custGeom>
              <a:avLst/>
              <a:gdLst/>
              <a:ahLst/>
              <a:cxnLst/>
              <a:rect l="l" t="t" r="r" b="b"/>
              <a:pathLst>
                <a:path w="148" h="129" extrusionOk="0">
                  <a:moveTo>
                    <a:pt x="74" y="129"/>
                  </a:moveTo>
                  <a:cubicBezTo>
                    <a:pt x="69" y="129"/>
                    <a:pt x="64" y="127"/>
                    <a:pt x="64" y="123"/>
                  </a:cubicBezTo>
                  <a:cubicBezTo>
                    <a:pt x="64" y="119"/>
                    <a:pt x="67" y="113"/>
                    <a:pt x="64" y="108"/>
                  </a:cubicBezTo>
                  <a:cubicBezTo>
                    <a:pt x="61" y="103"/>
                    <a:pt x="22" y="107"/>
                    <a:pt x="22" y="107"/>
                  </a:cubicBezTo>
                  <a:cubicBezTo>
                    <a:pt x="22" y="107"/>
                    <a:pt x="26" y="68"/>
                    <a:pt x="21" y="65"/>
                  </a:cubicBezTo>
                  <a:cubicBezTo>
                    <a:pt x="16" y="62"/>
                    <a:pt x="10" y="65"/>
                    <a:pt x="6" y="65"/>
                  </a:cubicBezTo>
                  <a:cubicBezTo>
                    <a:pt x="2" y="65"/>
                    <a:pt x="0" y="60"/>
                    <a:pt x="0" y="55"/>
                  </a:cubicBezTo>
                  <a:cubicBezTo>
                    <a:pt x="0" y="50"/>
                    <a:pt x="2" y="45"/>
                    <a:pt x="6" y="45"/>
                  </a:cubicBezTo>
                  <a:cubicBezTo>
                    <a:pt x="10" y="45"/>
                    <a:pt x="16" y="48"/>
                    <a:pt x="21" y="45"/>
                  </a:cubicBezTo>
                  <a:cubicBezTo>
                    <a:pt x="26" y="42"/>
                    <a:pt x="22" y="3"/>
                    <a:pt x="22" y="3"/>
                  </a:cubicBezTo>
                  <a:cubicBezTo>
                    <a:pt x="22" y="3"/>
                    <a:pt x="61" y="0"/>
                    <a:pt x="64" y="4"/>
                  </a:cubicBezTo>
                  <a:cubicBezTo>
                    <a:pt x="67" y="9"/>
                    <a:pt x="64" y="15"/>
                    <a:pt x="64" y="19"/>
                  </a:cubicBezTo>
                  <a:cubicBezTo>
                    <a:pt x="64" y="23"/>
                    <a:pt x="69" y="25"/>
                    <a:pt x="74" y="25"/>
                  </a:cubicBezTo>
                  <a:cubicBezTo>
                    <a:pt x="79" y="25"/>
                    <a:pt x="84" y="23"/>
                    <a:pt x="84" y="19"/>
                  </a:cubicBezTo>
                  <a:cubicBezTo>
                    <a:pt x="84" y="15"/>
                    <a:pt x="81" y="9"/>
                    <a:pt x="84" y="4"/>
                  </a:cubicBezTo>
                  <a:cubicBezTo>
                    <a:pt x="87" y="0"/>
                    <a:pt x="126" y="3"/>
                    <a:pt x="126" y="3"/>
                  </a:cubicBezTo>
                  <a:cubicBezTo>
                    <a:pt x="126" y="3"/>
                    <a:pt x="123" y="42"/>
                    <a:pt x="127" y="45"/>
                  </a:cubicBezTo>
                  <a:cubicBezTo>
                    <a:pt x="132" y="48"/>
                    <a:pt x="138" y="45"/>
                    <a:pt x="142" y="45"/>
                  </a:cubicBezTo>
                  <a:cubicBezTo>
                    <a:pt x="146" y="45"/>
                    <a:pt x="148" y="50"/>
                    <a:pt x="148" y="55"/>
                  </a:cubicBezTo>
                  <a:cubicBezTo>
                    <a:pt x="148" y="60"/>
                    <a:pt x="146" y="65"/>
                    <a:pt x="142" y="65"/>
                  </a:cubicBezTo>
                  <a:cubicBezTo>
                    <a:pt x="138" y="65"/>
                    <a:pt x="132" y="62"/>
                    <a:pt x="127" y="65"/>
                  </a:cubicBezTo>
                  <a:cubicBezTo>
                    <a:pt x="123" y="68"/>
                    <a:pt x="126" y="107"/>
                    <a:pt x="126" y="107"/>
                  </a:cubicBezTo>
                  <a:cubicBezTo>
                    <a:pt x="126" y="107"/>
                    <a:pt x="87" y="103"/>
                    <a:pt x="84" y="108"/>
                  </a:cubicBezTo>
                  <a:cubicBezTo>
                    <a:pt x="81" y="113"/>
                    <a:pt x="84" y="119"/>
                    <a:pt x="84" y="123"/>
                  </a:cubicBezTo>
                  <a:cubicBezTo>
                    <a:pt x="84" y="127"/>
                    <a:pt x="79" y="129"/>
                    <a:pt x="74" y="129"/>
                  </a:cubicBezTo>
                  <a:close/>
                </a:path>
              </a:pathLst>
            </a:custGeom>
            <a:solidFill>
              <a:srgbClr val="7B8289"/>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933" b="0" i="0" u="none" strike="noStrike" cap="none">
                <a:solidFill>
                  <a:srgbClr val="000000"/>
                </a:solidFill>
                <a:latin typeface="Arial"/>
                <a:ea typeface="Arial"/>
                <a:cs typeface="Arial"/>
                <a:sym typeface="Arial"/>
              </a:endParaRPr>
            </a:p>
          </p:txBody>
        </p:sp>
        <p:pic>
          <p:nvPicPr>
            <p:cNvPr id="1059" name="Google Shape;1059;p64" descr="A white circle with arrows and a check mark in it&#10;&#10;Description automatically generated"/>
            <p:cNvPicPr preferRelativeResize="0"/>
            <p:nvPr/>
          </p:nvPicPr>
          <p:blipFill rotWithShape="1">
            <a:blip r:embed="rId4">
              <a:alphaModFix/>
            </a:blip>
            <a:srcRect/>
            <a:stretch/>
          </p:blipFill>
          <p:spPr>
            <a:xfrm>
              <a:off x="4130531" y="7565845"/>
              <a:ext cx="645981" cy="645981"/>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30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Type of Governance Structures</a:t>
            </a:r>
            <a:endParaRPr>
              <a:latin typeface="Open Sans"/>
              <a:ea typeface="Open Sans"/>
              <a:cs typeface="Open Sans"/>
              <a:sym typeface="Open Sans"/>
            </a:endParaRPr>
          </a:p>
        </p:txBody>
      </p:sp>
      <p:grpSp>
        <p:nvGrpSpPr>
          <p:cNvPr id="1066" name="Google Shape;1066;p309"/>
          <p:cNvGrpSpPr/>
          <p:nvPr/>
        </p:nvGrpSpPr>
        <p:grpSpPr>
          <a:xfrm>
            <a:off x="1759863" y="1522888"/>
            <a:ext cx="2726410" cy="3318759"/>
            <a:chOff x="1759863" y="1522888"/>
            <a:chExt cx="2726410" cy="3318759"/>
          </a:xfrm>
        </p:grpSpPr>
        <p:sp>
          <p:nvSpPr>
            <p:cNvPr id="1067" name="Google Shape;1067;p309"/>
            <p:cNvSpPr/>
            <p:nvPr/>
          </p:nvSpPr>
          <p:spPr>
            <a:xfrm>
              <a:off x="1759863" y="4010014"/>
              <a:ext cx="2726410" cy="831633"/>
            </a:xfrm>
            <a:prstGeom prst="roundRect">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Boards</a:t>
              </a:r>
              <a:endParaRPr/>
            </a:p>
          </p:txBody>
        </p:sp>
        <p:pic>
          <p:nvPicPr>
            <p:cNvPr id="1068" name="Google Shape;1068;p309"/>
            <p:cNvPicPr preferRelativeResize="0"/>
            <p:nvPr/>
          </p:nvPicPr>
          <p:blipFill rotWithShape="1">
            <a:blip r:embed="rId3">
              <a:alphaModFix/>
            </a:blip>
            <a:srcRect/>
            <a:stretch/>
          </p:blipFill>
          <p:spPr>
            <a:xfrm>
              <a:off x="1807959" y="1522888"/>
              <a:ext cx="2630218" cy="2630218"/>
            </a:xfrm>
            <a:prstGeom prst="rect">
              <a:avLst/>
            </a:prstGeom>
            <a:noFill/>
            <a:ln>
              <a:noFill/>
            </a:ln>
          </p:spPr>
        </p:pic>
      </p:grpSp>
      <p:grpSp>
        <p:nvGrpSpPr>
          <p:cNvPr id="1069" name="Google Shape;1069;p309"/>
          <p:cNvGrpSpPr/>
          <p:nvPr/>
        </p:nvGrpSpPr>
        <p:grpSpPr>
          <a:xfrm>
            <a:off x="6809751" y="1763713"/>
            <a:ext cx="2636498" cy="3067703"/>
            <a:chOff x="6809751" y="1763713"/>
            <a:chExt cx="2636498" cy="3067703"/>
          </a:xfrm>
        </p:grpSpPr>
        <p:sp>
          <p:nvSpPr>
            <p:cNvPr id="1070" name="Google Shape;1070;p309"/>
            <p:cNvSpPr/>
            <p:nvPr/>
          </p:nvSpPr>
          <p:spPr>
            <a:xfrm>
              <a:off x="6809751" y="3999783"/>
              <a:ext cx="2636498" cy="831633"/>
            </a:xfrm>
            <a:prstGeom prst="roundRect">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Committees</a:t>
              </a:r>
              <a:endParaRPr/>
            </a:p>
          </p:txBody>
        </p:sp>
        <p:pic>
          <p:nvPicPr>
            <p:cNvPr id="1071" name="Google Shape;1071;p309"/>
            <p:cNvPicPr preferRelativeResize="0"/>
            <p:nvPr/>
          </p:nvPicPr>
          <p:blipFill rotWithShape="1">
            <a:blip r:embed="rId4">
              <a:alphaModFix/>
            </a:blip>
            <a:srcRect/>
            <a:stretch/>
          </p:blipFill>
          <p:spPr>
            <a:xfrm>
              <a:off x="7061780" y="1763713"/>
              <a:ext cx="2132440" cy="2132440"/>
            </a:xfrm>
            <a:prstGeom prst="rect">
              <a:avLst/>
            </a:prstGeom>
            <a:noFill/>
            <a:ln>
              <a:noFill/>
            </a:ln>
          </p:spPr>
        </p:pic>
      </p:grpSp>
      <p:grpSp>
        <p:nvGrpSpPr>
          <p:cNvPr id="1072" name="Google Shape;1072;p309"/>
          <p:cNvGrpSpPr/>
          <p:nvPr/>
        </p:nvGrpSpPr>
        <p:grpSpPr>
          <a:xfrm>
            <a:off x="11651130" y="1730708"/>
            <a:ext cx="2898432" cy="3103959"/>
            <a:chOff x="11651130" y="1730708"/>
            <a:chExt cx="2898432" cy="3103959"/>
          </a:xfrm>
        </p:grpSpPr>
        <p:sp>
          <p:nvSpPr>
            <p:cNvPr id="1073" name="Google Shape;1073;p309"/>
            <p:cNvSpPr/>
            <p:nvPr/>
          </p:nvSpPr>
          <p:spPr>
            <a:xfrm>
              <a:off x="11651130" y="4003034"/>
              <a:ext cx="2898432" cy="831633"/>
            </a:xfrm>
            <a:prstGeom prst="roundRect">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Govt. entities</a:t>
              </a:r>
              <a:endParaRPr/>
            </a:p>
          </p:txBody>
        </p:sp>
        <p:pic>
          <p:nvPicPr>
            <p:cNvPr id="1074" name="Google Shape;1074;p309"/>
            <p:cNvPicPr preferRelativeResize="0"/>
            <p:nvPr/>
          </p:nvPicPr>
          <p:blipFill rotWithShape="1">
            <a:blip r:embed="rId5">
              <a:alphaModFix/>
            </a:blip>
            <a:srcRect/>
            <a:stretch/>
          </p:blipFill>
          <p:spPr>
            <a:xfrm>
              <a:off x="11993057" y="1730708"/>
              <a:ext cx="2214578" cy="2214578"/>
            </a:xfrm>
            <a:prstGeom prst="rect">
              <a:avLst/>
            </a:prstGeom>
            <a:noFill/>
            <a:ln>
              <a:noFill/>
            </a:ln>
          </p:spPr>
        </p:pic>
      </p:grpSp>
      <p:grpSp>
        <p:nvGrpSpPr>
          <p:cNvPr id="1075" name="Google Shape;1075;p309"/>
          <p:cNvGrpSpPr/>
          <p:nvPr/>
        </p:nvGrpSpPr>
        <p:grpSpPr>
          <a:xfrm>
            <a:off x="4251355" y="5251677"/>
            <a:ext cx="2898432" cy="3148138"/>
            <a:chOff x="4251355" y="5251677"/>
            <a:chExt cx="2898432" cy="3148138"/>
          </a:xfrm>
        </p:grpSpPr>
        <p:pic>
          <p:nvPicPr>
            <p:cNvPr id="1076" name="Google Shape;1076;p309"/>
            <p:cNvPicPr preferRelativeResize="0"/>
            <p:nvPr/>
          </p:nvPicPr>
          <p:blipFill rotWithShape="1">
            <a:blip r:embed="rId6">
              <a:alphaModFix/>
            </a:blip>
            <a:srcRect/>
            <a:stretch/>
          </p:blipFill>
          <p:spPr>
            <a:xfrm>
              <a:off x="4620341" y="5251677"/>
              <a:ext cx="2160461" cy="2160461"/>
            </a:xfrm>
            <a:prstGeom prst="rect">
              <a:avLst/>
            </a:prstGeom>
            <a:noFill/>
            <a:ln>
              <a:noFill/>
            </a:ln>
          </p:spPr>
        </p:pic>
        <p:sp>
          <p:nvSpPr>
            <p:cNvPr id="1077" name="Google Shape;1077;p309"/>
            <p:cNvSpPr/>
            <p:nvPr/>
          </p:nvSpPr>
          <p:spPr>
            <a:xfrm>
              <a:off x="4251355" y="7568182"/>
              <a:ext cx="2898432" cy="831633"/>
            </a:xfrm>
            <a:prstGeom prst="roundRect">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Centralized governance</a:t>
              </a:r>
              <a:endParaRPr/>
            </a:p>
          </p:txBody>
        </p:sp>
      </p:grpSp>
      <p:grpSp>
        <p:nvGrpSpPr>
          <p:cNvPr id="1078" name="Google Shape;1078;p309"/>
          <p:cNvGrpSpPr/>
          <p:nvPr/>
        </p:nvGrpSpPr>
        <p:grpSpPr>
          <a:xfrm>
            <a:off x="9106212" y="5251676"/>
            <a:ext cx="2898432" cy="3148139"/>
            <a:chOff x="9106212" y="5251676"/>
            <a:chExt cx="2898432" cy="3148139"/>
          </a:xfrm>
        </p:grpSpPr>
        <p:sp>
          <p:nvSpPr>
            <p:cNvPr id="1079" name="Google Shape;1079;p309"/>
            <p:cNvSpPr/>
            <p:nvPr/>
          </p:nvSpPr>
          <p:spPr>
            <a:xfrm>
              <a:off x="9106212" y="7568182"/>
              <a:ext cx="2898432" cy="831633"/>
            </a:xfrm>
            <a:prstGeom prst="roundRect">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Decentralized governance</a:t>
              </a:r>
              <a:endParaRPr/>
            </a:p>
          </p:txBody>
        </p:sp>
        <p:pic>
          <p:nvPicPr>
            <p:cNvPr id="1080" name="Google Shape;1080;p309"/>
            <p:cNvPicPr preferRelativeResize="0"/>
            <p:nvPr/>
          </p:nvPicPr>
          <p:blipFill rotWithShape="1">
            <a:blip r:embed="rId7">
              <a:alphaModFix/>
            </a:blip>
            <a:srcRect/>
            <a:stretch/>
          </p:blipFill>
          <p:spPr>
            <a:xfrm>
              <a:off x="9475198" y="5251676"/>
              <a:ext cx="2160461" cy="2160461"/>
            </a:xfrm>
            <a:prstGeom prst="rect">
              <a:avLst/>
            </a:prstGeom>
            <a:noFill/>
            <a:ln>
              <a:noFill/>
            </a:ln>
          </p:spPr>
        </p:pic>
      </p:grpSp>
      <p:sp>
        <p:nvSpPr>
          <p:cNvPr id="1081" name="Google Shape;1081;p309"/>
          <p:cNvSpPr/>
          <p:nvPr/>
        </p:nvSpPr>
        <p:spPr>
          <a:xfrm>
            <a:off x="4711700" y="816352"/>
            <a:ext cx="68302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5"/>
          <p:cNvSpPr txBox="1">
            <a:spLocks noGrp="1"/>
          </p:cNvSpPr>
          <p:nvPr>
            <p:ph type="title"/>
          </p:nvPr>
        </p:nvSpPr>
        <p:spPr>
          <a:xfrm>
            <a:off x="-10160" y="229878"/>
            <a:ext cx="16276199" cy="687300"/>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Approaches to Security Plan</a:t>
            </a:r>
            <a:endParaRPr>
              <a:latin typeface="Open Sans"/>
              <a:ea typeface="Open Sans"/>
              <a:cs typeface="Open Sans"/>
              <a:sym typeface="Open Sans"/>
            </a:endParaRPr>
          </a:p>
        </p:txBody>
      </p:sp>
      <p:sp>
        <p:nvSpPr>
          <p:cNvPr id="177" name="Google Shape;177;p255"/>
          <p:cNvSpPr/>
          <p:nvPr/>
        </p:nvSpPr>
        <p:spPr>
          <a:xfrm>
            <a:off x="8838825" y="2304874"/>
            <a:ext cx="6326400" cy="5608666"/>
          </a:xfrm>
          <a:prstGeom prst="roundRect">
            <a:avLst>
              <a:gd name="adj" fmla="val 2522"/>
            </a:avLst>
          </a:prstGeom>
          <a:solidFill>
            <a:srgbClr val="EAF0F0"/>
          </a:solidFill>
          <a:ln>
            <a:noFill/>
          </a:ln>
          <a:effectLst>
            <a:outerShdw blurRad="50800" dist="38100" dir="2700000" algn="tl"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178" name="Google Shape;178;p255"/>
          <p:cNvSpPr/>
          <p:nvPr/>
        </p:nvSpPr>
        <p:spPr>
          <a:xfrm>
            <a:off x="8948488" y="2367830"/>
            <a:ext cx="6209712" cy="5153678"/>
          </a:xfrm>
          <a:prstGeom prst="rect">
            <a:avLst/>
          </a:prstGeom>
          <a:noFill/>
          <a:ln>
            <a:noFill/>
          </a:ln>
        </p:spPr>
        <p:txBody>
          <a:bodyPr spcFirstLastPara="1" wrap="square" lIns="91425" tIns="45700" rIns="91425" bIns="45700" anchor="t" anchorCtr="0">
            <a:spAutoFit/>
          </a:bodyPr>
          <a:lstStyle/>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In this approach, operational staff initiate the process then propagate their findings upward to management as proposed policy recommendations. </a:t>
            </a:r>
            <a:endParaRPr/>
          </a:p>
          <a:p>
            <a:pPr marL="342900" marR="0" lvl="1"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This approach has at times sparked a fiasco due to management not fully aware of things.</a:t>
            </a:r>
            <a:endParaRPr/>
          </a:p>
          <a:p>
            <a:pPr marL="342900" marR="0" lvl="1"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The main advantage of a bottom-up approach to infosec is that you're using a person or team's experience and expertise to handle intricate security concerns</a:t>
            </a:r>
            <a:endParaRPr sz="2200" b="0" i="0" u="none" strike="noStrike" cap="none">
              <a:solidFill>
                <a:srgbClr val="404040"/>
              </a:solidFill>
              <a:latin typeface="Open Sans"/>
              <a:ea typeface="Open Sans"/>
              <a:cs typeface="Open Sans"/>
              <a:sym typeface="Open Sans"/>
            </a:endParaRPr>
          </a:p>
        </p:txBody>
      </p:sp>
      <p:sp>
        <p:nvSpPr>
          <p:cNvPr id="179" name="Google Shape;179;p255"/>
          <p:cNvSpPr/>
          <p:nvPr/>
        </p:nvSpPr>
        <p:spPr>
          <a:xfrm>
            <a:off x="1135900" y="2304874"/>
            <a:ext cx="6326400" cy="5608666"/>
          </a:xfrm>
          <a:prstGeom prst="roundRect">
            <a:avLst>
              <a:gd name="adj" fmla="val 2872"/>
            </a:avLst>
          </a:prstGeom>
          <a:solidFill>
            <a:srgbClr val="EAF0F0"/>
          </a:solidFill>
          <a:ln>
            <a:noFill/>
          </a:ln>
          <a:effectLst>
            <a:outerShdw blurRad="50800" dist="38100" dir="2700000" algn="tl" rotWithShape="0">
              <a:srgbClr val="000000">
                <a:alpha val="40000"/>
              </a:srgbClr>
            </a:outerShdw>
          </a:effectLst>
        </p:spPr>
        <p:txBody>
          <a:bodyPr spcFirstLastPara="1" wrap="square" lIns="91400" tIns="45700" rIns="91400" bIns="45700" anchor="t"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Management understands the security and Initiates the policy which is then systematically percolated down to operations staff.</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Top-level managers are the ones responsible for initiating, creating, and implementing your data protection strategy, including policy creation, procedural instructions, and escalation plans</a:t>
            </a:r>
            <a:endParaRPr sz="2200" b="0" i="0" u="none" strike="noStrike" cap="none">
              <a:solidFill>
                <a:srgbClr val="404040"/>
              </a:solidFill>
              <a:latin typeface="Open Sans"/>
              <a:ea typeface="Open Sans"/>
              <a:cs typeface="Open Sans"/>
              <a:sym typeface="Open Sans"/>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This is more successful as compared to bottom-up approach</a:t>
            </a:r>
            <a:endParaRPr sz="2200" b="0" i="0" u="none" strike="noStrike" cap="none">
              <a:solidFill>
                <a:srgbClr val="404040"/>
              </a:solidFill>
              <a:latin typeface="Open Sans"/>
              <a:ea typeface="Open Sans"/>
              <a:cs typeface="Open Sans"/>
              <a:sym typeface="Open Sans"/>
            </a:endParaRPr>
          </a:p>
        </p:txBody>
      </p:sp>
      <p:sp>
        <p:nvSpPr>
          <p:cNvPr id="180" name="Google Shape;180;p255"/>
          <p:cNvSpPr/>
          <p:nvPr/>
        </p:nvSpPr>
        <p:spPr>
          <a:xfrm>
            <a:off x="1423468" y="1944535"/>
            <a:ext cx="5751370" cy="2298626"/>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181" name="Google Shape;181;p255"/>
          <p:cNvGrpSpPr/>
          <p:nvPr/>
        </p:nvGrpSpPr>
        <p:grpSpPr>
          <a:xfrm>
            <a:off x="1002793" y="1513234"/>
            <a:ext cx="6534200" cy="799565"/>
            <a:chOff x="360189" y="2430405"/>
            <a:chExt cx="3347791" cy="659756"/>
          </a:xfrm>
        </p:grpSpPr>
        <p:sp>
          <p:nvSpPr>
            <p:cNvPr id="182" name="Google Shape;182;p255"/>
            <p:cNvSpPr/>
            <p:nvPr/>
          </p:nvSpPr>
          <p:spPr>
            <a:xfrm>
              <a:off x="582679" y="2988829"/>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183" name="Google Shape;183;p255"/>
            <p:cNvSpPr/>
            <p:nvPr/>
          </p:nvSpPr>
          <p:spPr>
            <a:xfrm>
              <a:off x="582679" y="2988829"/>
              <a:ext cx="2946709" cy="101332"/>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184" name="Google Shape;184;p255"/>
            <p:cNvSpPr/>
            <p:nvPr/>
          </p:nvSpPr>
          <p:spPr>
            <a:xfrm>
              <a:off x="360189" y="2430405"/>
              <a:ext cx="3347791" cy="567075"/>
            </a:xfrm>
            <a:prstGeom prst="roundRect">
              <a:avLst>
                <a:gd name="adj" fmla="val 12439"/>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SemiBold"/>
                  <a:ea typeface="Open Sans SemiBold"/>
                  <a:cs typeface="Open Sans SemiBold"/>
                  <a:sym typeface="Open Sans SemiBold"/>
                </a:rPr>
                <a:t>Top-Down Approach</a:t>
              </a:r>
              <a:endParaRPr sz="2200" b="0" i="0" u="none" strike="noStrike" cap="none">
                <a:solidFill>
                  <a:schemeClr val="lt1"/>
                </a:solidFill>
                <a:latin typeface="Open Sans SemiBold"/>
                <a:ea typeface="Open Sans SemiBold"/>
                <a:cs typeface="Open Sans SemiBold"/>
                <a:sym typeface="Open Sans SemiBold"/>
              </a:endParaRPr>
            </a:p>
          </p:txBody>
        </p:sp>
      </p:grpSp>
      <p:grpSp>
        <p:nvGrpSpPr>
          <p:cNvPr id="185" name="Google Shape;185;p255"/>
          <p:cNvGrpSpPr/>
          <p:nvPr/>
        </p:nvGrpSpPr>
        <p:grpSpPr>
          <a:xfrm>
            <a:off x="8705712" y="1513234"/>
            <a:ext cx="6534201" cy="799567"/>
            <a:chOff x="4414848" y="2116855"/>
            <a:chExt cx="3347791" cy="969313"/>
          </a:xfrm>
        </p:grpSpPr>
        <p:sp>
          <p:nvSpPr>
            <p:cNvPr id="186" name="Google Shape;186;p255"/>
            <p:cNvSpPr/>
            <p:nvPr/>
          </p:nvSpPr>
          <p:spPr>
            <a:xfrm>
              <a:off x="4637338" y="2984836"/>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187" name="Google Shape;187;p255"/>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188" name="Google Shape;188;p255"/>
            <p:cNvSpPr/>
            <p:nvPr/>
          </p:nvSpPr>
          <p:spPr>
            <a:xfrm>
              <a:off x="4414848" y="2116855"/>
              <a:ext cx="3347791" cy="876632"/>
            </a:xfrm>
            <a:prstGeom prst="roundRect">
              <a:avLst>
                <a:gd name="adj" fmla="val 12439"/>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SemiBold"/>
                  <a:ea typeface="Open Sans SemiBold"/>
                  <a:cs typeface="Open Sans SemiBold"/>
                  <a:sym typeface="Open Sans SemiBold"/>
                </a:rPr>
                <a:t>Bottom-up Approach </a:t>
              </a:r>
              <a:endParaRPr sz="2200" b="0" i="0" u="none" strike="noStrike" cap="none">
                <a:solidFill>
                  <a:srgbClr val="FFFFFF"/>
                </a:solidFill>
                <a:latin typeface="Open Sans SemiBold"/>
                <a:ea typeface="Open Sans SemiBold"/>
                <a:cs typeface="Open Sans SemiBold"/>
                <a:sym typeface="Open Sans SemiBold"/>
              </a:endParaRPr>
            </a:p>
          </p:txBody>
        </p:sp>
      </p:grpSp>
      <p:sp>
        <p:nvSpPr>
          <p:cNvPr id="189" name="Google Shape;189;p255"/>
          <p:cNvSpPr/>
          <p:nvPr/>
        </p:nvSpPr>
        <p:spPr>
          <a:xfrm>
            <a:off x="5029200" y="816352"/>
            <a:ext cx="62151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31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Board</a:t>
            </a:r>
            <a:endParaRPr>
              <a:latin typeface="Open Sans"/>
              <a:ea typeface="Open Sans"/>
              <a:cs typeface="Open Sans"/>
              <a:sym typeface="Open Sans"/>
            </a:endParaRPr>
          </a:p>
        </p:txBody>
      </p:sp>
      <p:sp>
        <p:nvSpPr>
          <p:cNvPr id="1088" name="Google Shape;1088;p310"/>
          <p:cNvSpPr/>
          <p:nvPr/>
        </p:nvSpPr>
        <p:spPr>
          <a:xfrm>
            <a:off x="1422400" y="1677378"/>
            <a:ext cx="7765580" cy="6459030"/>
          </a:xfrm>
          <a:prstGeom prst="roundRect">
            <a:avLst>
              <a:gd name="adj" fmla="val 5823"/>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285750" marR="0" lvl="0" indent="-28575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The board establishes the organization’s security direction and approves policies that align with business goals.</a:t>
            </a:r>
            <a:endParaRPr/>
          </a:p>
          <a:p>
            <a:pPr marL="0" marR="0" lvl="0"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It often has the final approval for important security initiatives and spending, such as new security technology.</a:t>
            </a:r>
            <a:endParaRPr/>
          </a:p>
          <a:p>
            <a:pPr marL="0" marR="0" lvl="0"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It is responsible for risk management at the highest level, ensuring that the organization's risk tolerance is clearly defined and adhered to. </a:t>
            </a:r>
            <a:endParaRPr/>
          </a:p>
          <a:p>
            <a:pPr marL="0" marR="0" lvl="0" indent="0" algn="l" rtl="0">
              <a:lnSpc>
                <a:spcPct val="115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It also has a fiduciary duty to stakeholders to protect assets and data, and to ensure compliance with regulatory frameworks.</a:t>
            </a:r>
            <a:endParaRPr/>
          </a:p>
        </p:txBody>
      </p:sp>
      <p:pic>
        <p:nvPicPr>
          <p:cNvPr id="1089" name="Google Shape;1089;p310"/>
          <p:cNvPicPr preferRelativeResize="0"/>
          <p:nvPr/>
        </p:nvPicPr>
        <p:blipFill rotWithShape="1">
          <a:blip r:embed="rId3">
            <a:alphaModFix/>
          </a:blip>
          <a:srcRect/>
          <a:stretch/>
        </p:blipFill>
        <p:spPr>
          <a:xfrm>
            <a:off x="9857670" y="2468493"/>
            <a:ext cx="4876800" cy="4876800"/>
          </a:xfrm>
          <a:prstGeom prst="rect">
            <a:avLst/>
          </a:prstGeom>
          <a:noFill/>
          <a:ln>
            <a:noFill/>
          </a:ln>
        </p:spPr>
      </p:pic>
      <p:sp>
        <p:nvSpPr>
          <p:cNvPr id="1090" name="Google Shape;1090;p310"/>
          <p:cNvSpPr/>
          <p:nvPr/>
        </p:nvSpPr>
        <p:spPr>
          <a:xfrm>
            <a:off x="7467601" y="816352"/>
            <a:ext cx="13276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31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Committee</a:t>
            </a:r>
            <a:endParaRPr>
              <a:latin typeface="Open Sans"/>
              <a:ea typeface="Open Sans"/>
              <a:cs typeface="Open Sans"/>
              <a:sym typeface="Open Sans"/>
            </a:endParaRPr>
          </a:p>
        </p:txBody>
      </p:sp>
      <p:sp>
        <p:nvSpPr>
          <p:cNvPr id="1097" name="Google Shape;1097;p311"/>
          <p:cNvSpPr/>
          <p:nvPr/>
        </p:nvSpPr>
        <p:spPr>
          <a:xfrm>
            <a:off x="1466849" y="2535826"/>
            <a:ext cx="9095907" cy="5640438"/>
          </a:xfrm>
          <a:prstGeom prst="roundRect">
            <a:avLst>
              <a:gd name="adj" fmla="val 5293"/>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It deals with tactical and operational aspects of governance, unlike a board, which operates at a strategic level.</a:t>
            </a:r>
            <a:endParaRPr sz="1800" b="0" i="0" u="none" strike="noStrike" cap="none">
              <a:solidFill>
                <a:srgbClr val="404040"/>
              </a:solidFill>
              <a:latin typeface="Calibri"/>
              <a:ea typeface="Calibri"/>
              <a:cs typeface="Calibri"/>
              <a:sym typeface="Calibri"/>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primary role of a committee is to oversee specific security initiatives or programs.</a:t>
            </a:r>
            <a:endParaRPr/>
          </a:p>
          <a:p>
            <a:pPr marL="0" marR="0" lvl="0" indent="0" algn="l" rtl="0">
              <a:lnSpc>
                <a:spcPct val="100000"/>
              </a:lnSpc>
              <a:spcBef>
                <a:spcPts val="0"/>
              </a:spcBef>
              <a:spcAft>
                <a:spcPts val="0"/>
              </a:spcAft>
              <a:buNone/>
            </a:pPr>
            <a:endParaRPr sz="1000" b="0" i="0" u="none" strike="noStrike" cap="none">
              <a:solidFill>
                <a:srgbClr val="3F3F3F"/>
              </a:solidFill>
              <a:latin typeface="Open Sans"/>
              <a:ea typeface="Open Sans"/>
              <a:cs typeface="Open Sans"/>
              <a:sym typeface="Open Sans"/>
            </a:endParaRPr>
          </a:p>
          <a:p>
            <a:pPr marL="968375" marR="0" lvl="0" indent="-342900" algn="l" rtl="0">
              <a:lnSpc>
                <a:spcPct val="100000"/>
              </a:lnSpc>
              <a:spcBef>
                <a:spcPts val="0"/>
              </a:spcBef>
              <a:spcAft>
                <a:spcPts val="0"/>
              </a:spcAft>
              <a:buClr>
                <a:srgbClr val="000000"/>
              </a:buClr>
              <a:buSzPts val="1760"/>
              <a:buFont typeface="Courier New"/>
              <a:buChar char="o"/>
            </a:pPr>
            <a:r>
              <a:rPr lang="en-US" sz="2200" b="0" i="0" u="none" strike="noStrike" cap="none">
                <a:solidFill>
                  <a:srgbClr val="3F3F3F"/>
                </a:solidFill>
                <a:latin typeface="Open Sans"/>
                <a:ea typeface="Open Sans"/>
                <a:cs typeface="Open Sans"/>
                <a:sym typeface="Open Sans"/>
              </a:rPr>
              <a:t>This includes ensuring that data handling and storage practices align with GDPR requirements.</a:t>
            </a:r>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It acts as an advisory body to the board or senior management. </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It conducts in-depth analyses of specific issues, such as emerging threats or regulatory changes, and presents its findings and recommendations for action.</a:t>
            </a:r>
            <a:endParaRPr/>
          </a:p>
        </p:txBody>
      </p:sp>
      <p:pic>
        <p:nvPicPr>
          <p:cNvPr id="1098" name="Google Shape;1098;p311"/>
          <p:cNvPicPr preferRelativeResize="0"/>
          <p:nvPr/>
        </p:nvPicPr>
        <p:blipFill rotWithShape="1">
          <a:blip r:embed="rId3">
            <a:alphaModFix/>
          </a:blip>
          <a:srcRect/>
          <a:stretch/>
        </p:blipFill>
        <p:spPr>
          <a:xfrm>
            <a:off x="10851515" y="3186324"/>
            <a:ext cx="3710090" cy="3710090"/>
          </a:xfrm>
          <a:prstGeom prst="rect">
            <a:avLst/>
          </a:prstGeom>
          <a:noFill/>
          <a:ln>
            <a:noFill/>
          </a:ln>
        </p:spPr>
      </p:pic>
      <p:sp>
        <p:nvSpPr>
          <p:cNvPr id="1099" name="Google Shape;1099;p311"/>
          <p:cNvSpPr/>
          <p:nvPr/>
        </p:nvSpPr>
        <p:spPr>
          <a:xfrm>
            <a:off x="6896100" y="816352"/>
            <a:ext cx="24765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0" name="Google Shape;1100;p311"/>
          <p:cNvSpPr txBox="1"/>
          <p:nvPr/>
        </p:nvSpPr>
        <p:spPr>
          <a:xfrm>
            <a:off x="2194169" y="1172774"/>
            <a:ext cx="11867662"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 committee is a specialized body within an organization focusing on specific security or operational needs.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31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Govt. Entities</a:t>
            </a:r>
            <a:endParaRPr>
              <a:latin typeface="Open Sans"/>
              <a:ea typeface="Open Sans"/>
              <a:cs typeface="Open Sans"/>
              <a:sym typeface="Open Sans"/>
            </a:endParaRPr>
          </a:p>
        </p:txBody>
      </p:sp>
      <p:pic>
        <p:nvPicPr>
          <p:cNvPr id="1107" name="Google Shape;1107;p312"/>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1108" name="Google Shape;1108;p312"/>
          <p:cNvSpPr/>
          <p:nvPr/>
        </p:nvSpPr>
        <p:spPr>
          <a:xfrm>
            <a:off x="1466850" y="2744826"/>
            <a:ext cx="7970297" cy="4787348"/>
          </a:xfrm>
          <a:prstGeom prst="roundRect">
            <a:avLst>
              <a:gd name="adj" fmla="val 6711"/>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Government entities play a crucial role in governance, particularly in national security, public safety, and regulatory compliance. </a:t>
            </a:r>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They enforce standards and regulations for private organizations and handle dispute resolution and legal enforcement. </a:t>
            </a:r>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This ensures accountability and rigorous security protocols for organizations.</a:t>
            </a:r>
            <a:endParaRPr/>
          </a:p>
        </p:txBody>
      </p:sp>
      <p:pic>
        <p:nvPicPr>
          <p:cNvPr id="1109" name="Google Shape;1109;p312"/>
          <p:cNvPicPr preferRelativeResize="0"/>
          <p:nvPr/>
        </p:nvPicPr>
        <p:blipFill rotWithShape="1">
          <a:blip r:embed="rId4">
            <a:alphaModFix/>
          </a:blip>
          <a:srcRect/>
          <a:stretch/>
        </p:blipFill>
        <p:spPr>
          <a:xfrm>
            <a:off x="10075101" y="2241550"/>
            <a:ext cx="4876800" cy="4876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31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Centralized Governance</a:t>
            </a:r>
            <a:endParaRPr>
              <a:latin typeface="Open Sans"/>
              <a:ea typeface="Open Sans"/>
              <a:cs typeface="Open Sans"/>
              <a:sym typeface="Open Sans"/>
            </a:endParaRPr>
          </a:p>
        </p:txBody>
      </p:sp>
      <p:sp>
        <p:nvSpPr>
          <p:cNvPr id="1116" name="Google Shape;1116;p313"/>
          <p:cNvSpPr/>
          <p:nvPr/>
        </p:nvSpPr>
        <p:spPr>
          <a:xfrm>
            <a:off x="1299764" y="2286276"/>
            <a:ext cx="9682373" cy="4787348"/>
          </a:xfrm>
          <a:prstGeom prst="roundRect">
            <a:avLst>
              <a:gd name="adj" fmla="val 533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 In a centralized governance structure, decision-making authority is concentrated at the top levels of the organization, leading to quicker decision-making processes. </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For example, in a centralized IT governance model, a single department might be responsible for all IT-related decisions, resulting in a uniform implementation of policies. </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However, drawbacks include limited responsiveness to unique departmental needs and the potential for a single point of failure.</a:t>
            </a:r>
            <a:endParaRPr/>
          </a:p>
        </p:txBody>
      </p:sp>
      <p:pic>
        <p:nvPicPr>
          <p:cNvPr id="1117" name="Google Shape;1117;p313"/>
          <p:cNvPicPr preferRelativeResize="0"/>
          <p:nvPr/>
        </p:nvPicPr>
        <p:blipFill rotWithShape="1">
          <a:blip r:embed="rId3">
            <a:alphaModFix/>
          </a:blip>
          <a:srcRect/>
          <a:stretch/>
        </p:blipFill>
        <p:spPr>
          <a:xfrm>
            <a:off x="11198706" y="2940039"/>
            <a:ext cx="3479821" cy="3479821"/>
          </a:xfrm>
          <a:prstGeom prst="rect">
            <a:avLst/>
          </a:prstGeom>
          <a:noFill/>
          <a:ln>
            <a:noFill/>
          </a:ln>
        </p:spPr>
      </p:pic>
      <p:sp>
        <p:nvSpPr>
          <p:cNvPr id="1118" name="Google Shape;1118;p313"/>
          <p:cNvSpPr/>
          <p:nvPr/>
        </p:nvSpPr>
        <p:spPr>
          <a:xfrm>
            <a:off x="5486400" y="816352"/>
            <a:ext cx="5300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31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Decentralized Governance</a:t>
            </a:r>
            <a:endParaRPr>
              <a:latin typeface="Open Sans"/>
              <a:ea typeface="Open Sans"/>
              <a:cs typeface="Open Sans"/>
              <a:sym typeface="Open Sans"/>
            </a:endParaRPr>
          </a:p>
        </p:txBody>
      </p:sp>
      <p:sp>
        <p:nvSpPr>
          <p:cNvPr id="1125" name="Google Shape;1125;p314"/>
          <p:cNvSpPr/>
          <p:nvPr/>
        </p:nvSpPr>
        <p:spPr>
          <a:xfrm>
            <a:off x="1553411" y="2881547"/>
            <a:ext cx="8615613" cy="3596805"/>
          </a:xfrm>
          <a:prstGeom prst="roundRect">
            <a:avLst>
              <a:gd name="adj" fmla="val 3621"/>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Decentralized governance distributes decision-making authority within an organization, allowing localized control to accommodate diverse needs and locations. </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a:ea typeface="Open Sans"/>
                <a:cs typeface="Open Sans"/>
                <a:sym typeface="Open Sans"/>
              </a:rPr>
              <a:t>While fostering innovation, it can lead to inconsistencies. </a:t>
            </a:r>
            <a:endParaRPr/>
          </a:p>
        </p:txBody>
      </p:sp>
      <p:pic>
        <p:nvPicPr>
          <p:cNvPr id="1126" name="Google Shape;1126;p314"/>
          <p:cNvPicPr preferRelativeResize="0"/>
          <p:nvPr/>
        </p:nvPicPr>
        <p:blipFill rotWithShape="1">
          <a:blip r:embed="rId3">
            <a:alphaModFix/>
          </a:blip>
          <a:srcRect/>
          <a:stretch/>
        </p:blipFill>
        <p:spPr>
          <a:xfrm>
            <a:off x="10627655" y="2599743"/>
            <a:ext cx="4160412" cy="4160412"/>
          </a:xfrm>
          <a:prstGeom prst="rect">
            <a:avLst/>
          </a:prstGeom>
          <a:noFill/>
          <a:ln>
            <a:noFill/>
          </a:ln>
        </p:spPr>
      </p:pic>
      <p:sp>
        <p:nvSpPr>
          <p:cNvPr id="1127" name="Google Shape;1127;p314"/>
          <p:cNvSpPr/>
          <p:nvPr/>
        </p:nvSpPr>
        <p:spPr>
          <a:xfrm>
            <a:off x="5207000" y="816352"/>
            <a:ext cx="58361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8" name="Google Shape;1128;p314"/>
          <p:cNvSpPr txBox="1"/>
          <p:nvPr/>
        </p:nvSpPr>
        <p:spPr>
          <a:xfrm>
            <a:off x="2604169" y="7314725"/>
            <a:ext cx="11047663"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Some organizations use a hybrid approach, combining centralized and decentralized elements.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63"/>
          <p:cNvSpPr txBox="1">
            <a:spLocks noGrp="1"/>
          </p:cNvSpPr>
          <p:nvPr>
            <p:ph type="title"/>
          </p:nvPr>
        </p:nvSpPr>
        <p:spPr>
          <a:xfrm>
            <a:off x="-11316" y="309161"/>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Major Focus of Information Security Governance</a:t>
            </a:r>
            <a:endParaRPr/>
          </a:p>
        </p:txBody>
      </p:sp>
      <p:sp>
        <p:nvSpPr>
          <p:cNvPr id="1134" name="Google Shape;1134;p63"/>
          <p:cNvSpPr/>
          <p:nvPr/>
        </p:nvSpPr>
        <p:spPr>
          <a:xfrm>
            <a:off x="7270473" y="3588921"/>
            <a:ext cx="1749590" cy="1749591"/>
          </a:xfrm>
          <a:custGeom>
            <a:avLst/>
            <a:gdLst/>
            <a:ahLst/>
            <a:cxnLst/>
            <a:rect l="l" t="t" r="r" b="b"/>
            <a:pathLst>
              <a:path w="1749590" h="1749591" extrusionOk="0">
                <a:moveTo>
                  <a:pt x="874795" y="0"/>
                </a:moveTo>
                <a:cubicBezTo>
                  <a:pt x="391727" y="0"/>
                  <a:pt x="0" y="391728"/>
                  <a:pt x="0" y="874795"/>
                </a:cubicBezTo>
                <a:cubicBezTo>
                  <a:pt x="0" y="1357863"/>
                  <a:pt x="391727" y="1749591"/>
                  <a:pt x="874795" y="1749591"/>
                </a:cubicBezTo>
                <a:cubicBezTo>
                  <a:pt x="1357863" y="1749591"/>
                  <a:pt x="1749591" y="1357863"/>
                  <a:pt x="1749591" y="874795"/>
                </a:cubicBezTo>
                <a:cubicBezTo>
                  <a:pt x="1749591" y="391555"/>
                  <a:pt x="1358035" y="0"/>
                  <a:pt x="874795" y="0"/>
                </a:cubicBezTo>
                <a:close/>
                <a:moveTo>
                  <a:pt x="874795" y="1731840"/>
                </a:moveTo>
                <a:cubicBezTo>
                  <a:pt x="401379" y="1731840"/>
                  <a:pt x="17751" y="1348040"/>
                  <a:pt x="17751" y="874795"/>
                </a:cubicBezTo>
                <a:cubicBezTo>
                  <a:pt x="17751" y="401379"/>
                  <a:pt x="401551" y="17751"/>
                  <a:pt x="874795" y="17751"/>
                </a:cubicBezTo>
                <a:cubicBezTo>
                  <a:pt x="1348212" y="17751"/>
                  <a:pt x="1731840" y="401551"/>
                  <a:pt x="1731840" y="874795"/>
                </a:cubicBezTo>
                <a:cubicBezTo>
                  <a:pt x="1731840" y="1348040"/>
                  <a:pt x="1348212" y="1731840"/>
                  <a:pt x="874795" y="1731840"/>
                </a:cubicBezTo>
                <a:close/>
              </a:path>
            </a:pathLst>
          </a:custGeom>
          <a:solidFill>
            <a:srgbClr val="FFFFFF">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63"/>
          <p:cNvSpPr/>
          <p:nvPr/>
        </p:nvSpPr>
        <p:spPr>
          <a:xfrm>
            <a:off x="10042038" y="3588921"/>
            <a:ext cx="1749590" cy="1749591"/>
          </a:xfrm>
          <a:custGeom>
            <a:avLst/>
            <a:gdLst/>
            <a:ahLst/>
            <a:cxnLst/>
            <a:rect l="l" t="t" r="r" b="b"/>
            <a:pathLst>
              <a:path w="1749590" h="1749591" extrusionOk="0">
                <a:moveTo>
                  <a:pt x="874795" y="0"/>
                </a:moveTo>
                <a:cubicBezTo>
                  <a:pt x="391728" y="0"/>
                  <a:pt x="0" y="391728"/>
                  <a:pt x="0" y="874795"/>
                </a:cubicBezTo>
                <a:cubicBezTo>
                  <a:pt x="0" y="1357863"/>
                  <a:pt x="391728" y="1749591"/>
                  <a:pt x="874795" y="1749591"/>
                </a:cubicBezTo>
                <a:cubicBezTo>
                  <a:pt x="1357863" y="1749591"/>
                  <a:pt x="1749591" y="1357863"/>
                  <a:pt x="1749591" y="874795"/>
                </a:cubicBezTo>
                <a:cubicBezTo>
                  <a:pt x="1749591" y="391555"/>
                  <a:pt x="1357863" y="0"/>
                  <a:pt x="874795" y="0"/>
                </a:cubicBezTo>
                <a:close/>
                <a:moveTo>
                  <a:pt x="874795" y="1731840"/>
                </a:moveTo>
                <a:cubicBezTo>
                  <a:pt x="401379" y="1731840"/>
                  <a:pt x="17751" y="1348040"/>
                  <a:pt x="17751" y="874795"/>
                </a:cubicBezTo>
                <a:cubicBezTo>
                  <a:pt x="17751" y="401379"/>
                  <a:pt x="401550" y="17751"/>
                  <a:pt x="874795" y="17751"/>
                </a:cubicBezTo>
                <a:cubicBezTo>
                  <a:pt x="1348212" y="17751"/>
                  <a:pt x="1731839" y="401551"/>
                  <a:pt x="1731839" y="874795"/>
                </a:cubicBezTo>
                <a:cubicBezTo>
                  <a:pt x="1731839" y="1348040"/>
                  <a:pt x="1348212" y="1731840"/>
                  <a:pt x="874795" y="1731840"/>
                </a:cubicBezTo>
                <a:close/>
              </a:path>
            </a:pathLst>
          </a:custGeom>
          <a:solidFill>
            <a:srgbClr val="FFFFFF">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63"/>
          <p:cNvSpPr/>
          <p:nvPr/>
        </p:nvSpPr>
        <p:spPr>
          <a:xfrm>
            <a:off x="12813602" y="3588921"/>
            <a:ext cx="1749591" cy="1749591"/>
          </a:xfrm>
          <a:custGeom>
            <a:avLst/>
            <a:gdLst/>
            <a:ahLst/>
            <a:cxnLst/>
            <a:rect l="l" t="t" r="r" b="b"/>
            <a:pathLst>
              <a:path w="1749591" h="1749591" extrusionOk="0">
                <a:moveTo>
                  <a:pt x="874796" y="0"/>
                </a:moveTo>
                <a:cubicBezTo>
                  <a:pt x="391727" y="0"/>
                  <a:pt x="0" y="391728"/>
                  <a:pt x="0" y="874795"/>
                </a:cubicBezTo>
                <a:cubicBezTo>
                  <a:pt x="0" y="1357863"/>
                  <a:pt x="391727" y="1749591"/>
                  <a:pt x="874796" y="1749591"/>
                </a:cubicBezTo>
                <a:cubicBezTo>
                  <a:pt x="1357864" y="1749591"/>
                  <a:pt x="1749591" y="1357863"/>
                  <a:pt x="1749591" y="874795"/>
                </a:cubicBezTo>
                <a:cubicBezTo>
                  <a:pt x="1749591" y="391555"/>
                  <a:pt x="1357864" y="0"/>
                  <a:pt x="874796" y="0"/>
                </a:cubicBezTo>
                <a:close/>
                <a:moveTo>
                  <a:pt x="874796" y="1731840"/>
                </a:moveTo>
                <a:cubicBezTo>
                  <a:pt x="401379" y="1731840"/>
                  <a:pt x="17751" y="1348040"/>
                  <a:pt x="17751" y="874795"/>
                </a:cubicBezTo>
                <a:cubicBezTo>
                  <a:pt x="17751" y="401379"/>
                  <a:pt x="401551" y="17751"/>
                  <a:pt x="874796" y="17751"/>
                </a:cubicBezTo>
                <a:cubicBezTo>
                  <a:pt x="1348212" y="17751"/>
                  <a:pt x="1731840" y="401551"/>
                  <a:pt x="1731840" y="874795"/>
                </a:cubicBezTo>
                <a:cubicBezTo>
                  <a:pt x="1731840" y="1348040"/>
                  <a:pt x="1348040" y="1731840"/>
                  <a:pt x="874796" y="1731840"/>
                </a:cubicBezTo>
                <a:close/>
              </a:path>
            </a:pathLst>
          </a:custGeom>
          <a:solidFill>
            <a:srgbClr val="FFFFFF">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7" name="Google Shape;1137;p63"/>
          <p:cNvGrpSpPr/>
          <p:nvPr/>
        </p:nvGrpSpPr>
        <p:grpSpPr>
          <a:xfrm>
            <a:off x="1417866" y="3352428"/>
            <a:ext cx="2295519" cy="2295778"/>
            <a:chOff x="1417866" y="3352428"/>
            <a:chExt cx="2295519" cy="2295778"/>
          </a:xfrm>
        </p:grpSpPr>
        <p:grpSp>
          <p:nvGrpSpPr>
            <p:cNvPr id="1138" name="Google Shape;1138;p63"/>
            <p:cNvGrpSpPr/>
            <p:nvPr/>
          </p:nvGrpSpPr>
          <p:grpSpPr>
            <a:xfrm>
              <a:off x="1417866" y="3352428"/>
              <a:ext cx="2295519" cy="2295778"/>
              <a:chOff x="1271562" y="4231358"/>
              <a:chExt cx="2295519" cy="2295778"/>
            </a:xfrm>
          </p:grpSpPr>
          <p:sp>
            <p:nvSpPr>
              <p:cNvPr id="1139" name="Google Shape;1139;p63"/>
              <p:cNvSpPr/>
              <p:nvPr/>
            </p:nvSpPr>
            <p:spPr>
              <a:xfrm>
                <a:off x="1581213" y="4467851"/>
                <a:ext cx="1749590" cy="1749591"/>
              </a:xfrm>
              <a:custGeom>
                <a:avLst/>
                <a:gdLst/>
                <a:ahLst/>
                <a:cxnLst/>
                <a:rect l="l" t="t" r="r" b="b"/>
                <a:pathLst>
                  <a:path w="1749590" h="1749591" extrusionOk="0">
                    <a:moveTo>
                      <a:pt x="874796" y="0"/>
                    </a:moveTo>
                    <a:cubicBezTo>
                      <a:pt x="391728" y="0"/>
                      <a:pt x="0" y="391728"/>
                      <a:pt x="0" y="874795"/>
                    </a:cubicBezTo>
                    <a:cubicBezTo>
                      <a:pt x="0" y="1357863"/>
                      <a:pt x="391728" y="1749591"/>
                      <a:pt x="874796" y="1749591"/>
                    </a:cubicBezTo>
                    <a:cubicBezTo>
                      <a:pt x="1357863" y="1749591"/>
                      <a:pt x="1749591" y="1357863"/>
                      <a:pt x="1749591" y="874795"/>
                    </a:cubicBezTo>
                    <a:cubicBezTo>
                      <a:pt x="1749591" y="391555"/>
                      <a:pt x="1357863" y="0"/>
                      <a:pt x="874796" y="0"/>
                    </a:cubicBezTo>
                    <a:close/>
                    <a:moveTo>
                      <a:pt x="874796" y="1731840"/>
                    </a:moveTo>
                    <a:cubicBezTo>
                      <a:pt x="401379" y="1731840"/>
                      <a:pt x="17751" y="1348040"/>
                      <a:pt x="17751" y="874795"/>
                    </a:cubicBezTo>
                    <a:cubicBezTo>
                      <a:pt x="17751" y="401379"/>
                      <a:pt x="401551" y="17751"/>
                      <a:pt x="874796" y="17751"/>
                    </a:cubicBezTo>
                    <a:cubicBezTo>
                      <a:pt x="1348212" y="17751"/>
                      <a:pt x="1731840" y="401551"/>
                      <a:pt x="1731840" y="874795"/>
                    </a:cubicBezTo>
                    <a:cubicBezTo>
                      <a:pt x="1731840" y="1348040"/>
                      <a:pt x="1348040" y="1731840"/>
                      <a:pt x="874796" y="1731840"/>
                    </a:cubicBezTo>
                    <a:close/>
                  </a:path>
                </a:pathLst>
              </a:custGeom>
              <a:solidFill>
                <a:srgbClr val="FFFFFF">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40" name="Google Shape;1140;p63"/>
              <p:cNvGrpSpPr/>
              <p:nvPr/>
            </p:nvGrpSpPr>
            <p:grpSpPr>
              <a:xfrm>
                <a:off x="1271562" y="4231358"/>
                <a:ext cx="2295519" cy="2295778"/>
                <a:chOff x="1293864" y="4231358"/>
                <a:chExt cx="2295519" cy="2295778"/>
              </a:xfrm>
            </p:grpSpPr>
            <p:sp>
              <p:nvSpPr>
                <p:cNvPr id="1141" name="Google Shape;1141;p63"/>
                <p:cNvSpPr/>
                <p:nvPr/>
              </p:nvSpPr>
              <p:spPr>
                <a:xfrm>
                  <a:off x="1293864" y="4504732"/>
                  <a:ext cx="2022361" cy="2022404"/>
                </a:xfrm>
                <a:custGeom>
                  <a:avLst/>
                  <a:gdLst/>
                  <a:ahLst/>
                  <a:cxnLst/>
                  <a:rect l="l" t="t" r="r" b="b"/>
                  <a:pathLst>
                    <a:path w="2022361" h="2022404" extrusionOk="0">
                      <a:moveTo>
                        <a:pt x="1184447" y="2022405"/>
                      </a:moveTo>
                      <a:cubicBezTo>
                        <a:pt x="880957" y="2022405"/>
                        <a:pt x="577467" y="1906937"/>
                        <a:pt x="346532" y="1675830"/>
                      </a:cubicBezTo>
                      <a:cubicBezTo>
                        <a:pt x="-115511" y="1213787"/>
                        <a:pt x="-115511" y="462042"/>
                        <a:pt x="346532" y="0"/>
                      </a:cubicBezTo>
                      <a:lnTo>
                        <a:pt x="468376" y="121844"/>
                      </a:lnTo>
                      <a:cubicBezTo>
                        <a:pt x="73546" y="516674"/>
                        <a:pt x="73546" y="1159156"/>
                        <a:pt x="468376" y="1553986"/>
                      </a:cubicBezTo>
                      <a:cubicBezTo>
                        <a:pt x="863206" y="1948816"/>
                        <a:pt x="1505688" y="1948816"/>
                        <a:pt x="1900517" y="1553986"/>
                      </a:cubicBezTo>
                      <a:lnTo>
                        <a:pt x="2022361" y="1675830"/>
                      </a:lnTo>
                      <a:cubicBezTo>
                        <a:pt x="1791254" y="1906765"/>
                        <a:pt x="1487764" y="2022405"/>
                        <a:pt x="1184447" y="2022405"/>
                      </a:cubicBezTo>
                      <a:close/>
                    </a:path>
                  </a:pathLst>
                </a:custGeom>
                <a:solidFill>
                  <a:srgbClr val="76BB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63"/>
                <p:cNvSpPr/>
                <p:nvPr/>
              </p:nvSpPr>
              <p:spPr>
                <a:xfrm>
                  <a:off x="1692097" y="4231358"/>
                  <a:ext cx="1897286" cy="1897328"/>
                </a:xfrm>
                <a:custGeom>
                  <a:avLst/>
                  <a:gdLst/>
                  <a:ahLst/>
                  <a:cxnLst/>
                  <a:rect l="l" t="t" r="r" b="b"/>
                  <a:pathLst>
                    <a:path w="1897286" h="1897328" extrusionOk="0">
                      <a:moveTo>
                        <a:pt x="1572254" y="1897329"/>
                      </a:moveTo>
                      <a:lnTo>
                        <a:pt x="1553986" y="1879061"/>
                      </a:lnTo>
                      <a:cubicBezTo>
                        <a:pt x="1758725" y="1674322"/>
                        <a:pt x="1871608" y="1401508"/>
                        <a:pt x="1871608" y="1111288"/>
                      </a:cubicBezTo>
                      <a:cubicBezTo>
                        <a:pt x="1871608" y="820896"/>
                        <a:pt x="1758897" y="548255"/>
                        <a:pt x="1553986" y="343516"/>
                      </a:cubicBezTo>
                      <a:cubicBezTo>
                        <a:pt x="1130547" y="-79922"/>
                        <a:pt x="441706" y="-79922"/>
                        <a:pt x="18268" y="343516"/>
                      </a:cubicBezTo>
                      <a:lnTo>
                        <a:pt x="0" y="325075"/>
                      </a:lnTo>
                      <a:cubicBezTo>
                        <a:pt x="433434" y="-108358"/>
                        <a:pt x="1138820" y="-108358"/>
                        <a:pt x="1572254" y="325075"/>
                      </a:cubicBezTo>
                      <a:cubicBezTo>
                        <a:pt x="1781991" y="534813"/>
                        <a:pt x="1897286" y="813830"/>
                        <a:pt x="1897286" y="1111288"/>
                      </a:cubicBezTo>
                      <a:cubicBezTo>
                        <a:pt x="1897458" y="1408574"/>
                        <a:pt x="1781991" y="1687764"/>
                        <a:pt x="1572254" y="1897329"/>
                      </a:cubicBezTo>
                      <a:close/>
                    </a:path>
                  </a:pathLst>
                </a:custGeom>
                <a:solidFill>
                  <a:srgbClr val="75757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43" name="Google Shape;1143;p63"/>
            <p:cNvSpPr/>
            <p:nvPr/>
          </p:nvSpPr>
          <p:spPr>
            <a:xfrm>
              <a:off x="1554444" y="4099740"/>
              <a:ext cx="202236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management</a:t>
              </a:r>
              <a:endParaRPr sz="1400" b="0" i="0" u="none" strike="noStrike" cap="none">
                <a:solidFill>
                  <a:srgbClr val="3F3F3F"/>
                </a:solidFill>
                <a:latin typeface="Open Sans"/>
                <a:ea typeface="Open Sans"/>
                <a:cs typeface="Open Sans"/>
                <a:sym typeface="Open Sans"/>
              </a:endParaRPr>
            </a:p>
          </p:txBody>
        </p:sp>
      </p:grpSp>
      <p:grpSp>
        <p:nvGrpSpPr>
          <p:cNvPr id="1144" name="Google Shape;1144;p63"/>
          <p:cNvGrpSpPr/>
          <p:nvPr/>
        </p:nvGrpSpPr>
        <p:grpSpPr>
          <a:xfrm>
            <a:off x="4193526" y="3278710"/>
            <a:ext cx="2379503" cy="2296769"/>
            <a:chOff x="4193526" y="3278710"/>
            <a:chExt cx="2379503" cy="2296769"/>
          </a:xfrm>
        </p:grpSpPr>
        <p:grpSp>
          <p:nvGrpSpPr>
            <p:cNvPr id="1145" name="Google Shape;1145;p63"/>
            <p:cNvGrpSpPr/>
            <p:nvPr/>
          </p:nvGrpSpPr>
          <p:grpSpPr>
            <a:xfrm>
              <a:off x="4198271" y="3278710"/>
              <a:ext cx="2370013" cy="2296769"/>
              <a:chOff x="4064696" y="4157640"/>
              <a:chExt cx="2370013" cy="2296769"/>
            </a:xfrm>
          </p:grpSpPr>
          <p:sp>
            <p:nvSpPr>
              <p:cNvPr id="1146" name="Google Shape;1146;p63"/>
              <p:cNvSpPr/>
              <p:nvPr/>
            </p:nvSpPr>
            <p:spPr>
              <a:xfrm>
                <a:off x="4064696" y="4157640"/>
                <a:ext cx="2370013" cy="1185006"/>
              </a:xfrm>
              <a:custGeom>
                <a:avLst/>
                <a:gdLst/>
                <a:ahLst/>
                <a:cxnLst/>
                <a:rect l="l" t="t" r="r" b="b"/>
                <a:pathLst>
                  <a:path w="2370013" h="1185006" extrusionOk="0">
                    <a:moveTo>
                      <a:pt x="2370013" y="1185007"/>
                    </a:moveTo>
                    <a:lnTo>
                      <a:pt x="2197674" y="1185007"/>
                    </a:lnTo>
                    <a:cubicBezTo>
                      <a:pt x="2197674" y="626627"/>
                      <a:pt x="1743387" y="172340"/>
                      <a:pt x="1185007" y="172340"/>
                    </a:cubicBezTo>
                    <a:cubicBezTo>
                      <a:pt x="626627" y="172340"/>
                      <a:pt x="172340" y="626627"/>
                      <a:pt x="172340" y="1185007"/>
                    </a:cubicBezTo>
                    <a:lnTo>
                      <a:pt x="0" y="1185007"/>
                    </a:lnTo>
                    <a:cubicBezTo>
                      <a:pt x="0" y="531668"/>
                      <a:pt x="531668" y="0"/>
                      <a:pt x="1185007" y="0"/>
                    </a:cubicBezTo>
                    <a:cubicBezTo>
                      <a:pt x="1838518" y="0"/>
                      <a:pt x="2370013" y="531495"/>
                      <a:pt x="2370013" y="1185007"/>
                    </a:cubicBezTo>
                    <a:close/>
                  </a:path>
                </a:pathLst>
              </a:custGeom>
              <a:solidFill>
                <a:srgbClr val="C87C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63"/>
              <p:cNvSpPr/>
              <p:nvPr/>
            </p:nvSpPr>
            <p:spPr>
              <a:xfrm>
                <a:off x="4138112" y="5342647"/>
                <a:ext cx="2223524" cy="1111762"/>
              </a:xfrm>
              <a:custGeom>
                <a:avLst/>
                <a:gdLst/>
                <a:ahLst/>
                <a:cxnLst/>
                <a:rect l="l" t="t" r="r" b="b"/>
                <a:pathLst>
                  <a:path w="2223524" h="1111762" extrusionOk="0">
                    <a:moveTo>
                      <a:pt x="1111763" y="1111763"/>
                    </a:moveTo>
                    <a:cubicBezTo>
                      <a:pt x="498751" y="1111763"/>
                      <a:pt x="0" y="613012"/>
                      <a:pt x="0" y="0"/>
                    </a:cubicBezTo>
                    <a:lnTo>
                      <a:pt x="25851" y="0"/>
                    </a:lnTo>
                    <a:cubicBezTo>
                      <a:pt x="25851" y="598708"/>
                      <a:pt x="513055" y="1085912"/>
                      <a:pt x="1111763" y="1085912"/>
                    </a:cubicBezTo>
                    <a:cubicBezTo>
                      <a:pt x="1710470" y="1085912"/>
                      <a:pt x="2197674" y="598708"/>
                      <a:pt x="2197674" y="0"/>
                    </a:cubicBezTo>
                    <a:lnTo>
                      <a:pt x="2223525" y="0"/>
                    </a:lnTo>
                    <a:cubicBezTo>
                      <a:pt x="2223352" y="613012"/>
                      <a:pt x="1724774" y="1111763"/>
                      <a:pt x="1111763" y="1111763"/>
                    </a:cubicBezTo>
                    <a:close/>
                  </a:path>
                </a:pathLst>
              </a:custGeom>
              <a:solidFill>
                <a:srgbClr val="75757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8" name="Google Shape;1148;p63"/>
            <p:cNvSpPr/>
            <p:nvPr/>
          </p:nvSpPr>
          <p:spPr>
            <a:xfrm>
              <a:off x="4193526" y="4075356"/>
              <a:ext cx="237950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Resource management</a:t>
              </a:r>
              <a:endParaRPr sz="1400" b="0" i="0" u="none" strike="noStrike" cap="none">
                <a:solidFill>
                  <a:srgbClr val="3F3F3F"/>
                </a:solidFill>
                <a:latin typeface="Open Sans"/>
                <a:ea typeface="Open Sans"/>
                <a:cs typeface="Open Sans"/>
                <a:sym typeface="Open Sans"/>
              </a:endParaRPr>
            </a:p>
          </p:txBody>
        </p:sp>
      </p:grpSp>
      <p:grpSp>
        <p:nvGrpSpPr>
          <p:cNvPr id="1149" name="Google Shape;1149;p63"/>
          <p:cNvGrpSpPr/>
          <p:nvPr/>
        </p:nvGrpSpPr>
        <p:grpSpPr>
          <a:xfrm>
            <a:off x="6962759" y="3352428"/>
            <a:ext cx="2337372" cy="2295778"/>
            <a:chOff x="6962759" y="3352428"/>
            <a:chExt cx="2337372" cy="2295778"/>
          </a:xfrm>
        </p:grpSpPr>
        <p:grpSp>
          <p:nvGrpSpPr>
            <p:cNvPr id="1150" name="Google Shape;1150;p63"/>
            <p:cNvGrpSpPr/>
            <p:nvPr/>
          </p:nvGrpSpPr>
          <p:grpSpPr>
            <a:xfrm>
              <a:off x="7004526" y="3352428"/>
              <a:ext cx="2295605" cy="2295778"/>
              <a:chOff x="6910151" y="4231358"/>
              <a:chExt cx="2295605" cy="2295778"/>
            </a:xfrm>
          </p:grpSpPr>
          <p:sp>
            <p:nvSpPr>
              <p:cNvPr id="1151" name="Google Shape;1151;p63"/>
              <p:cNvSpPr/>
              <p:nvPr/>
            </p:nvSpPr>
            <p:spPr>
              <a:xfrm>
                <a:off x="7183352" y="4504732"/>
                <a:ext cx="2022404" cy="2022404"/>
              </a:xfrm>
              <a:custGeom>
                <a:avLst/>
                <a:gdLst/>
                <a:ahLst/>
                <a:cxnLst/>
                <a:rect l="l" t="t" r="r" b="b"/>
                <a:pathLst>
                  <a:path w="2022404" h="2022404" extrusionOk="0">
                    <a:moveTo>
                      <a:pt x="837915" y="2022405"/>
                    </a:moveTo>
                    <a:cubicBezTo>
                      <a:pt x="534425" y="2022405"/>
                      <a:pt x="230935" y="1906937"/>
                      <a:pt x="0" y="1675830"/>
                    </a:cubicBezTo>
                    <a:lnTo>
                      <a:pt x="121844" y="1553986"/>
                    </a:lnTo>
                    <a:cubicBezTo>
                      <a:pt x="516674" y="1948816"/>
                      <a:pt x="1159156" y="1948816"/>
                      <a:pt x="1553986" y="1553986"/>
                    </a:cubicBezTo>
                    <a:cubicBezTo>
                      <a:pt x="1744938" y="1363033"/>
                      <a:pt x="1850065" y="1108660"/>
                      <a:pt x="1850065" y="837915"/>
                    </a:cubicBezTo>
                    <a:cubicBezTo>
                      <a:pt x="1850065" y="567169"/>
                      <a:pt x="1744938" y="312796"/>
                      <a:pt x="1553986" y="121844"/>
                    </a:cubicBezTo>
                    <a:lnTo>
                      <a:pt x="1675830" y="0"/>
                    </a:lnTo>
                    <a:cubicBezTo>
                      <a:pt x="1899355" y="223524"/>
                      <a:pt x="2022405" y="520982"/>
                      <a:pt x="2022405" y="837915"/>
                    </a:cubicBezTo>
                    <a:cubicBezTo>
                      <a:pt x="2022405" y="1154847"/>
                      <a:pt x="1899355" y="1452305"/>
                      <a:pt x="1675830" y="1675830"/>
                    </a:cubicBezTo>
                    <a:cubicBezTo>
                      <a:pt x="1444895" y="1906765"/>
                      <a:pt x="1141405" y="2022405"/>
                      <a:pt x="837915" y="2022405"/>
                    </a:cubicBezTo>
                    <a:close/>
                  </a:path>
                </a:pathLst>
              </a:custGeom>
              <a:solidFill>
                <a:srgbClr val="799B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63"/>
              <p:cNvSpPr/>
              <p:nvPr/>
            </p:nvSpPr>
            <p:spPr>
              <a:xfrm>
                <a:off x="6910151" y="4231358"/>
                <a:ext cx="1897329" cy="1897328"/>
              </a:xfrm>
              <a:custGeom>
                <a:avLst/>
                <a:gdLst/>
                <a:ahLst/>
                <a:cxnLst/>
                <a:rect l="l" t="t" r="r" b="b"/>
                <a:pathLst>
                  <a:path w="1897329" h="1897328" extrusionOk="0">
                    <a:moveTo>
                      <a:pt x="325075" y="1897329"/>
                    </a:moveTo>
                    <a:cubicBezTo>
                      <a:pt x="-108358" y="1463895"/>
                      <a:pt x="-108358" y="758509"/>
                      <a:pt x="325075" y="325075"/>
                    </a:cubicBezTo>
                    <a:cubicBezTo>
                      <a:pt x="758509" y="-108358"/>
                      <a:pt x="1463895" y="-108358"/>
                      <a:pt x="1897329" y="325075"/>
                    </a:cubicBezTo>
                    <a:lnTo>
                      <a:pt x="1879061" y="343343"/>
                    </a:lnTo>
                    <a:cubicBezTo>
                      <a:pt x="1455623" y="-80095"/>
                      <a:pt x="766782" y="-80095"/>
                      <a:pt x="343343" y="343343"/>
                    </a:cubicBezTo>
                    <a:cubicBezTo>
                      <a:pt x="-80095" y="766782"/>
                      <a:pt x="-80095" y="1455623"/>
                      <a:pt x="343343" y="1879061"/>
                    </a:cubicBezTo>
                    <a:lnTo>
                      <a:pt x="325075" y="1897329"/>
                    </a:lnTo>
                    <a:close/>
                  </a:path>
                </a:pathLst>
              </a:custGeom>
              <a:solidFill>
                <a:srgbClr val="75757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3" name="Google Shape;1153;p63"/>
            <p:cNvSpPr/>
            <p:nvPr/>
          </p:nvSpPr>
          <p:spPr>
            <a:xfrm>
              <a:off x="6962759" y="4148508"/>
              <a:ext cx="233048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Performance measurement</a:t>
              </a:r>
              <a:endParaRPr sz="1400" b="0" i="0" u="none" strike="noStrike" cap="none">
                <a:solidFill>
                  <a:srgbClr val="3F3F3F"/>
                </a:solidFill>
                <a:latin typeface="Open Sans"/>
                <a:ea typeface="Open Sans"/>
                <a:cs typeface="Open Sans"/>
                <a:sym typeface="Open Sans"/>
              </a:endParaRPr>
            </a:p>
          </p:txBody>
        </p:sp>
      </p:grpSp>
      <p:grpSp>
        <p:nvGrpSpPr>
          <p:cNvPr id="1154" name="Google Shape;1154;p63"/>
          <p:cNvGrpSpPr/>
          <p:nvPr/>
        </p:nvGrpSpPr>
        <p:grpSpPr>
          <a:xfrm>
            <a:off x="9805760" y="3279270"/>
            <a:ext cx="2295519" cy="2295692"/>
            <a:chOff x="9805760" y="3279270"/>
            <a:chExt cx="2295519" cy="2295692"/>
          </a:xfrm>
        </p:grpSpPr>
        <p:grpSp>
          <p:nvGrpSpPr>
            <p:cNvPr id="1155" name="Google Shape;1155;p63"/>
            <p:cNvGrpSpPr/>
            <p:nvPr/>
          </p:nvGrpSpPr>
          <p:grpSpPr>
            <a:xfrm>
              <a:off x="9805760" y="3279270"/>
              <a:ext cx="2295519" cy="2295692"/>
              <a:chOff x="9681758" y="4158200"/>
              <a:chExt cx="2295519" cy="2295692"/>
            </a:xfrm>
          </p:grpSpPr>
          <p:sp>
            <p:nvSpPr>
              <p:cNvPr id="1156" name="Google Shape;1156;p63"/>
              <p:cNvSpPr/>
              <p:nvPr/>
            </p:nvSpPr>
            <p:spPr>
              <a:xfrm>
                <a:off x="9954916" y="4158200"/>
                <a:ext cx="2022361" cy="2022361"/>
              </a:xfrm>
              <a:custGeom>
                <a:avLst/>
                <a:gdLst/>
                <a:ahLst/>
                <a:cxnLst/>
                <a:rect l="l" t="t" r="r" b="b"/>
                <a:pathLst>
                  <a:path w="2022361" h="2022361" extrusionOk="0">
                    <a:moveTo>
                      <a:pt x="1675830" y="2022361"/>
                    </a:moveTo>
                    <a:lnTo>
                      <a:pt x="1553985" y="1900517"/>
                    </a:lnTo>
                    <a:cubicBezTo>
                      <a:pt x="1948816" y="1505687"/>
                      <a:pt x="1948816" y="863206"/>
                      <a:pt x="1553985" y="468376"/>
                    </a:cubicBezTo>
                    <a:cubicBezTo>
                      <a:pt x="1159156" y="73546"/>
                      <a:pt x="516674" y="73546"/>
                      <a:pt x="121844" y="468376"/>
                    </a:cubicBezTo>
                    <a:lnTo>
                      <a:pt x="0" y="346532"/>
                    </a:lnTo>
                    <a:cubicBezTo>
                      <a:pt x="462042" y="-115511"/>
                      <a:pt x="1213787" y="-115511"/>
                      <a:pt x="1675830" y="346532"/>
                    </a:cubicBezTo>
                    <a:cubicBezTo>
                      <a:pt x="2137872" y="808574"/>
                      <a:pt x="2137872" y="1560319"/>
                      <a:pt x="1675830" y="2022361"/>
                    </a:cubicBezTo>
                    <a:close/>
                  </a:path>
                </a:pathLst>
              </a:custGeom>
              <a:solidFill>
                <a:srgbClr val="E5A14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63"/>
              <p:cNvSpPr/>
              <p:nvPr/>
            </p:nvSpPr>
            <p:spPr>
              <a:xfrm>
                <a:off x="9681758" y="4556434"/>
                <a:ext cx="1897285" cy="1897458"/>
              </a:xfrm>
              <a:custGeom>
                <a:avLst/>
                <a:gdLst/>
                <a:ahLst/>
                <a:cxnLst/>
                <a:rect l="l" t="t" r="r" b="b"/>
                <a:pathLst>
                  <a:path w="1897285" h="1897458" extrusionOk="0">
                    <a:moveTo>
                      <a:pt x="1111073" y="1897458"/>
                    </a:moveTo>
                    <a:cubicBezTo>
                      <a:pt x="826368" y="1897458"/>
                      <a:pt x="541664" y="1789057"/>
                      <a:pt x="325033" y="1572426"/>
                    </a:cubicBezTo>
                    <a:cubicBezTo>
                      <a:pt x="115295" y="1362689"/>
                      <a:pt x="0" y="1083671"/>
                      <a:pt x="0" y="786213"/>
                    </a:cubicBezTo>
                    <a:cubicBezTo>
                      <a:pt x="0" y="488927"/>
                      <a:pt x="115468" y="209737"/>
                      <a:pt x="325033" y="0"/>
                    </a:cubicBezTo>
                    <a:lnTo>
                      <a:pt x="343301" y="18268"/>
                    </a:lnTo>
                    <a:cubicBezTo>
                      <a:pt x="138561" y="223007"/>
                      <a:pt x="25679" y="495821"/>
                      <a:pt x="25679" y="786041"/>
                    </a:cubicBezTo>
                    <a:cubicBezTo>
                      <a:pt x="25679" y="1076433"/>
                      <a:pt x="138389" y="1349074"/>
                      <a:pt x="343301" y="1553813"/>
                    </a:cubicBezTo>
                    <a:cubicBezTo>
                      <a:pt x="766739" y="1977252"/>
                      <a:pt x="1455580" y="1977252"/>
                      <a:pt x="1879018" y="1553813"/>
                    </a:cubicBezTo>
                    <a:lnTo>
                      <a:pt x="1897286" y="1572081"/>
                    </a:lnTo>
                    <a:cubicBezTo>
                      <a:pt x="1680483" y="1789057"/>
                      <a:pt x="1395778" y="1897458"/>
                      <a:pt x="1111073" y="1897458"/>
                    </a:cubicBezTo>
                    <a:close/>
                  </a:path>
                </a:pathLst>
              </a:custGeom>
              <a:solidFill>
                <a:srgbClr val="75757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8" name="Google Shape;1158;p63"/>
            <p:cNvSpPr/>
            <p:nvPr/>
          </p:nvSpPr>
          <p:spPr>
            <a:xfrm>
              <a:off x="9876915" y="4099740"/>
              <a:ext cx="2153209"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Strategic alignment</a:t>
              </a:r>
              <a:endParaRPr sz="1400" b="0" i="0" u="none" strike="noStrike" cap="none">
                <a:solidFill>
                  <a:srgbClr val="000000"/>
                </a:solidFill>
                <a:latin typeface="Arial"/>
                <a:ea typeface="Arial"/>
                <a:cs typeface="Arial"/>
                <a:sym typeface="Arial"/>
              </a:endParaRPr>
            </a:p>
          </p:txBody>
        </p:sp>
      </p:grpSp>
      <p:grpSp>
        <p:nvGrpSpPr>
          <p:cNvPr id="1159" name="Google Shape;1159;p63"/>
          <p:cNvGrpSpPr/>
          <p:nvPr/>
        </p:nvGrpSpPr>
        <p:grpSpPr>
          <a:xfrm>
            <a:off x="12503391" y="3351954"/>
            <a:ext cx="2370013" cy="2296769"/>
            <a:chOff x="12503391" y="3351954"/>
            <a:chExt cx="2370013" cy="2296769"/>
          </a:xfrm>
        </p:grpSpPr>
        <p:grpSp>
          <p:nvGrpSpPr>
            <p:cNvPr id="1160" name="Google Shape;1160;p63"/>
            <p:cNvGrpSpPr/>
            <p:nvPr/>
          </p:nvGrpSpPr>
          <p:grpSpPr>
            <a:xfrm>
              <a:off x="12503391" y="3351954"/>
              <a:ext cx="2370013" cy="2296769"/>
              <a:chOff x="12379389" y="4230884"/>
              <a:chExt cx="2370013" cy="2296769"/>
            </a:xfrm>
          </p:grpSpPr>
          <p:sp>
            <p:nvSpPr>
              <p:cNvPr id="1161" name="Google Shape;1161;p63"/>
              <p:cNvSpPr/>
              <p:nvPr/>
            </p:nvSpPr>
            <p:spPr>
              <a:xfrm>
                <a:off x="12379389" y="5342647"/>
                <a:ext cx="2370013" cy="1185006"/>
              </a:xfrm>
              <a:custGeom>
                <a:avLst/>
                <a:gdLst/>
                <a:ahLst/>
                <a:cxnLst/>
                <a:rect l="l" t="t" r="r" b="b"/>
                <a:pathLst>
                  <a:path w="2370013" h="1185006" extrusionOk="0">
                    <a:moveTo>
                      <a:pt x="1185007" y="1185007"/>
                    </a:moveTo>
                    <a:cubicBezTo>
                      <a:pt x="531668" y="1185007"/>
                      <a:pt x="0" y="653339"/>
                      <a:pt x="0" y="0"/>
                    </a:cubicBezTo>
                    <a:lnTo>
                      <a:pt x="172340" y="0"/>
                    </a:lnTo>
                    <a:cubicBezTo>
                      <a:pt x="172340" y="558380"/>
                      <a:pt x="626626" y="1012667"/>
                      <a:pt x="1185007" y="1012667"/>
                    </a:cubicBezTo>
                    <a:cubicBezTo>
                      <a:pt x="1743387" y="1012667"/>
                      <a:pt x="2197674" y="558380"/>
                      <a:pt x="2197674" y="0"/>
                    </a:cubicBezTo>
                    <a:lnTo>
                      <a:pt x="2370014" y="0"/>
                    </a:lnTo>
                    <a:cubicBezTo>
                      <a:pt x="2370014" y="653339"/>
                      <a:pt x="1838346" y="1185007"/>
                      <a:pt x="1185007" y="1185007"/>
                    </a:cubicBezTo>
                    <a:close/>
                  </a:path>
                </a:pathLst>
              </a:custGeom>
              <a:solidFill>
                <a:srgbClr val="A6CF9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63"/>
              <p:cNvSpPr/>
              <p:nvPr/>
            </p:nvSpPr>
            <p:spPr>
              <a:xfrm>
                <a:off x="12452633" y="4230884"/>
                <a:ext cx="2223525" cy="1111762"/>
              </a:xfrm>
              <a:custGeom>
                <a:avLst/>
                <a:gdLst/>
                <a:ahLst/>
                <a:cxnLst/>
                <a:rect l="l" t="t" r="r" b="b"/>
                <a:pathLst>
                  <a:path w="2223525" h="1111762" extrusionOk="0">
                    <a:moveTo>
                      <a:pt x="2223525" y="1111762"/>
                    </a:moveTo>
                    <a:lnTo>
                      <a:pt x="2197674" y="1111762"/>
                    </a:lnTo>
                    <a:cubicBezTo>
                      <a:pt x="2197674" y="513055"/>
                      <a:pt x="1710470" y="25851"/>
                      <a:pt x="1111763" y="25851"/>
                    </a:cubicBezTo>
                    <a:cubicBezTo>
                      <a:pt x="513055" y="25851"/>
                      <a:pt x="25851" y="513055"/>
                      <a:pt x="25851" y="1111762"/>
                    </a:cubicBezTo>
                    <a:lnTo>
                      <a:pt x="0" y="1111762"/>
                    </a:lnTo>
                    <a:cubicBezTo>
                      <a:pt x="0" y="498751"/>
                      <a:pt x="498751" y="0"/>
                      <a:pt x="1111763" y="0"/>
                    </a:cubicBezTo>
                    <a:cubicBezTo>
                      <a:pt x="1724774" y="0"/>
                      <a:pt x="2223525" y="498751"/>
                      <a:pt x="2223525" y="1111762"/>
                    </a:cubicBezTo>
                    <a:close/>
                  </a:path>
                </a:pathLst>
              </a:custGeom>
              <a:solidFill>
                <a:srgbClr val="75757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3" name="Google Shape;1163;p63"/>
            <p:cNvSpPr/>
            <p:nvPr/>
          </p:nvSpPr>
          <p:spPr>
            <a:xfrm>
              <a:off x="12624643" y="4221660"/>
              <a:ext cx="212750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Value delivery</a:t>
              </a:r>
              <a:endParaRPr sz="1400" b="0" i="0" u="none" strike="noStrike" cap="none">
                <a:solidFill>
                  <a:srgbClr val="000000"/>
                </a:solidFill>
                <a:latin typeface="Arial"/>
                <a:ea typeface="Arial"/>
                <a:cs typeface="Arial"/>
                <a:sym typeface="Arial"/>
              </a:endParaRPr>
            </a:p>
          </p:txBody>
        </p:sp>
      </p:grpSp>
      <p:sp>
        <p:nvSpPr>
          <p:cNvPr id="1164" name="Google Shape;1164;p63"/>
          <p:cNvSpPr/>
          <p:nvPr/>
        </p:nvSpPr>
        <p:spPr>
          <a:xfrm>
            <a:off x="2768600" y="895607"/>
            <a:ext cx="1073554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5"/>
          <p:cNvSpPr txBox="1">
            <a:spLocks noGrp="1"/>
          </p:cNvSpPr>
          <p:nvPr>
            <p:ph type="title"/>
          </p:nvPr>
        </p:nvSpPr>
        <p:spPr>
          <a:xfrm>
            <a:off x="-10160" y="30939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Governance, Risk Management, and Compliance (GRC)</a:t>
            </a:r>
            <a:endParaRPr>
              <a:solidFill>
                <a:srgbClr val="3F3F3F"/>
              </a:solidFill>
            </a:endParaRPr>
          </a:p>
        </p:txBody>
      </p:sp>
      <p:grpSp>
        <p:nvGrpSpPr>
          <p:cNvPr id="1170" name="Google Shape;1170;p65"/>
          <p:cNvGrpSpPr/>
          <p:nvPr/>
        </p:nvGrpSpPr>
        <p:grpSpPr>
          <a:xfrm>
            <a:off x="1056762" y="2793135"/>
            <a:ext cx="5664491" cy="2962046"/>
            <a:chOff x="13937129" y="3936931"/>
            <a:chExt cx="5664491" cy="2962046"/>
          </a:xfrm>
        </p:grpSpPr>
        <p:grpSp>
          <p:nvGrpSpPr>
            <p:cNvPr id="1171" name="Google Shape;1171;p65"/>
            <p:cNvGrpSpPr/>
            <p:nvPr/>
          </p:nvGrpSpPr>
          <p:grpSpPr>
            <a:xfrm>
              <a:off x="14452600" y="3936931"/>
              <a:ext cx="5149020" cy="2962046"/>
              <a:chOff x="12078162" y="3863348"/>
              <a:chExt cx="5149020" cy="2962046"/>
            </a:xfrm>
          </p:grpSpPr>
          <p:sp>
            <p:nvSpPr>
              <p:cNvPr id="1172" name="Google Shape;1172;p65"/>
              <p:cNvSpPr/>
              <p:nvPr/>
            </p:nvSpPr>
            <p:spPr>
              <a:xfrm>
                <a:off x="12078163" y="5558333"/>
                <a:ext cx="1457256" cy="1267061"/>
              </a:xfrm>
              <a:prstGeom prst="rect">
                <a:avLst/>
              </a:prstGeom>
              <a:solidFill>
                <a:srgbClr val="C9C9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73" name="Google Shape;1173;p65"/>
              <p:cNvSpPr/>
              <p:nvPr/>
            </p:nvSpPr>
            <p:spPr>
              <a:xfrm>
                <a:off x="13658148" y="5558333"/>
                <a:ext cx="1457256" cy="1267061"/>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74" name="Google Shape;1174;p65"/>
              <p:cNvGrpSpPr/>
              <p:nvPr/>
            </p:nvGrpSpPr>
            <p:grpSpPr>
              <a:xfrm>
                <a:off x="13164712" y="5551358"/>
                <a:ext cx="2499582" cy="1267061"/>
                <a:chOff x="12707509" y="5551358"/>
                <a:chExt cx="2499582" cy="1267061"/>
              </a:xfrm>
            </p:grpSpPr>
            <p:sp>
              <p:nvSpPr>
                <p:cNvPr id="1175" name="Google Shape;1175;p65"/>
                <p:cNvSpPr txBox="1"/>
                <p:nvPr/>
              </p:nvSpPr>
              <p:spPr>
                <a:xfrm>
                  <a:off x="12707509" y="6330313"/>
                  <a:ext cx="2499582"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000000"/>
                    </a:buClr>
                    <a:buSzPts val="1600"/>
                    <a:buFont typeface="Arial"/>
                    <a:buNone/>
                  </a:pPr>
                  <a:r>
                    <a:rPr lang="en-US" sz="1600" b="0" i="0" u="none" strike="noStrike" cap="none">
                      <a:solidFill>
                        <a:srgbClr val="3F3F3F"/>
                      </a:solidFill>
                      <a:latin typeface="Open Sans"/>
                      <a:ea typeface="Open Sans"/>
                      <a:cs typeface="Open Sans"/>
                      <a:sym typeface="Open Sans"/>
                    </a:rPr>
                    <a:t>RISK</a:t>
                  </a:r>
                  <a:endParaRPr sz="1400" b="0" i="0" u="none" strike="noStrike" cap="none">
                    <a:solidFill>
                      <a:srgbClr val="000000"/>
                    </a:solidFill>
                    <a:latin typeface="Arial"/>
                    <a:ea typeface="Arial"/>
                    <a:cs typeface="Arial"/>
                    <a:sym typeface="Arial"/>
                  </a:endParaRPr>
                </a:p>
              </p:txBody>
            </p:sp>
            <p:sp>
              <p:nvSpPr>
                <p:cNvPr id="1176" name="Google Shape;1176;p65"/>
                <p:cNvSpPr txBox="1"/>
                <p:nvPr/>
              </p:nvSpPr>
              <p:spPr>
                <a:xfrm>
                  <a:off x="13210498" y="5551358"/>
                  <a:ext cx="1457256"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000000"/>
                    </a:buClr>
                    <a:buSzPts val="5400"/>
                    <a:buFont typeface="Arial"/>
                    <a:buNone/>
                  </a:pPr>
                  <a:r>
                    <a:rPr lang="en-US" sz="5400" b="1" i="0" u="none" strike="noStrike" cap="none">
                      <a:solidFill>
                        <a:srgbClr val="3F3F3F"/>
                      </a:solidFill>
                      <a:latin typeface="Open Sans"/>
                      <a:ea typeface="Open Sans"/>
                      <a:cs typeface="Open Sans"/>
                      <a:sym typeface="Open Sans"/>
                    </a:rPr>
                    <a:t>R</a:t>
                  </a:r>
                  <a:endParaRPr sz="1400" b="0" i="0" u="none" strike="noStrike" cap="none">
                    <a:solidFill>
                      <a:srgbClr val="000000"/>
                    </a:solidFill>
                    <a:latin typeface="Arial"/>
                    <a:ea typeface="Arial"/>
                    <a:cs typeface="Arial"/>
                    <a:sym typeface="Arial"/>
                  </a:endParaRPr>
                </a:p>
              </p:txBody>
            </p:sp>
          </p:grpSp>
          <p:sp>
            <p:nvSpPr>
              <p:cNvPr id="1177" name="Google Shape;1177;p65"/>
              <p:cNvSpPr/>
              <p:nvPr/>
            </p:nvSpPr>
            <p:spPr>
              <a:xfrm>
                <a:off x="15238134" y="5558333"/>
                <a:ext cx="1457256" cy="1267061"/>
              </a:xfrm>
              <a:prstGeom prst="rect">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78" name="Google Shape;1178;p65"/>
              <p:cNvGrpSpPr/>
              <p:nvPr/>
            </p:nvGrpSpPr>
            <p:grpSpPr>
              <a:xfrm>
                <a:off x="14727600" y="5551358"/>
                <a:ext cx="2499582" cy="1267061"/>
                <a:chOff x="13858019" y="5551358"/>
                <a:chExt cx="2499582" cy="1267061"/>
              </a:xfrm>
            </p:grpSpPr>
            <p:sp>
              <p:nvSpPr>
                <p:cNvPr id="1179" name="Google Shape;1179;p65"/>
                <p:cNvSpPr txBox="1"/>
                <p:nvPr/>
              </p:nvSpPr>
              <p:spPr>
                <a:xfrm>
                  <a:off x="13858019" y="6330313"/>
                  <a:ext cx="2499582"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000000"/>
                    </a:buClr>
                    <a:buSzPts val="1600"/>
                    <a:buFont typeface="Arial"/>
                    <a:buNone/>
                  </a:pPr>
                  <a:r>
                    <a:rPr lang="en-US" sz="1600" b="0" i="0" u="none" strike="noStrike" cap="none">
                      <a:solidFill>
                        <a:srgbClr val="3F3F3F"/>
                      </a:solidFill>
                      <a:latin typeface="Open Sans"/>
                      <a:ea typeface="Open Sans"/>
                      <a:cs typeface="Open Sans"/>
                      <a:sym typeface="Open Sans"/>
                    </a:rPr>
                    <a:t>COMPLIANCE</a:t>
                  </a:r>
                  <a:endParaRPr sz="1400" b="0" i="0" u="none" strike="noStrike" cap="none">
                    <a:solidFill>
                      <a:srgbClr val="000000"/>
                    </a:solidFill>
                    <a:latin typeface="Arial"/>
                    <a:ea typeface="Arial"/>
                    <a:cs typeface="Arial"/>
                    <a:sym typeface="Arial"/>
                  </a:endParaRPr>
                </a:p>
              </p:txBody>
            </p:sp>
            <p:sp>
              <p:nvSpPr>
                <p:cNvPr id="1180" name="Google Shape;1180;p65"/>
                <p:cNvSpPr txBox="1"/>
                <p:nvPr/>
              </p:nvSpPr>
              <p:spPr>
                <a:xfrm>
                  <a:off x="14352009" y="5551358"/>
                  <a:ext cx="1457256"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000000"/>
                    </a:buClr>
                    <a:buSzPts val="5400"/>
                    <a:buFont typeface="Arial"/>
                    <a:buNone/>
                  </a:pPr>
                  <a:r>
                    <a:rPr lang="en-US" sz="5400" b="1" i="0" u="none" strike="noStrike" cap="none">
                      <a:solidFill>
                        <a:srgbClr val="3F3F3F"/>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grpSp>
          <p:sp>
            <p:nvSpPr>
              <p:cNvPr id="1181" name="Google Shape;1181;p65"/>
              <p:cNvSpPr/>
              <p:nvPr/>
            </p:nvSpPr>
            <p:spPr>
              <a:xfrm>
                <a:off x="12078162" y="3940289"/>
                <a:ext cx="4600683" cy="1492324"/>
              </a:xfrm>
              <a:prstGeom prst="triangle">
                <a:avLst>
                  <a:gd name="adj" fmla="val 50390"/>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82" name="Google Shape;1182;p65" descr="Warning"/>
              <p:cNvPicPr preferRelativeResize="0"/>
              <p:nvPr/>
            </p:nvPicPr>
            <p:blipFill rotWithShape="1">
              <a:blip r:embed="rId3">
                <a:alphaModFix/>
              </a:blip>
              <a:srcRect/>
              <a:stretch/>
            </p:blipFill>
            <p:spPr>
              <a:xfrm>
                <a:off x="13549441" y="3863348"/>
                <a:ext cx="1674674" cy="1674674"/>
              </a:xfrm>
              <a:prstGeom prst="rect">
                <a:avLst/>
              </a:prstGeom>
              <a:noFill/>
              <a:ln>
                <a:noFill/>
              </a:ln>
            </p:spPr>
          </p:pic>
        </p:grpSp>
        <p:grpSp>
          <p:nvGrpSpPr>
            <p:cNvPr id="1183" name="Google Shape;1183;p65"/>
            <p:cNvGrpSpPr/>
            <p:nvPr/>
          </p:nvGrpSpPr>
          <p:grpSpPr>
            <a:xfrm>
              <a:off x="13937129" y="5631915"/>
              <a:ext cx="2499582" cy="1267061"/>
              <a:chOff x="11557000" y="5551358"/>
              <a:chExt cx="2499582" cy="1267061"/>
            </a:xfrm>
          </p:grpSpPr>
          <p:sp>
            <p:nvSpPr>
              <p:cNvPr id="1184" name="Google Shape;1184;p65"/>
              <p:cNvSpPr txBox="1"/>
              <p:nvPr/>
            </p:nvSpPr>
            <p:spPr>
              <a:xfrm>
                <a:off x="11557000" y="6330313"/>
                <a:ext cx="2499582"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000000"/>
                  </a:buClr>
                  <a:buSzPts val="1600"/>
                  <a:buFont typeface="Arial"/>
                  <a:buNone/>
                </a:pPr>
                <a:r>
                  <a:rPr lang="en-US" sz="1600" b="0" i="0" u="none" strike="noStrike" cap="none">
                    <a:solidFill>
                      <a:srgbClr val="3F3F3F"/>
                    </a:solidFill>
                    <a:latin typeface="Open Sans"/>
                    <a:ea typeface="Open Sans"/>
                    <a:cs typeface="Open Sans"/>
                    <a:sym typeface="Open Sans"/>
                  </a:rPr>
                  <a:t>GOVERNANCE</a:t>
                </a:r>
                <a:endParaRPr sz="1400" b="0" i="0" u="none" strike="noStrike" cap="none">
                  <a:solidFill>
                    <a:srgbClr val="000000"/>
                  </a:solidFill>
                  <a:latin typeface="Arial"/>
                  <a:ea typeface="Arial"/>
                  <a:cs typeface="Arial"/>
                  <a:sym typeface="Arial"/>
                </a:endParaRPr>
              </a:p>
            </p:txBody>
          </p:sp>
          <p:sp>
            <p:nvSpPr>
              <p:cNvPr id="1185" name="Google Shape;1185;p65"/>
              <p:cNvSpPr txBox="1"/>
              <p:nvPr/>
            </p:nvSpPr>
            <p:spPr>
              <a:xfrm>
                <a:off x="12078163" y="5551358"/>
                <a:ext cx="1457256"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000000"/>
                  </a:buClr>
                  <a:buSzPts val="5400"/>
                  <a:buFont typeface="Arial"/>
                  <a:buNone/>
                </a:pPr>
                <a:r>
                  <a:rPr lang="en-US" sz="5400" b="1" i="0" u="none" strike="noStrike" cap="none">
                    <a:solidFill>
                      <a:srgbClr val="3F3F3F"/>
                    </a:solidFill>
                    <a:latin typeface="Open Sans"/>
                    <a:ea typeface="Open Sans"/>
                    <a:cs typeface="Open Sans"/>
                    <a:sym typeface="Open Sans"/>
                  </a:rPr>
                  <a:t>G</a:t>
                </a:r>
                <a:endParaRPr sz="1400" b="0" i="0" u="none" strike="noStrike" cap="none">
                  <a:solidFill>
                    <a:srgbClr val="000000"/>
                  </a:solidFill>
                  <a:latin typeface="Arial"/>
                  <a:ea typeface="Arial"/>
                  <a:cs typeface="Arial"/>
                  <a:sym typeface="Arial"/>
                </a:endParaRPr>
              </a:p>
            </p:txBody>
          </p:sp>
        </p:grpSp>
      </p:grpSp>
      <p:grpSp>
        <p:nvGrpSpPr>
          <p:cNvPr id="1186" name="Google Shape;1186;p65"/>
          <p:cNvGrpSpPr/>
          <p:nvPr/>
        </p:nvGrpSpPr>
        <p:grpSpPr>
          <a:xfrm>
            <a:off x="7236360" y="2483918"/>
            <a:ext cx="7925002" cy="4213035"/>
            <a:chOff x="7649322" y="3742829"/>
            <a:chExt cx="7925002" cy="4213035"/>
          </a:xfrm>
        </p:grpSpPr>
        <p:grpSp>
          <p:nvGrpSpPr>
            <p:cNvPr id="1187" name="Google Shape;1187;p65"/>
            <p:cNvGrpSpPr/>
            <p:nvPr/>
          </p:nvGrpSpPr>
          <p:grpSpPr>
            <a:xfrm>
              <a:off x="7662363" y="3742829"/>
              <a:ext cx="7217894" cy="1039578"/>
              <a:chOff x="9454756" y="2440427"/>
              <a:chExt cx="5137873" cy="859156"/>
            </a:xfrm>
          </p:grpSpPr>
          <p:grpSp>
            <p:nvGrpSpPr>
              <p:cNvPr id="1188" name="Google Shape;1188;p65"/>
              <p:cNvGrpSpPr/>
              <p:nvPr/>
            </p:nvGrpSpPr>
            <p:grpSpPr>
              <a:xfrm rot="-5400000">
                <a:off x="9128365" y="2766817"/>
                <a:ext cx="859156" cy="206375"/>
                <a:chOff x="1731" y="2264"/>
                <a:chExt cx="492" cy="130"/>
              </a:xfrm>
            </p:grpSpPr>
            <p:sp>
              <p:nvSpPr>
                <p:cNvPr id="1189" name="Google Shape;1189;p65"/>
                <p:cNvSpPr/>
                <p:nvPr/>
              </p:nvSpPr>
              <p:spPr>
                <a:xfrm>
                  <a:off x="1786" y="2264"/>
                  <a:ext cx="379" cy="130"/>
                </a:xfrm>
                <a:custGeom>
                  <a:avLst/>
                  <a:gdLst/>
                  <a:ahLst/>
                  <a:cxnLst/>
                  <a:rect l="l" t="t" r="r" b="b"/>
                  <a:pathLst>
                    <a:path w="379" h="474" extrusionOk="0">
                      <a:moveTo>
                        <a:pt x="0" y="0"/>
                      </a:moveTo>
                      <a:lnTo>
                        <a:pt x="379" y="0"/>
                      </a:lnTo>
                      <a:lnTo>
                        <a:pt x="379" y="474"/>
                      </a:lnTo>
                      <a:lnTo>
                        <a:pt x="0" y="474"/>
                      </a:lnTo>
                      <a:lnTo>
                        <a:pt x="0" y="0"/>
                      </a:lnTo>
                      <a:lnTo>
                        <a:pt x="0" y="0"/>
                      </a:lnTo>
                      <a:close/>
                    </a:path>
                  </a:pathLst>
                </a:custGeom>
                <a:solidFill>
                  <a:srgbClr val="49BB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90" name="Google Shape;1190;p65"/>
                <p:cNvSpPr/>
                <p:nvPr/>
              </p:nvSpPr>
              <p:spPr>
                <a:xfrm>
                  <a:off x="2165" y="2264"/>
                  <a:ext cx="58" cy="65"/>
                </a:xfrm>
                <a:custGeom>
                  <a:avLst/>
                  <a:gdLst/>
                  <a:ahLst/>
                  <a:cxnLst/>
                  <a:rect l="l" t="t" r="r" b="b"/>
                  <a:pathLst>
                    <a:path w="24" h="27" extrusionOk="0">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rgbClr val="34A7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91" name="Google Shape;1191;p65"/>
                <p:cNvSpPr/>
                <p:nvPr/>
              </p:nvSpPr>
              <p:spPr>
                <a:xfrm>
                  <a:off x="1731" y="2264"/>
                  <a:ext cx="55" cy="65"/>
                </a:xfrm>
                <a:custGeom>
                  <a:avLst/>
                  <a:gdLst/>
                  <a:ahLst/>
                  <a:cxnLst/>
                  <a:rect l="l" t="t" r="r" b="b"/>
                  <a:pathLst>
                    <a:path w="23" h="27" extrusionOk="0">
                      <a:moveTo>
                        <a:pt x="23" y="27"/>
                      </a:moveTo>
                      <a:cubicBezTo>
                        <a:pt x="23" y="0"/>
                        <a:pt x="23" y="0"/>
                        <a:pt x="23" y="0"/>
                      </a:cubicBezTo>
                      <a:cubicBezTo>
                        <a:pt x="23" y="0"/>
                        <a:pt x="23" y="0"/>
                        <a:pt x="22" y="0"/>
                      </a:cubicBezTo>
                      <a:cubicBezTo>
                        <a:pt x="10" y="0"/>
                        <a:pt x="0" y="10"/>
                        <a:pt x="0" y="23"/>
                      </a:cubicBezTo>
                      <a:cubicBezTo>
                        <a:pt x="0" y="24"/>
                        <a:pt x="0" y="26"/>
                        <a:pt x="0" y="27"/>
                      </a:cubicBezTo>
                      <a:cubicBezTo>
                        <a:pt x="23" y="27"/>
                        <a:pt x="23" y="27"/>
                        <a:pt x="23" y="27"/>
                      </a:cubicBezTo>
                      <a:close/>
                    </a:path>
                  </a:pathLst>
                </a:custGeom>
                <a:solidFill>
                  <a:srgbClr val="34A7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192" name="Google Shape;1192;p65"/>
              <p:cNvSpPr/>
              <p:nvPr/>
            </p:nvSpPr>
            <p:spPr>
              <a:xfrm>
                <a:off x="9728765" y="2563404"/>
                <a:ext cx="4863864" cy="579909"/>
              </a:xfrm>
              <a:prstGeom prst="rect">
                <a:avLst/>
              </a:prstGeom>
              <a:noFill/>
              <a:ln>
                <a:noFill/>
              </a:ln>
            </p:spPr>
            <p:txBody>
              <a:bodyPr spcFirstLastPara="1" wrap="square" lIns="91425" tIns="45700" rIns="91425" bIns="45700" anchor="t" anchorCtr="0">
                <a:spAutoFit/>
              </a:bodyPr>
              <a:lstStyle/>
              <a:p>
                <a:pPr marL="0" marR="0" lvl="1" indent="0" algn="l"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GRC of every organization varies based on the type of organization.</a:t>
                </a:r>
                <a:endParaRPr sz="2200" b="0" i="0" u="none" strike="noStrike" cap="none">
                  <a:solidFill>
                    <a:srgbClr val="000000"/>
                  </a:solidFill>
                  <a:latin typeface="Open Sans"/>
                  <a:ea typeface="Open Sans"/>
                  <a:cs typeface="Open Sans"/>
                  <a:sym typeface="Open Sans"/>
                </a:endParaRPr>
              </a:p>
            </p:txBody>
          </p:sp>
        </p:grpSp>
        <p:grpSp>
          <p:nvGrpSpPr>
            <p:cNvPr id="1193" name="Google Shape;1193;p65"/>
            <p:cNvGrpSpPr/>
            <p:nvPr/>
          </p:nvGrpSpPr>
          <p:grpSpPr>
            <a:xfrm>
              <a:off x="7682296" y="5285364"/>
              <a:ext cx="7220185" cy="1039576"/>
              <a:chOff x="9445684" y="3386082"/>
              <a:chExt cx="5139505" cy="859154"/>
            </a:xfrm>
          </p:grpSpPr>
          <p:grpSp>
            <p:nvGrpSpPr>
              <p:cNvPr id="1194" name="Google Shape;1194;p65"/>
              <p:cNvGrpSpPr/>
              <p:nvPr/>
            </p:nvGrpSpPr>
            <p:grpSpPr>
              <a:xfrm rot="-5400000">
                <a:off x="9119294" y="3712471"/>
                <a:ext cx="859154" cy="206375"/>
                <a:chOff x="1731" y="2264"/>
                <a:chExt cx="492" cy="130"/>
              </a:xfrm>
            </p:grpSpPr>
            <p:sp>
              <p:nvSpPr>
                <p:cNvPr id="1195" name="Google Shape;1195;p65"/>
                <p:cNvSpPr/>
                <p:nvPr/>
              </p:nvSpPr>
              <p:spPr>
                <a:xfrm>
                  <a:off x="1786" y="2264"/>
                  <a:ext cx="379" cy="130"/>
                </a:xfrm>
                <a:custGeom>
                  <a:avLst/>
                  <a:gdLst/>
                  <a:ahLst/>
                  <a:cxnLst/>
                  <a:rect l="l" t="t" r="r" b="b"/>
                  <a:pathLst>
                    <a:path w="379" h="474" extrusionOk="0">
                      <a:moveTo>
                        <a:pt x="0" y="0"/>
                      </a:moveTo>
                      <a:lnTo>
                        <a:pt x="379" y="0"/>
                      </a:lnTo>
                      <a:lnTo>
                        <a:pt x="379" y="474"/>
                      </a:lnTo>
                      <a:lnTo>
                        <a:pt x="0" y="474"/>
                      </a:lnTo>
                      <a:lnTo>
                        <a:pt x="0" y="0"/>
                      </a:lnTo>
                      <a:lnTo>
                        <a:pt x="0" y="0"/>
                      </a:lnTo>
                      <a:close/>
                    </a:path>
                  </a:pathLst>
                </a:custGeom>
                <a:solidFill>
                  <a:srgbClr val="D080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96" name="Google Shape;1196;p65"/>
                <p:cNvSpPr/>
                <p:nvPr/>
              </p:nvSpPr>
              <p:spPr>
                <a:xfrm>
                  <a:off x="2165" y="2264"/>
                  <a:ext cx="58" cy="65"/>
                </a:xfrm>
                <a:custGeom>
                  <a:avLst/>
                  <a:gdLst/>
                  <a:ahLst/>
                  <a:cxnLst/>
                  <a:rect l="l" t="t" r="r" b="b"/>
                  <a:pathLst>
                    <a:path w="24" h="27" extrusionOk="0">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rgbClr val="C5715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97" name="Google Shape;1197;p65"/>
                <p:cNvSpPr/>
                <p:nvPr/>
              </p:nvSpPr>
              <p:spPr>
                <a:xfrm>
                  <a:off x="1731" y="2264"/>
                  <a:ext cx="55" cy="65"/>
                </a:xfrm>
                <a:custGeom>
                  <a:avLst/>
                  <a:gdLst/>
                  <a:ahLst/>
                  <a:cxnLst/>
                  <a:rect l="l" t="t" r="r" b="b"/>
                  <a:pathLst>
                    <a:path w="23" h="27" extrusionOk="0">
                      <a:moveTo>
                        <a:pt x="23" y="27"/>
                      </a:moveTo>
                      <a:cubicBezTo>
                        <a:pt x="23" y="0"/>
                        <a:pt x="23" y="0"/>
                        <a:pt x="23" y="0"/>
                      </a:cubicBezTo>
                      <a:cubicBezTo>
                        <a:pt x="23" y="0"/>
                        <a:pt x="23" y="0"/>
                        <a:pt x="22" y="0"/>
                      </a:cubicBezTo>
                      <a:cubicBezTo>
                        <a:pt x="10" y="0"/>
                        <a:pt x="0" y="10"/>
                        <a:pt x="0" y="23"/>
                      </a:cubicBezTo>
                      <a:cubicBezTo>
                        <a:pt x="0" y="24"/>
                        <a:pt x="0" y="26"/>
                        <a:pt x="0" y="27"/>
                      </a:cubicBezTo>
                      <a:cubicBezTo>
                        <a:pt x="23" y="27"/>
                        <a:pt x="23" y="27"/>
                        <a:pt x="23" y="27"/>
                      </a:cubicBezTo>
                      <a:close/>
                    </a:path>
                  </a:pathLst>
                </a:custGeom>
                <a:solidFill>
                  <a:srgbClr val="C5715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198" name="Google Shape;1198;p65"/>
              <p:cNvSpPr/>
              <p:nvPr/>
            </p:nvSpPr>
            <p:spPr>
              <a:xfrm>
                <a:off x="9721323" y="3526035"/>
                <a:ext cx="4863865" cy="579909"/>
              </a:xfrm>
              <a:prstGeom prst="rect">
                <a:avLst/>
              </a:prstGeom>
              <a:noFill/>
              <a:ln>
                <a:noFill/>
              </a:ln>
            </p:spPr>
            <p:txBody>
              <a:bodyPr spcFirstLastPara="1" wrap="square" lIns="91425" tIns="45700" rIns="91425" bIns="45700" anchor="t" anchorCtr="0">
                <a:spAutoFit/>
              </a:bodyPr>
              <a:lstStyle/>
              <a:p>
                <a:pPr marL="0" marR="0" lvl="1" indent="0" algn="l"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depends on an organization’s mission, size, industry, culture, and legal regulations.</a:t>
                </a:r>
                <a:endParaRPr sz="2200" b="0" i="0" u="none" strike="noStrike" cap="none">
                  <a:solidFill>
                    <a:srgbClr val="000000"/>
                  </a:solidFill>
                  <a:latin typeface="Open Sans"/>
                  <a:ea typeface="Open Sans"/>
                  <a:cs typeface="Open Sans"/>
                  <a:sym typeface="Open Sans"/>
                </a:endParaRPr>
              </a:p>
            </p:txBody>
          </p:sp>
        </p:grpSp>
        <p:grpSp>
          <p:nvGrpSpPr>
            <p:cNvPr id="1199" name="Google Shape;1199;p65"/>
            <p:cNvGrpSpPr/>
            <p:nvPr/>
          </p:nvGrpSpPr>
          <p:grpSpPr>
            <a:xfrm>
              <a:off x="7649322" y="6825699"/>
              <a:ext cx="7925002" cy="1130165"/>
              <a:chOff x="9476329" y="4367969"/>
              <a:chExt cx="5641204" cy="934021"/>
            </a:xfrm>
          </p:grpSpPr>
          <p:grpSp>
            <p:nvGrpSpPr>
              <p:cNvPr id="1200" name="Google Shape;1200;p65"/>
              <p:cNvGrpSpPr/>
              <p:nvPr/>
            </p:nvGrpSpPr>
            <p:grpSpPr>
              <a:xfrm rot="-5400000">
                <a:off x="9125008" y="4719290"/>
                <a:ext cx="932912" cy="230270"/>
                <a:chOff x="1731" y="2264"/>
                <a:chExt cx="492" cy="130"/>
              </a:xfrm>
            </p:grpSpPr>
            <p:sp>
              <p:nvSpPr>
                <p:cNvPr id="1201" name="Google Shape;1201;p65"/>
                <p:cNvSpPr/>
                <p:nvPr/>
              </p:nvSpPr>
              <p:spPr>
                <a:xfrm>
                  <a:off x="1786" y="2264"/>
                  <a:ext cx="379" cy="130"/>
                </a:xfrm>
                <a:custGeom>
                  <a:avLst/>
                  <a:gdLst/>
                  <a:ahLst/>
                  <a:cxnLst/>
                  <a:rect l="l" t="t" r="r" b="b"/>
                  <a:pathLst>
                    <a:path w="379" h="474" extrusionOk="0">
                      <a:moveTo>
                        <a:pt x="0" y="0"/>
                      </a:moveTo>
                      <a:lnTo>
                        <a:pt x="379" y="0"/>
                      </a:lnTo>
                      <a:lnTo>
                        <a:pt x="379" y="474"/>
                      </a:lnTo>
                      <a:lnTo>
                        <a:pt x="0" y="474"/>
                      </a:lnTo>
                      <a:lnTo>
                        <a:pt x="0" y="0"/>
                      </a:lnTo>
                      <a:lnTo>
                        <a:pt x="0" y="0"/>
                      </a:ln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202" name="Google Shape;1202;p65"/>
                <p:cNvSpPr/>
                <p:nvPr/>
              </p:nvSpPr>
              <p:spPr>
                <a:xfrm>
                  <a:off x="2165" y="2264"/>
                  <a:ext cx="58" cy="65"/>
                </a:xfrm>
                <a:custGeom>
                  <a:avLst/>
                  <a:gdLst/>
                  <a:ahLst/>
                  <a:cxnLst/>
                  <a:rect l="l" t="t" r="r" b="b"/>
                  <a:pathLst>
                    <a:path w="24" h="27" extrusionOk="0">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rgbClr val="CA9A0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203" name="Google Shape;1203;p65"/>
                <p:cNvSpPr/>
                <p:nvPr/>
              </p:nvSpPr>
              <p:spPr>
                <a:xfrm>
                  <a:off x="1731" y="2264"/>
                  <a:ext cx="55" cy="65"/>
                </a:xfrm>
                <a:custGeom>
                  <a:avLst/>
                  <a:gdLst/>
                  <a:ahLst/>
                  <a:cxnLst/>
                  <a:rect l="l" t="t" r="r" b="b"/>
                  <a:pathLst>
                    <a:path w="23" h="27" extrusionOk="0">
                      <a:moveTo>
                        <a:pt x="23" y="27"/>
                      </a:moveTo>
                      <a:cubicBezTo>
                        <a:pt x="23" y="0"/>
                        <a:pt x="23" y="0"/>
                        <a:pt x="23" y="0"/>
                      </a:cubicBezTo>
                      <a:cubicBezTo>
                        <a:pt x="23" y="0"/>
                        <a:pt x="23" y="0"/>
                        <a:pt x="22" y="0"/>
                      </a:cubicBezTo>
                      <a:cubicBezTo>
                        <a:pt x="10" y="0"/>
                        <a:pt x="0" y="10"/>
                        <a:pt x="0" y="23"/>
                      </a:cubicBezTo>
                      <a:cubicBezTo>
                        <a:pt x="0" y="24"/>
                        <a:pt x="0" y="26"/>
                        <a:pt x="0" y="27"/>
                      </a:cubicBezTo>
                      <a:cubicBezTo>
                        <a:pt x="23" y="27"/>
                        <a:pt x="23" y="27"/>
                        <a:pt x="23" y="27"/>
                      </a:cubicBezTo>
                      <a:close/>
                    </a:path>
                  </a:pathLst>
                </a:custGeom>
                <a:solidFill>
                  <a:srgbClr val="CA9A0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204" name="Google Shape;1204;p65"/>
              <p:cNvSpPr/>
              <p:nvPr/>
            </p:nvSpPr>
            <p:spPr>
              <a:xfrm>
                <a:off x="9751316" y="4386324"/>
                <a:ext cx="5366217" cy="9156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ultimate responsibility of the GRC program is to</a:t>
                </a:r>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protect their assets and operations, including their IT infrastructure and information.</a:t>
                </a:r>
                <a:endParaRPr sz="2200" b="0" i="0" u="none" strike="noStrike" cap="none">
                  <a:solidFill>
                    <a:srgbClr val="000000"/>
                  </a:solidFill>
                  <a:latin typeface="Open Sans"/>
                  <a:ea typeface="Open Sans"/>
                  <a:cs typeface="Open Sans"/>
                  <a:sym typeface="Open Sans"/>
                </a:endParaRPr>
              </a:p>
            </p:txBody>
          </p:sp>
        </p:grpSp>
      </p:grpSp>
      <p:pic>
        <p:nvPicPr>
          <p:cNvPr id="1205" name="Google Shape;1205;p65"/>
          <p:cNvPicPr preferRelativeResize="0"/>
          <p:nvPr/>
        </p:nvPicPr>
        <p:blipFill rotWithShape="1">
          <a:blip r:embed="rId4">
            <a:alphaModFix/>
          </a:blip>
          <a:srcRect/>
          <a:stretch/>
        </p:blipFill>
        <p:spPr>
          <a:xfrm>
            <a:off x="1140992" y="866655"/>
            <a:ext cx="14020353" cy="36576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9"/>
          <p:cNvSpPr txBox="1">
            <a:spLocks noGrp="1"/>
          </p:cNvSpPr>
          <p:nvPr>
            <p:ph type="title"/>
          </p:nvPr>
        </p:nvSpPr>
        <p:spPr>
          <a:xfrm>
            <a:off x="-10160" y="30939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Governance, Risk Management, and Compliance (GRC)</a:t>
            </a:r>
            <a:endParaRPr>
              <a:solidFill>
                <a:srgbClr val="3F3F3F"/>
              </a:solidFill>
            </a:endParaRPr>
          </a:p>
        </p:txBody>
      </p:sp>
      <p:sp>
        <p:nvSpPr>
          <p:cNvPr id="1211" name="Google Shape;1211;p9"/>
          <p:cNvSpPr/>
          <p:nvPr/>
        </p:nvSpPr>
        <p:spPr>
          <a:xfrm>
            <a:off x="1810957" y="3710283"/>
            <a:ext cx="5733874" cy="2258472"/>
          </a:xfrm>
          <a:prstGeom prst="roundRect">
            <a:avLst>
              <a:gd name="adj" fmla="val 2961"/>
            </a:avLst>
          </a:prstGeom>
          <a:solidFill>
            <a:srgbClr val="F2F2F2"/>
          </a:solidFill>
          <a:ln w="25400" cap="flat" cmpd="sng">
            <a:solidFill>
              <a:srgbClr val="D8D8D8"/>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212" name="Google Shape;1212;p9"/>
          <p:cNvGrpSpPr/>
          <p:nvPr/>
        </p:nvGrpSpPr>
        <p:grpSpPr>
          <a:xfrm>
            <a:off x="2672873" y="3382065"/>
            <a:ext cx="3799164" cy="657432"/>
            <a:chOff x="944577" y="5222687"/>
            <a:chExt cx="4427542" cy="609645"/>
          </a:xfrm>
        </p:grpSpPr>
        <p:grpSp>
          <p:nvGrpSpPr>
            <p:cNvPr id="1213" name="Google Shape;1213;p9"/>
            <p:cNvGrpSpPr/>
            <p:nvPr/>
          </p:nvGrpSpPr>
          <p:grpSpPr>
            <a:xfrm>
              <a:off x="944577" y="5222687"/>
              <a:ext cx="4427542" cy="609645"/>
              <a:chOff x="1591293" y="3245663"/>
              <a:chExt cx="4427542" cy="609645"/>
            </a:xfrm>
          </p:grpSpPr>
          <p:sp>
            <p:nvSpPr>
              <p:cNvPr id="1214" name="Google Shape;1214;p9"/>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3F3F3F"/>
                  </a:solidFill>
                  <a:latin typeface="Open Sans SemiBold"/>
                  <a:ea typeface="Open Sans SemiBold"/>
                  <a:cs typeface="Open Sans SemiBold"/>
                  <a:sym typeface="Open Sans SemiBold"/>
                </a:endParaRPr>
              </a:p>
            </p:txBody>
          </p:sp>
          <p:sp>
            <p:nvSpPr>
              <p:cNvPr id="1215" name="Google Shape;1215;p9"/>
              <p:cNvSpPr/>
              <p:nvPr/>
            </p:nvSpPr>
            <p:spPr>
              <a:xfrm>
                <a:off x="1741828" y="3245663"/>
                <a:ext cx="4131774" cy="609645"/>
              </a:xfrm>
              <a:prstGeom prst="round2SameRect">
                <a:avLst>
                  <a:gd name="adj1" fmla="val 16993"/>
                  <a:gd name="adj2" fmla="val 0"/>
                </a:avLst>
              </a:prstGeom>
              <a:solidFill>
                <a:srgbClr val="93D6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3F3F3F"/>
                  </a:solidFill>
                  <a:latin typeface="Open Sans SemiBold"/>
                  <a:ea typeface="Open Sans SemiBold"/>
                  <a:cs typeface="Open Sans SemiBold"/>
                  <a:sym typeface="Open Sans SemiBold"/>
                </a:endParaRPr>
              </a:p>
            </p:txBody>
          </p:sp>
        </p:grpSp>
        <p:sp>
          <p:nvSpPr>
            <p:cNvPr id="1216" name="Google Shape;1216;p9"/>
            <p:cNvSpPr txBox="1"/>
            <p:nvPr/>
          </p:nvSpPr>
          <p:spPr>
            <a:xfrm>
              <a:off x="1260654" y="5322680"/>
              <a:ext cx="3756158" cy="3995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Governance</a:t>
              </a:r>
              <a:endParaRPr/>
            </a:p>
          </p:txBody>
        </p:sp>
      </p:grpSp>
      <p:sp>
        <p:nvSpPr>
          <p:cNvPr id="1217" name="Google Shape;1217;p9"/>
          <p:cNvSpPr txBox="1"/>
          <p:nvPr/>
        </p:nvSpPr>
        <p:spPr>
          <a:xfrm>
            <a:off x="1500969" y="4155630"/>
            <a:ext cx="5836266" cy="1260305"/>
          </a:xfrm>
          <a:prstGeom prst="rect">
            <a:avLst/>
          </a:prstGeom>
          <a:noFill/>
          <a:ln>
            <a:noFill/>
          </a:ln>
        </p:spPr>
        <p:txBody>
          <a:bodyPr spcFirstLastPara="1" wrap="square" lIns="91425" tIns="45700" rIns="91425" bIns="45700" anchor="t" anchorCtr="0">
            <a:spAutoFit/>
          </a:bodyPr>
          <a:lstStyle/>
          <a:p>
            <a:pPr marL="624151" marR="0" lvl="1"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It is the responsibility of the board of directors and senior management of the organization.</a:t>
            </a:r>
            <a:endParaRPr/>
          </a:p>
        </p:txBody>
      </p:sp>
      <p:pic>
        <p:nvPicPr>
          <p:cNvPr id="1218" name="Google Shape;1218;p9"/>
          <p:cNvPicPr preferRelativeResize="0"/>
          <p:nvPr/>
        </p:nvPicPr>
        <p:blipFill rotWithShape="1">
          <a:blip r:embed="rId3">
            <a:alphaModFix/>
          </a:blip>
          <a:srcRect/>
          <a:stretch/>
        </p:blipFill>
        <p:spPr>
          <a:xfrm>
            <a:off x="8671647" y="3068350"/>
            <a:ext cx="5457090" cy="3007300"/>
          </a:xfrm>
          <a:prstGeom prst="rect">
            <a:avLst/>
          </a:prstGeom>
          <a:noFill/>
          <a:ln>
            <a:noFill/>
          </a:ln>
        </p:spPr>
      </p:pic>
      <p:pic>
        <p:nvPicPr>
          <p:cNvPr id="1219" name="Google Shape;1219;p9"/>
          <p:cNvPicPr preferRelativeResize="0"/>
          <p:nvPr/>
        </p:nvPicPr>
        <p:blipFill rotWithShape="1">
          <a:blip r:embed="rId4">
            <a:alphaModFix/>
          </a:blip>
          <a:srcRect/>
          <a:stretch/>
        </p:blipFill>
        <p:spPr>
          <a:xfrm>
            <a:off x="1140992" y="866655"/>
            <a:ext cx="14020353" cy="36576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315"/>
          <p:cNvSpPr txBox="1">
            <a:spLocks noGrp="1"/>
          </p:cNvSpPr>
          <p:nvPr>
            <p:ph type="title"/>
          </p:nvPr>
        </p:nvSpPr>
        <p:spPr>
          <a:xfrm>
            <a:off x="-10160" y="30939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Governance, Risk Management, and Compliance (GRC)</a:t>
            </a:r>
            <a:endParaRPr>
              <a:solidFill>
                <a:srgbClr val="3F3F3F"/>
              </a:solidFill>
            </a:endParaRPr>
          </a:p>
        </p:txBody>
      </p:sp>
      <p:pic>
        <p:nvPicPr>
          <p:cNvPr id="1225" name="Google Shape;1225;p315"/>
          <p:cNvPicPr preferRelativeResize="0"/>
          <p:nvPr/>
        </p:nvPicPr>
        <p:blipFill rotWithShape="1">
          <a:blip r:embed="rId3">
            <a:alphaModFix/>
          </a:blip>
          <a:srcRect/>
          <a:stretch/>
        </p:blipFill>
        <p:spPr>
          <a:xfrm>
            <a:off x="1140992" y="866655"/>
            <a:ext cx="14020353" cy="365760"/>
          </a:xfrm>
          <a:prstGeom prst="rect">
            <a:avLst/>
          </a:prstGeom>
          <a:noFill/>
          <a:ln>
            <a:noFill/>
          </a:ln>
        </p:spPr>
      </p:pic>
      <p:grpSp>
        <p:nvGrpSpPr>
          <p:cNvPr id="1226" name="Google Shape;1226;p315"/>
          <p:cNvGrpSpPr/>
          <p:nvPr/>
        </p:nvGrpSpPr>
        <p:grpSpPr>
          <a:xfrm>
            <a:off x="1792817" y="3086258"/>
            <a:ext cx="10350502" cy="5922432"/>
            <a:chOff x="1792817" y="3001893"/>
            <a:chExt cx="10350502" cy="5922432"/>
          </a:xfrm>
        </p:grpSpPr>
        <p:sp>
          <p:nvSpPr>
            <p:cNvPr id="1227" name="Google Shape;1227;p315"/>
            <p:cNvSpPr/>
            <p:nvPr/>
          </p:nvSpPr>
          <p:spPr>
            <a:xfrm>
              <a:off x="1792817" y="5520725"/>
              <a:ext cx="9152467" cy="3403600"/>
            </a:xfrm>
            <a:custGeom>
              <a:avLst/>
              <a:gdLst/>
              <a:ahLst/>
              <a:cxnLst/>
              <a:rect l="l" t="t" r="r" b="b"/>
              <a:pathLst>
                <a:path w="4324" h="1608" extrusionOk="0">
                  <a:moveTo>
                    <a:pt x="0" y="1608"/>
                  </a:moveTo>
                  <a:lnTo>
                    <a:pt x="2267" y="1608"/>
                  </a:lnTo>
                  <a:lnTo>
                    <a:pt x="4324" y="0"/>
                  </a:lnTo>
                  <a:lnTo>
                    <a:pt x="3937" y="0"/>
                  </a:lnTo>
                  <a:lnTo>
                    <a:pt x="0" y="1608"/>
                  </a:lnTo>
                  <a:close/>
                </a:path>
              </a:pathLst>
            </a:custGeom>
            <a:solidFill>
              <a:srgbClr val="D8D8D8"/>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28" name="Google Shape;1228;p315"/>
            <p:cNvSpPr/>
            <p:nvPr/>
          </p:nvSpPr>
          <p:spPr>
            <a:xfrm>
              <a:off x="10126135" y="3001893"/>
              <a:ext cx="2017184" cy="2518833"/>
            </a:xfrm>
            <a:custGeom>
              <a:avLst/>
              <a:gdLst/>
              <a:ahLst/>
              <a:cxnLst/>
              <a:rect l="l" t="t" r="r" b="b"/>
              <a:pathLst>
                <a:path w="953" h="1190" extrusionOk="0">
                  <a:moveTo>
                    <a:pt x="953" y="230"/>
                  </a:moveTo>
                  <a:lnTo>
                    <a:pt x="845" y="0"/>
                  </a:lnTo>
                  <a:lnTo>
                    <a:pt x="511" y="230"/>
                  </a:lnTo>
                  <a:lnTo>
                    <a:pt x="619" y="230"/>
                  </a:lnTo>
                  <a:lnTo>
                    <a:pt x="0" y="1190"/>
                  </a:lnTo>
                  <a:lnTo>
                    <a:pt x="387" y="1190"/>
                  </a:lnTo>
                  <a:lnTo>
                    <a:pt x="845" y="230"/>
                  </a:lnTo>
                  <a:lnTo>
                    <a:pt x="953" y="230"/>
                  </a:lnTo>
                  <a:close/>
                </a:path>
              </a:pathLst>
            </a:custGeom>
            <a:solidFill>
              <a:srgbClr val="D8D8D8"/>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1229" name="Google Shape;1229;p315"/>
          <p:cNvSpPr/>
          <p:nvPr/>
        </p:nvSpPr>
        <p:spPr>
          <a:xfrm>
            <a:off x="5223935" y="7937657"/>
            <a:ext cx="1824567" cy="364067"/>
          </a:xfrm>
          <a:prstGeom prst="ellipse">
            <a:avLst/>
          </a:prstGeom>
          <a:solidFill>
            <a:schemeClr val="dk1">
              <a:alpha val="9803"/>
            </a:schemeClr>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30" name="Google Shape;1230;p315"/>
          <p:cNvSpPr/>
          <p:nvPr/>
        </p:nvSpPr>
        <p:spPr>
          <a:xfrm>
            <a:off x="7095069" y="7014791"/>
            <a:ext cx="1392767" cy="275167"/>
          </a:xfrm>
          <a:prstGeom prst="ellipse">
            <a:avLst/>
          </a:prstGeom>
          <a:solidFill>
            <a:schemeClr val="dk1">
              <a:alpha val="9803"/>
            </a:schemeClr>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31" name="Google Shape;1231;p315"/>
          <p:cNvSpPr/>
          <p:nvPr/>
        </p:nvSpPr>
        <p:spPr>
          <a:xfrm>
            <a:off x="8593668" y="6320524"/>
            <a:ext cx="1058333" cy="211667"/>
          </a:xfrm>
          <a:prstGeom prst="ellipse">
            <a:avLst/>
          </a:prstGeom>
          <a:solidFill>
            <a:schemeClr val="dk1">
              <a:alpha val="9803"/>
            </a:schemeClr>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32" name="Google Shape;1232;p315"/>
          <p:cNvSpPr/>
          <p:nvPr/>
        </p:nvSpPr>
        <p:spPr>
          <a:xfrm>
            <a:off x="9826782" y="5771383"/>
            <a:ext cx="719667" cy="143933"/>
          </a:xfrm>
          <a:prstGeom prst="ellipse">
            <a:avLst/>
          </a:prstGeom>
          <a:solidFill>
            <a:schemeClr val="dk1">
              <a:alpha val="9803"/>
            </a:schemeClr>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33" name="Google Shape;1233;p315"/>
          <p:cNvSpPr/>
          <p:nvPr/>
        </p:nvSpPr>
        <p:spPr>
          <a:xfrm>
            <a:off x="5223935" y="6295124"/>
            <a:ext cx="1824567" cy="1824567"/>
          </a:xfrm>
          <a:prstGeom prst="ellipse">
            <a:avLst/>
          </a:prstGeom>
          <a:solidFill>
            <a:schemeClr val="accent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34" name="Google Shape;1234;p315"/>
          <p:cNvSpPr/>
          <p:nvPr/>
        </p:nvSpPr>
        <p:spPr>
          <a:xfrm>
            <a:off x="7095069" y="5761724"/>
            <a:ext cx="1392767" cy="1388533"/>
          </a:xfrm>
          <a:prstGeom prst="ellipse">
            <a:avLst/>
          </a:prstGeom>
          <a:solidFill>
            <a:schemeClr val="accent2"/>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1235" name="Google Shape;1235;p315"/>
          <p:cNvGrpSpPr/>
          <p:nvPr/>
        </p:nvGrpSpPr>
        <p:grpSpPr>
          <a:xfrm>
            <a:off x="8593668" y="5372258"/>
            <a:ext cx="1058333" cy="1054100"/>
            <a:chOff x="8593668" y="5287893"/>
            <a:chExt cx="1058333" cy="1054100"/>
          </a:xfrm>
        </p:grpSpPr>
        <p:sp>
          <p:nvSpPr>
            <p:cNvPr id="1236" name="Google Shape;1236;p315"/>
            <p:cNvSpPr/>
            <p:nvPr/>
          </p:nvSpPr>
          <p:spPr>
            <a:xfrm>
              <a:off x="8593668" y="5287893"/>
              <a:ext cx="1058333" cy="1054100"/>
            </a:xfrm>
            <a:prstGeom prst="ellipse">
              <a:avLst/>
            </a:prstGeom>
            <a:solidFill>
              <a:schemeClr val="accent3"/>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1237" name="Google Shape;1237;p315"/>
            <p:cNvGrpSpPr/>
            <p:nvPr/>
          </p:nvGrpSpPr>
          <p:grpSpPr>
            <a:xfrm>
              <a:off x="8830976" y="5563593"/>
              <a:ext cx="564475" cy="575591"/>
              <a:chOff x="4963" y="864"/>
              <a:chExt cx="2285" cy="2330"/>
            </a:xfrm>
          </p:grpSpPr>
          <p:sp>
            <p:nvSpPr>
              <p:cNvPr id="1238" name="Google Shape;1238;p315"/>
              <p:cNvSpPr/>
              <p:nvPr/>
            </p:nvSpPr>
            <p:spPr>
              <a:xfrm>
                <a:off x="5571" y="2291"/>
                <a:ext cx="1069" cy="903"/>
              </a:xfrm>
              <a:custGeom>
                <a:avLst/>
                <a:gdLst/>
                <a:ahLst/>
                <a:cxnLst/>
                <a:rect l="l" t="t" r="r" b="b"/>
                <a:pathLst>
                  <a:path w="1069" h="903" extrusionOk="0">
                    <a:moveTo>
                      <a:pt x="192" y="903"/>
                    </a:moveTo>
                    <a:lnTo>
                      <a:pt x="535" y="558"/>
                    </a:lnTo>
                    <a:lnTo>
                      <a:pt x="878" y="903"/>
                    </a:lnTo>
                    <a:lnTo>
                      <a:pt x="1069" y="903"/>
                    </a:lnTo>
                    <a:lnTo>
                      <a:pt x="603" y="437"/>
                    </a:lnTo>
                    <a:lnTo>
                      <a:pt x="603" y="0"/>
                    </a:lnTo>
                    <a:lnTo>
                      <a:pt x="466" y="0"/>
                    </a:lnTo>
                    <a:lnTo>
                      <a:pt x="466" y="437"/>
                    </a:lnTo>
                    <a:lnTo>
                      <a:pt x="0" y="903"/>
                    </a:lnTo>
                    <a:lnTo>
                      <a:pt x="192" y="903"/>
                    </a:lnTo>
                    <a:close/>
                    <a:moveTo>
                      <a:pt x="192" y="903"/>
                    </a:moveTo>
                    <a:lnTo>
                      <a:pt x="192" y="903"/>
                    </a:lnTo>
                    <a:close/>
                  </a:path>
                </a:pathLst>
              </a:custGeom>
              <a:solidFill>
                <a:srgbClr val="A5A5A5"/>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39" name="Google Shape;1239;p315"/>
              <p:cNvSpPr/>
              <p:nvPr/>
            </p:nvSpPr>
            <p:spPr>
              <a:xfrm>
                <a:off x="5571" y="2291"/>
                <a:ext cx="1069" cy="903"/>
              </a:xfrm>
              <a:custGeom>
                <a:avLst/>
                <a:gdLst/>
                <a:ahLst/>
                <a:cxnLst/>
                <a:rect l="l" t="t" r="r" b="b"/>
                <a:pathLst>
                  <a:path w="1069" h="903" extrusionOk="0">
                    <a:moveTo>
                      <a:pt x="192" y="903"/>
                    </a:moveTo>
                    <a:lnTo>
                      <a:pt x="535" y="558"/>
                    </a:lnTo>
                    <a:lnTo>
                      <a:pt x="878" y="903"/>
                    </a:lnTo>
                    <a:lnTo>
                      <a:pt x="1069" y="903"/>
                    </a:lnTo>
                    <a:lnTo>
                      <a:pt x="603" y="437"/>
                    </a:lnTo>
                    <a:lnTo>
                      <a:pt x="603" y="0"/>
                    </a:lnTo>
                    <a:lnTo>
                      <a:pt x="466" y="0"/>
                    </a:lnTo>
                    <a:lnTo>
                      <a:pt x="466" y="437"/>
                    </a:lnTo>
                    <a:lnTo>
                      <a:pt x="0" y="903"/>
                    </a:lnTo>
                    <a:lnTo>
                      <a:pt x="192" y="903"/>
                    </a:lnTo>
                    <a:moveTo>
                      <a:pt x="192" y="903"/>
                    </a:moveTo>
                    <a:lnTo>
                      <a:pt x="192" y="903"/>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40" name="Google Shape;1240;p315"/>
              <p:cNvSpPr/>
              <p:nvPr/>
            </p:nvSpPr>
            <p:spPr>
              <a:xfrm>
                <a:off x="5109" y="1146"/>
                <a:ext cx="1993" cy="1315"/>
              </a:xfrm>
              <a:custGeom>
                <a:avLst/>
                <a:gdLst/>
                <a:ahLst/>
                <a:cxnLst/>
                <a:rect l="l" t="t" r="r" b="b"/>
                <a:pathLst>
                  <a:path w="1052" h="694" extrusionOk="0">
                    <a:moveTo>
                      <a:pt x="0" y="0"/>
                    </a:moveTo>
                    <a:cubicBezTo>
                      <a:pt x="0" y="619"/>
                      <a:pt x="0" y="619"/>
                      <a:pt x="0" y="619"/>
                    </a:cubicBezTo>
                    <a:cubicBezTo>
                      <a:pt x="0" y="660"/>
                      <a:pt x="33" y="694"/>
                      <a:pt x="74" y="694"/>
                    </a:cubicBezTo>
                    <a:cubicBezTo>
                      <a:pt x="977" y="694"/>
                      <a:pt x="977" y="694"/>
                      <a:pt x="977" y="694"/>
                    </a:cubicBezTo>
                    <a:cubicBezTo>
                      <a:pt x="1018" y="694"/>
                      <a:pt x="1052" y="660"/>
                      <a:pt x="1052" y="619"/>
                    </a:cubicBezTo>
                    <a:cubicBezTo>
                      <a:pt x="1052" y="0"/>
                      <a:pt x="1052" y="0"/>
                      <a:pt x="1052" y="0"/>
                    </a:cubicBezTo>
                    <a:lnTo>
                      <a:pt x="0" y="0"/>
                    </a:lnTo>
                    <a:close/>
                    <a:moveTo>
                      <a:pt x="0" y="0"/>
                    </a:moveTo>
                    <a:cubicBezTo>
                      <a:pt x="0" y="0"/>
                      <a:pt x="0" y="0"/>
                      <a:pt x="0" y="0"/>
                    </a:cubicBezTo>
                  </a:path>
                </a:pathLst>
              </a:custGeom>
              <a:solidFill>
                <a:srgbClr val="F2F2F2"/>
              </a:solidFill>
              <a:ln w="9525" cap="flat" cmpd="sng">
                <a:solidFill>
                  <a:srgbClr val="BFBFB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41" name="Google Shape;1241;p315"/>
              <p:cNvSpPr/>
              <p:nvPr/>
            </p:nvSpPr>
            <p:spPr>
              <a:xfrm>
                <a:off x="4963" y="864"/>
                <a:ext cx="2285" cy="282"/>
              </a:xfrm>
              <a:custGeom>
                <a:avLst/>
                <a:gdLst/>
                <a:ahLst/>
                <a:cxnLst/>
                <a:rect l="l" t="t" r="r" b="b"/>
                <a:pathLst>
                  <a:path w="1206" h="149" extrusionOk="0">
                    <a:moveTo>
                      <a:pt x="1131" y="0"/>
                    </a:moveTo>
                    <a:cubicBezTo>
                      <a:pt x="74" y="0"/>
                      <a:pt x="74" y="0"/>
                      <a:pt x="74" y="0"/>
                    </a:cubicBezTo>
                    <a:cubicBezTo>
                      <a:pt x="33" y="0"/>
                      <a:pt x="0" y="33"/>
                      <a:pt x="0" y="75"/>
                    </a:cubicBezTo>
                    <a:cubicBezTo>
                      <a:pt x="0" y="116"/>
                      <a:pt x="33" y="149"/>
                      <a:pt x="74" y="149"/>
                    </a:cubicBezTo>
                    <a:cubicBezTo>
                      <a:pt x="1131" y="149"/>
                      <a:pt x="1131" y="149"/>
                      <a:pt x="1131" y="149"/>
                    </a:cubicBezTo>
                    <a:cubicBezTo>
                      <a:pt x="1173" y="149"/>
                      <a:pt x="1206" y="116"/>
                      <a:pt x="1206" y="75"/>
                    </a:cubicBezTo>
                    <a:cubicBezTo>
                      <a:pt x="1206" y="33"/>
                      <a:pt x="1173" y="0"/>
                      <a:pt x="1131" y="0"/>
                    </a:cubicBezTo>
                    <a:close/>
                    <a:moveTo>
                      <a:pt x="1131" y="0"/>
                    </a:moveTo>
                    <a:cubicBezTo>
                      <a:pt x="1131" y="0"/>
                      <a:pt x="1131" y="0"/>
                      <a:pt x="1131" y="0"/>
                    </a:cubicBezTo>
                  </a:path>
                </a:pathLst>
              </a:custGeom>
              <a:solidFill>
                <a:srgbClr val="A5A5A5"/>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42" name="Google Shape;1242;p315"/>
              <p:cNvSpPr/>
              <p:nvPr/>
            </p:nvSpPr>
            <p:spPr>
              <a:xfrm>
                <a:off x="5327" y="1431"/>
                <a:ext cx="1571" cy="735"/>
              </a:xfrm>
              <a:custGeom>
                <a:avLst/>
                <a:gdLst/>
                <a:ahLst/>
                <a:cxnLst/>
                <a:rect l="l" t="t" r="r" b="b"/>
                <a:pathLst>
                  <a:path w="1571" h="735" extrusionOk="0">
                    <a:moveTo>
                      <a:pt x="1290" y="0"/>
                    </a:moveTo>
                    <a:lnTo>
                      <a:pt x="1290" y="91"/>
                    </a:lnTo>
                    <a:lnTo>
                      <a:pt x="1417" y="91"/>
                    </a:lnTo>
                    <a:lnTo>
                      <a:pt x="1175" y="331"/>
                    </a:lnTo>
                    <a:lnTo>
                      <a:pt x="997" y="153"/>
                    </a:lnTo>
                    <a:lnTo>
                      <a:pt x="703" y="447"/>
                    </a:lnTo>
                    <a:lnTo>
                      <a:pt x="462" y="208"/>
                    </a:lnTo>
                    <a:lnTo>
                      <a:pt x="0" y="670"/>
                    </a:lnTo>
                    <a:lnTo>
                      <a:pt x="62" y="735"/>
                    </a:lnTo>
                    <a:lnTo>
                      <a:pt x="462" y="335"/>
                    </a:lnTo>
                    <a:lnTo>
                      <a:pt x="703" y="574"/>
                    </a:lnTo>
                    <a:lnTo>
                      <a:pt x="997" y="280"/>
                    </a:lnTo>
                    <a:lnTo>
                      <a:pt x="1175" y="458"/>
                    </a:lnTo>
                    <a:lnTo>
                      <a:pt x="1482" y="155"/>
                    </a:lnTo>
                    <a:lnTo>
                      <a:pt x="1482" y="280"/>
                    </a:lnTo>
                    <a:lnTo>
                      <a:pt x="1571" y="280"/>
                    </a:lnTo>
                    <a:lnTo>
                      <a:pt x="1571" y="0"/>
                    </a:lnTo>
                    <a:lnTo>
                      <a:pt x="1290" y="0"/>
                    </a:lnTo>
                    <a:close/>
                    <a:moveTo>
                      <a:pt x="1290" y="0"/>
                    </a:moveTo>
                    <a:lnTo>
                      <a:pt x="1290" y="0"/>
                    </a:lnTo>
                    <a:close/>
                  </a:path>
                </a:pathLst>
              </a:custGeom>
              <a:solidFill>
                <a:schemeClr val="accent5"/>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43" name="Google Shape;1243;p315"/>
              <p:cNvSpPr/>
              <p:nvPr/>
            </p:nvSpPr>
            <p:spPr>
              <a:xfrm>
                <a:off x="5327" y="1431"/>
                <a:ext cx="1571" cy="735"/>
              </a:xfrm>
              <a:custGeom>
                <a:avLst/>
                <a:gdLst/>
                <a:ahLst/>
                <a:cxnLst/>
                <a:rect l="l" t="t" r="r" b="b"/>
                <a:pathLst>
                  <a:path w="1571" h="735" extrusionOk="0">
                    <a:moveTo>
                      <a:pt x="1290" y="0"/>
                    </a:moveTo>
                    <a:lnTo>
                      <a:pt x="1290" y="91"/>
                    </a:lnTo>
                    <a:lnTo>
                      <a:pt x="1417" y="91"/>
                    </a:lnTo>
                    <a:lnTo>
                      <a:pt x="1175" y="331"/>
                    </a:lnTo>
                    <a:lnTo>
                      <a:pt x="997" y="153"/>
                    </a:lnTo>
                    <a:lnTo>
                      <a:pt x="703" y="447"/>
                    </a:lnTo>
                    <a:lnTo>
                      <a:pt x="462" y="208"/>
                    </a:lnTo>
                    <a:lnTo>
                      <a:pt x="0" y="670"/>
                    </a:lnTo>
                    <a:lnTo>
                      <a:pt x="62" y="735"/>
                    </a:lnTo>
                    <a:lnTo>
                      <a:pt x="462" y="335"/>
                    </a:lnTo>
                    <a:lnTo>
                      <a:pt x="703" y="574"/>
                    </a:lnTo>
                    <a:lnTo>
                      <a:pt x="997" y="280"/>
                    </a:lnTo>
                    <a:lnTo>
                      <a:pt x="1175" y="458"/>
                    </a:lnTo>
                    <a:lnTo>
                      <a:pt x="1482" y="155"/>
                    </a:lnTo>
                    <a:lnTo>
                      <a:pt x="1482" y="280"/>
                    </a:lnTo>
                    <a:lnTo>
                      <a:pt x="1571" y="280"/>
                    </a:lnTo>
                    <a:lnTo>
                      <a:pt x="1571" y="0"/>
                    </a:lnTo>
                    <a:lnTo>
                      <a:pt x="1290" y="0"/>
                    </a:lnTo>
                    <a:moveTo>
                      <a:pt x="1290" y="0"/>
                    </a:moveTo>
                    <a:lnTo>
                      <a:pt x="1290" y="0"/>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sp>
        <p:nvSpPr>
          <p:cNvPr id="1244" name="Google Shape;1244;p315"/>
          <p:cNvSpPr/>
          <p:nvPr/>
        </p:nvSpPr>
        <p:spPr>
          <a:xfrm>
            <a:off x="9817101" y="5114024"/>
            <a:ext cx="719667" cy="719667"/>
          </a:xfrm>
          <a:prstGeom prst="ellipse">
            <a:avLst/>
          </a:prstGeom>
          <a:solidFill>
            <a:schemeClr val="accent4"/>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1245" name="Google Shape;1245;p315"/>
          <p:cNvGrpSpPr/>
          <p:nvPr/>
        </p:nvGrpSpPr>
        <p:grpSpPr>
          <a:xfrm>
            <a:off x="7476494" y="6165935"/>
            <a:ext cx="702339" cy="621830"/>
            <a:chOff x="0" y="-1"/>
            <a:chExt cx="3001" cy="2657"/>
          </a:xfrm>
        </p:grpSpPr>
        <p:sp>
          <p:nvSpPr>
            <p:cNvPr id="1246" name="Google Shape;1246;p315"/>
            <p:cNvSpPr/>
            <p:nvPr/>
          </p:nvSpPr>
          <p:spPr>
            <a:xfrm>
              <a:off x="950" y="-1"/>
              <a:ext cx="2051" cy="1188"/>
            </a:xfrm>
            <a:custGeom>
              <a:avLst/>
              <a:gdLst/>
              <a:ahLst/>
              <a:cxnLst/>
              <a:rect l="l" t="t" r="r" b="b"/>
              <a:pathLst>
                <a:path w="2051" h="1188" extrusionOk="0">
                  <a:moveTo>
                    <a:pt x="1023" y="1188"/>
                  </a:moveTo>
                  <a:lnTo>
                    <a:pt x="2051" y="591"/>
                  </a:lnTo>
                  <a:lnTo>
                    <a:pt x="1023" y="0"/>
                  </a:lnTo>
                  <a:lnTo>
                    <a:pt x="0" y="600"/>
                  </a:lnTo>
                  <a:lnTo>
                    <a:pt x="1023" y="1188"/>
                  </a:lnTo>
                  <a:close/>
                  <a:moveTo>
                    <a:pt x="1023" y="1188"/>
                  </a:moveTo>
                  <a:lnTo>
                    <a:pt x="1023" y="1188"/>
                  </a:lnTo>
                  <a:close/>
                </a:path>
              </a:pathLst>
            </a:custGeom>
            <a:solidFill>
              <a:srgbClr val="D38C0D"/>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47" name="Google Shape;1247;p315"/>
            <p:cNvSpPr/>
            <p:nvPr/>
          </p:nvSpPr>
          <p:spPr>
            <a:xfrm>
              <a:off x="950" y="-1"/>
              <a:ext cx="2051" cy="1188"/>
            </a:xfrm>
            <a:custGeom>
              <a:avLst/>
              <a:gdLst/>
              <a:ahLst/>
              <a:cxnLst/>
              <a:rect l="l" t="t" r="r" b="b"/>
              <a:pathLst>
                <a:path w="2051" h="1188" extrusionOk="0">
                  <a:moveTo>
                    <a:pt x="1023" y="1188"/>
                  </a:moveTo>
                  <a:lnTo>
                    <a:pt x="2051" y="591"/>
                  </a:lnTo>
                  <a:lnTo>
                    <a:pt x="1023" y="0"/>
                  </a:lnTo>
                  <a:lnTo>
                    <a:pt x="0" y="600"/>
                  </a:lnTo>
                  <a:lnTo>
                    <a:pt x="1023" y="1188"/>
                  </a:lnTo>
                  <a:moveTo>
                    <a:pt x="1023" y="1188"/>
                  </a:moveTo>
                  <a:lnTo>
                    <a:pt x="1023" y="1188"/>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48" name="Google Shape;1248;p315"/>
            <p:cNvSpPr/>
            <p:nvPr/>
          </p:nvSpPr>
          <p:spPr>
            <a:xfrm>
              <a:off x="0" y="-1"/>
              <a:ext cx="2051" cy="1188"/>
            </a:xfrm>
            <a:custGeom>
              <a:avLst/>
              <a:gdLst/>
              <a:ahLst/>
              <a:cxnLst/>
              <a:rect l="l" t="t" r="r" b="b"/>
              <a:pathLst>
                <a:path w="2051" h="1188" extrusionOk="0">
                  <a:moveTo>
                    <a:pt x="1032" y="1188"/>
                  </a:moveTo>
                  <a:lnTo>
                    <a:pt x="2051" y="597"/>
                  </a:lnTo>
                  <a:lnTo>
                    <a:pt x="1032" y="0"/>
                  </a:lnTo>
                  <a:lnTo>
                    <a:pt x="0" y="597"/>
                  </a:lnTo>
                  <a:lnTo>
                    <a:pt x="1032" y="1188"/>
                  </a:lnTo>
                  <a:close/>
                  <a:moveTo>
                    <a:pt x="1032" y="1188"/>
                  </a:moveTo>
                  <a:lnTo>
                    <a:pt x="1032" y="1188"/>
                  </a:lnTo>
                  <a:close/>
                </a:path>
              </a:pathLst>
            </a:custGeom>
            <a:solidFill>
              <a:srgbClr val="EFBB67"/>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49" name="Google Shape;1249;p315"/>
            <p:cNvSpPr/>
            <p:nvPr/>
          </p:nvSpPr>
          <p:spPr>
            <a:xfrm>
              <a:off x="0" y="-1"/>
              <a:ext cx="2051" cy="1188"/>
            </a:xfrm>
            <a:custGeom>
              <a:avLst/>
              <a:gdLst/>
              <a:ahLst/>
              <a:cxnLst/>
              <a:rect l="l" t="t" r="r" b="b"/>
              <a:pathLst>
                <a:path w="2051" h="1188" extrusionOk="0">
                  <a:moveTo>
                    <a:pt x="1032" y="1188"/>
                  </a:moveTo>
                  <a:lnTo>
                    <a:pt x="2051" y="597"/>
                  </a:lnTo>
                  <a:lnTo>
                    <a:pt x="1032" y="0"/>
                  </a:lnTo>
                  <a:lnTo>
                    <a:pt x="0" y="597"/>
                  </a:lnTo>
                  <a:lnTo>
                    <a:pt x="1032" y="1188"/>
                  </a:lnTo>
                  <a:moveTo>
                    <a:pt x="1032" y="1188"/>
                  </a:moveTo>
                  <a:lnTo>
                    <a:pt x="1032" y="1188"/>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50" name="Google Shape;1250;p315"/>
            <p:cNvSpPr/>
            <p:nvPr/>
          </p:nvSpPr>
          <p:spPr>
            <a:xfrm>
              <a:off x="485" y="276"/>
              <a:ext cx="2035" cy="2380"/>
            </a:xfrm>
            <a:custGeom>
              <a:avLst/>
              <a:gdLst/>
              <a:ahLst/>
              <a:cxnLst/>
              <a:rect l="l" t="t" r="r" b="b"/>
              <a:pathLst>
                <a:path w="2035" h="2380" extrusionOk="0">
                  <a:moveTo>
                    <a:pt x="2035" y="1784"/>
                  </a:moveTo>
                  <a:lnTo>
                    <a:pt x="1018" y="2380"/>
                  </a:lnTo>
                  <a:lnTo>
                    <a:pt x="0" y="1784"/>
                  </a:lnTo>
                  <a:lnTo>
                    <a:pt x="0" y="596"/>
                  </a:lnTo>
                  <a:lnTo>
                    <a:pt x="1018" y="0"/>
                  </a:lnTo>
                  <a:lnTo>
                    <a:pt x="2035" y="596"/>
                  </a:lnTo>
                  <a:lnTo>
                    <a:pt x="2035" y="1784"/>
                  </a:lnTo>
                  <a:close/>
                  <a:moveTo>
                    <a:pt x="2035" y="1784"/>
                  </a:moveTo>
                  <a:lnTo>
                    <a:pt x="2035" y="1784"/>
                  </a:lnTo>
                  <a:close/>
                </a:path>
              </a:pathLst>
            </a:custGeom>
            <a:solidFill>
              <a:srgbClr val="EFBB67"/>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51" name="Google Shape;1251;p315"/>
            <p:cNvSpPr/>
            <p:nvPr/>
          </p:nvSpPr>
          <p:spPr>
            <a:xfrm>
              <a:off x="485" y="276"/>
              <a:ext cx="2035" cy="2380"/>
            </a:xfrm>
            <a:custGeom>
              <a:avLst/>
              <a:gdLst/>
              <a:ahLst/>
              <a:cxnLst/>
              <a:rect l="l" t="t" r="r" b="b"/>
              <a:pathLst>
                <a:path w="2035" h="2380" extrusionOk="0">
                  <a:moveTo>
                    <a:pt x="2035" y="1784"/>
                  </a:moveTo>
                  <a:lnTo>
                    <a:pt x="1018" y="2380"/>
                  </a:lnTo>
                  <a:lnTo>
                    <a:pt x="0" y="1784"/>
                  </a:lnTo>
                  <a:lnTo>
                    <a:pt x="0" y="596"/>
                  </a:lnTo>
                  <a:lnTo>
                    <a:pt x="1018" y="0"/>
                  </a:lnTo>
                  <a:lnTo>
                    <a:pt x="2035" y="596"/>
                  </a:lnTo>
                  <a:lnTo>
                    <a:pt x="2035" y="1784"/>
                  </a:lnTo>
                  <a:moveTo>
                    <a:pt x="2035" y="1784"/>
                  </a:moveTo>
                  <a:lnTo>
                    <a:pt x="2035" y="1784"/>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52" name="Google Shape;1252;p315"/>
            <p:cNvSpPr/>
            <p:nvPr/>
          </p:nvSpPr>
          <p:spPr>
            <a:xfrm>
              <a:off x="1503" y="276"/>
              <a:ext cx="1017" cy="2380"/>
            </a:xfrm>
            <a:custGeom>
              <a:avLst/>
              <a:gdLst/>
              <a:ahLst/>
              <a:cxnLst/>
              <a:rect l="l" t="t" r="r" b="b"/>
              <a:pathLst>
                <a:path w="1017" h="2380" extrusionOk="0">
                  <a:moveTo>
                    <a:pt x="0" y="0"/>
                  </a:moveTo>
                  <a:lnTo>
                    <a:pt x="1017" y="596"/>
                  </a:lnTo>
                  <a:lnTo>
                    <a:pt x="1017" y="1784"/>
                  </a:lnTo>
                  <a:lnTo>
                    <a:pt x="0" y="2380"/>
                  </a:lnTo>
                  <a:lnTo>
                    <a:pt x="0" y="0"/>
                  </a:lnTo>
                  <a:close/>
                </a:path>
              </a:pathLst>
            </a:custGeom>
            <a:solidFill>
              <a:srgbClr val="D38C0D"/>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53" name="Google Shape;1253;p315"/>
            <p:cNvSpPr/>
            <p:nvPr/>
          </p:nvSpPr>
          <p:spPr>
            <a:xfrm>
              <a:off x="1503" y="276"/>
              <a:ext cx="1017" cy="2380"/>
            </a:xfrm>
            <a:custGeom>
              <a:avLst/>
              <a:gdLst/>
              <a:ahLst/>
              <a:cxnLst/>
              <a:rect l="l" t="t" r="r" b="b"/>
              <a:pathLst>
                <a:path w="1017" h="2380" extrusionOk="0">
                  <a:moveTo>
                    <a:pt x="0" y="0"/>
                  </a:moveTo>
                  <a:lnTo>
                    <a:pt x="1017" y="596"/>
                  </a:lnTo>
                  <a:lnTo>
                    <a:pt x="1017" y="1784"/>
                  </a:lnTo>
                  <a:lnTo>
                    <a:pt x="0" y="2380"/>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54" name="Google Shape;1254;p315"/>
            <p:cNvSpPr/>
            <p:nvPr/>
          </p:nvSpPr>
          <p:spPr>
            <a:xfrm>
              <a:off x="945" y="552"/>
              <a:ext cx="2056" cy="1182"/>
            </a:xfrm>
            <a:custGeom>
              <a:avLst/>
              <a:gdLst/>
              <a:ahLst/>
              <a:cxnLst/>
              <a:rect l="l" t="t" r="r" b="b"/>
              <a:pathLst>
                <a:path w="2056" h="1182" extrusionOk="0">
                  <a:moveTo>
                    <a:pt x="1032" y="1182"/>
                  </a:moveTo>
                  <a:lnTo>
                    <a:pt x="2056" y="597"/>
                  </a:lnTo>
                  <a:lnTo>
                    <a:pt x="1028" y="0"/>
                  </a:lnTo>
                  <a:lnTo>
                    <a:pt x="0" y="597"/>
                  </a:lnTo>
                  <a:lnTo>
                    <a:pt x="1032" y="1182"/>
                  </a:lnTo>
                  <a:close/>
                  <a:moveTo>
                    <a:pt x="1032" y="1182"/>
                  </a:moveTo>
                  <a:lnTo>
                    <a:pt x="1032" y="1182"/>
                  </a:lnTo>
                  <a:close/>
                </a:path>
              </a:pathLst>
            </a:custGeom>
            <a:solidFill>
              <a:srgbClr val="EFBB67"/>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55" name="Google Shape;1255;p315"/>
            <p:cNvSpPr/>
            <p:nvPr/>
          </p:nvSpPr>
          <p:spPr>
            <a:xfrm>
              <a:off x="945" y="552"/>
              <a:ext cx="2056" cy="1182"/>
            </a:xfrm>
            <a:custGeom>
              <a:avLst/>
              <a:gdLst/>
              <a:ahLst/>
              <a:cxnLst/>
              <a:rect l="l" t="t" r="r" b="b"/>
              <a:pathLst>
                <a:path w="2056" h="1182" extrusionOk="0">
                  <a:moveTo>
                    <a:pt x="1032" y="1182"/>
                  </a:moveTo>
                  <a:lnTo>
                    <a:pt x="2056" y="597"/>
                  </a:lnTo>
                  <a:lnTo>
                    <a:pt x="1028" y="0"/>
                  </a:lnTo>
                  <a:lnTo>
                    <a:pt x="0" y="597"/>
                  </a:lnTo>
                  <a:lnTo>
                    <a:pt x="1032" y="1182"/>
                  </a:lnTo>
                  <a:moveTo>
                    <a:pt x="1032" y="1182"/>
                  </a:moveTo>
                  <a:lnTo>
                    <a:pt x="1032" y="1182"/>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56" name="Google Shape;1256;p315"/>
            <p:cNvSpPr/>
            <p:nvPr/>
          </p:nvSpPr>
          <p:spPr>
            <a:xfrm>
              <a:off x="0" y="552"/>
              <a:ext cx="2054" cy="1193"/>
            </a:xfrm>
            <a:custGeom>
              <a:avLst/>
              <a:gdLst/>
              <a:ahLst/>
              <a:cxnLst/>
              <a:rect l="l" t="t" r="r" b="b"/>
              <a:pathLst>
                <a:path w="2054" h="1193" extrusionOk="0">
                  <a:moveTo>
                    <a:pt x="1032" y="1193"/>
                  </a:moveTo>
                  <a:lnTo>
                    <a:pt x="2054" y="591"/>
                  </a:lnTo>
                  <a:lnTo>
                    <a:pt x="1032" y="0"/>
                  </a:lnTo>
                  <a:lnTo>
                    <a:pt x="0" y="597"/>
                  </a:lnTo>
                  <a:lnTo>
                    <a:pt x="1032" y="1193"/>
                  </a:lnTo>
                  <a:close/>
                  <a:moveTo>
                    <a:pt x="1032" y="1193"/>
                  </a:moveTo>
                  <a:lnTo>
                    <a:pt x="1032" y="1193"/>
                  </a:lnTo>
                  <a:close/>
                </a:path>
              </a:pathLst>
            </a:custGeom>
            <a:solidFill>
              <a:srgbClr val="D38C0D"/>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57" name="Google Shape;1257;p315"/>
            <p:cNvSpPr/>
            <p:nvPr/>
          </p:nvSpPr>
          <p:spPr>
            <a:xfrm>
              <a:off x="0" y="552"/>
              <a:ext cx="2054" cy="1193"/>
            </a:xfrm>
            <a:custGeom>
              <a:avLst/>
              <a:gdLst/>
              <a:ahLst/>
              <a:cxnLst/>
              <a:rect l="l" t="t" r="r" b="b"/>
              <a:pathLst>
                <a:path w="2054" h="1193" extrusionOk="0">
                  <a:moveTo>
                    <a:pt x="1032" y="1193"/>
                  </a:moveTo>
                  <a:lnTo>
                    <a:pt x="2054" y="591"/>
                  </a:lnTo>
                  <a:lnTo>
                    <a:pt x="1032" y="0"/>
                  </a:lnTo>
                  <a:lnTo>
                    <a:pt x="0" y="597"/>
                  </a:lnTo>
                  <a:lnTo>
                    <a:pt x="1032" y="1193"/>
                  </a:lnTo>
                  <a:moveTo>
                    <a:pt x="1032" y="1193"/>
                  </a:moveTo>
                  <a:lnTo>
                    <a:pt x="1032" y="1193"/>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58" name="Google Shape;1258;p315"/>
            <p:cNvSpPr/>
            <p:nvPr/>
          </p:nvSpPr>
          <p:spPr>
            <a:xfrm>
              <a:off x="475" y="276"/>
              <a:ext cx="2045" cy="1193"/>
            </a:xfrm>
            <a:custGeom>
              <a:avLst/>
              <a:gdLst/>
              <a:ahLst/>
              <a:cxnLst/>
              <a:rect l="l" t="t" r="r" b="b"/>
              <a:pathLst>
                <a:path w="2045" h="1193" extrusionOk="0">
                  <a:moveTo>
                    <a:pt x="1032" y="1193"/>
                  </a:moveTo>
                  <a:lnTo>
                    <a:pt x="2045" y="596"/>
                  </a:lnTo>
                  <a:lnTo>
                    <a:pt x="1032" y="0"/>
                  </a:lnTo>
                  <a:lnTo>
                    <a:pt x="0" y="596"/>
                  </a:lnTo>
                  <a:lnTo>
                    <a:pt x="1032" y="1193"/>
                  </a:lnTo>
                  <a:close/>
                  <a:moveTo>
                    <a:pt x="1032" y="1193"/>
                  </a:moveTo>
                  <a:lnTo>
                    <a:pt x="1032" y="1193"/>
                  </a:lnTo>
                  <a:close/>
                </a:path>
              </a:pathLst>
            </a:custGeom>
            <a:solidFill>
              <a:srgbClr val="704A0E"/>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59" name="Google Shape;1259;p315"/>
            <p:cNvSpPr/>
            <p:nvPr/>
          </p:nvSpPr>
          <p:spPr>
            <a:xfrm>
              <a:off x="475" y="276"/>
              <a:ext cx="2045" cy="1193"/>
            </a:xfrm>
            <a:custGeom>
              <a:avLst/>
              <a:gdLst/>
              <a:ahLst/>
              <a:cxnLst/>
              <a:rect l="l" t="t" r="r" b="b"/>
              <a:pathLst>
                <a:path w="2045" h="1193" extrusionOk="0">
                  <a:moveTo>
                    <a:pt x="1032" y="1193"/>
                  </a:moveTo>
                  <a:lnTo>
                    <a:pt x="2045" y="596"/>
                  </a:lnTo>
                  <a:lnTo>
                    <a:pt x="1032" y="0"/>
                  </a:lnTo>
                  <a:lnTo>
                    <a:pt x="0" y="596"/>
                  </a:lnTo>
                  <a:lnTo>
                    <a:pt x="1032" y="1193"/>
                  </a:lnTo>
                  <a:moveTo>
                    <a:pt x="1032" y="1193"/>
                  </a:moveTo>
                  <a:lnTo>
                    <a:pt x="1032" y="1193"/>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60" name="Google Shape;1260;p315"/>
            <p:cNvSpPr/>
            <p:nvPr/>
          </p:nvSpPr>
          <p:spPr>
            <a:xfrm>
              <a:off x="1507" y="276"/>
              <a:ext cx="1013" cy="1193"/>
            </a:xfrm>
            <a:custGeom>
              <a:avLst/>
              <a:gdLst/>
              <a:ahLst/>
              <a:cxnLst/>
              <a:rect l="l" t="t" r="r" b="b"/>
              <a:pathLst>
                <a:path w="1013" h="1193" extrusionOk="0">
                  <a:moveTo>
                    <a:pt x="0" y="1193"/>
                  </a:moveTo>
                  <a:lnTo>
                    <a:pt x="1013" y="596"/>
                  </a:lnTo>
                  <a:lnTo>
                    <a:pt x="0" y="0"/>
                  </a:lnTo>
                  <a:lnTo>
                    <a:pt x="0" y="1193"/>
                  </a:lnTo>
                  <a:close/>
                </a:path>
              </a:pathLst>
            </a:custGeom>
            <a:solidFill>
              <a:srgbClr val="513307"/>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61" name="Google Shape;1261;p315"/>
            <p:cNvSpPr/>
            <p:nvPr/>
          </p:nvSpPr>
          <p:spPr>
            <a:xfrm>
              <a:off x="1507" y="276"/>
              <a:ext cx="1013" cy="1193"/>
            </a:xfrm>
            <a:custGeom>
              <a:avLst/>
              <a:gdLst/>
              <a:ahLst/>
              <a:cxnLst/>
              <a:rect l="l" t="t" r="r" b="b"/>
              <a:pathLst>
                <a:path w="1013" h="1193" extrusionOk="0">
                  <a:moveTo>
                    <a:pt x="0" y="1193"/>
                  </a:moveTo>
                  <a:lnTo>
                    <a:pt x="1013" y="596"/>
                  </a:lnTo>
                  <a:lnTo>
                    <a:pt x="0" y="0"/>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62" name="Google Shape;1262;p315"/>
            <p:cNvSpPr/>
            <p:nvPr/>
          </p:nvSpPr>
          <p:spPr>
            <a:xfrm>
              <a:off x="1289" y="1211"/>
              <a:ext cx="436" cy="258"/>
            </a:xfrm>
            <a:custGeom>
              <a:avLst/>
              <a:gdLst/>
              <a:ahLst/>
              <a:cxnLst/>
              <a:rect l="l" t="t" r="r" b="b"/>
              <a:pathLst>
                <a:path w="436" h="258" extrusionOk="0">
                  <a:moveTo>
                    <a:pt x="218" y="258"/>
                  </a:moveTo>
                  <a:lnTo>
                    <a:pt x="436" y="127"/>
                  </a:lnTo>
                  <a:lnTo>
                    <a:pt x="218" y="0"/>
                  </a:lnTo>
                  <a:lnTo>
                    <a:pt x="0" y="127"/>
                  </a:lnTo>
                  <a:lnTo>
                    <a:pt x="218" y="258"/>
                  </a:lnTo>
                  <a:close/>
                  <a:moveTo>
                    <a:pt x="218" y="258"/>
                  </a:moveTo>
                  <a:lnTo>
                    <a:pt x="218" y="258"/>
                  </a:lnTo>
                  <a:close/>
                </a:path>
              </a:pathLst>
            </a:custGeom>
            <a:solidFill>
              <a:srgbClr val="2D1C05"/>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63" name="Google Shape;1263;p315"/>
            <p:cNvSpPr/>
            <p:nvPr/>
          </p:nvSpPr>
          <p:spPr>
            <a:xfrm>
              <a:off x="1289" y="1211"/>
              <a:ext cx="436" cy="258"/>
            </a:xfrm>
            <a:custGeom>
              <a:avLst/>
              <a:gdLst/>
              <a:ahLst/>
              <a:cxnLst/>
              <a:rect l="l" t="t" r="r" b="b"/>
              <a:pathLst>
                <a:path w="436" h="258" extrusionOk="0">
                  <a:moveTo>
                    <a:pt x="218" y="258"/>
                  </a:moveTo>
                  <a:lnTo>
                    <a:pt x="436" y="127"/>
                  </a:lnTo>
                  <a:lnTo>
                    <a:pt x="218" y="0"/>
                  </a:lnTo>
                  <a:lnTo>
                    <a:pt x="0" y="127"/>
                  </a:lnTo>
                  <a:lnTo>
                    <a:pt x="218" y="258"/>
                  </a:lnTo>
                  <a:moveTo>
                    <a:pt x="218" y="258"/>
                  </a:moveTo>
                  <a:lnTo>
                    <a:pt x="218" y="258"/>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64" name="Google Shape;1264;p315"/>
            <p:cNvSpPr/>
            <p:nvPr/>
          </p:nvSpPr>
          <p:spPr>
            <a:xfrm>
              <a:off x="2230" y="1910"/>
              <a:ext cx="243" cy="218"/>
            </a:xfrm>
            <a:custGeom>
              <a:avLst/>
              <a:gdLst/>
              <a:ahLst/>
              <a:cxnLst/>
              <a:rect l="l" t="t" r="r" b="b"/>
              <a:pathLst>
                <a:path w="243" h="218" extrusionOk="0">
                  <a:moveTo>
                    <a:pt x="0" y="218"/>
                  </a:moveTo>
                  <a:lnTo>
                    <a:pt x="243" y="78"/>
                  </a:lnTo>
                  <a:lnTo>
                    <a:pt x="243" y="0"/>
                  </a:lnTo>
                  <a:lnTo>
                    <a:pt x="0" y="140"/>
                  </a:lnTo>
                  <a:lnTo>
                    <a:pt x="0" y="218"/>
                  </a:lnTo>
                  <a:close/>
                  <a:moveTo>
                    <a:pt x="0" y="218"/>
                  </a:moveTo>
                  <a:lnTo>
                    <a:pt x="0" y="218"/>
                  </a:lnTo>
                  <a:close/>
                </a:path>
              </a:pathLst>
            </a:custGeom>
            <a:solidFill>
              <a:schemeClr val="accent2"/>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65" name="Google Shape;1265;p315"/>
            <p:cNvSpPr/>
            <p:nvPr/>
          </p:nvSpPr>
          <p:spPr>
            <a:xfrm>
              <a:off x="2230" y="1910"/>
              <a:ext cx="243" cy="218"/>
            </a:xfrm>
            <a:custGeom>
              <a:avLst/>
              <a:gdLst/>
              <a:ahLst/>
              <a:cxnLst/>
              <a:rect l="l" t="t" r="r" b="b"/>
              <a:pathLst>
                <a:path w="243" h="218" extrusionOk="0">
                  <a:moveTo>
                    <a:pt x="0" y="218"/>
                  </a:moveTo>
                  <a:lnTo>
                    <a:pt x="243" y="78"/>
                  </a:lnTo>
                  <a:lnTo>
                    <a:pt x="243" y="0"/>
                  </a:lnTo>
                  <a:lnTo>
                    <a:pt x="0" y="140"/>
                  </a:lnTo>
                  <a:lnTo>
                    <a:pt x="0" y="218"/>
                  </a:lnTo>
                  <a:moveTo>
                    <a:pt x="0" y="218"/>
                  </a:moveTo>
                  <a:lnTo>
                    <a:pt x="0" y="218"/>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66" name="Google Shape;1266;p315"/>
            <p:cNvSpPr/>
            <p:nvPr/>
          </p:nvSpPr>
          <p:spPr>
            <a:xfrm>
              <a:off x="2230" y="1768"/>
              <a:ext cx="243" cy="220"/>
            </a:xfrm>
            <a:custGeom>
              <a:avLst/>
              <a:gdLst/>
              <a:ahLst/>
              <a:cxnLst/>
              <a:rect l="l" t="t" r="r" b="b"/>
              <a:pathLst>
                <a:path w="243" h="220" extrusionOk="0">
                  <a:moveTo>
                    <a:pt x="0" y="220"/>
                  </a:moveTo>
                  <a:lnTo>
                    <a:pt x="243" y="78"/>
                  </a:lnTo>
                  <a:lnTo>
                    <a:pt x="243" y="0"/>
                  </a:lnTo>
                  <a:lnTo>
                    <a:pt x="0" y="142"/>
                  </a:lnTo>
                  <a:lnTo>
                    <a:pt x="0" y="220"/>
                  </a:lnTo>
                  <a:moveTo>
                    <a:pt x="0" y="220"/>
                  </a:moveTo>
                  <a:lnTo>
                    <a:pt x="0" y="220"/>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67" name="Google Shape;1267;p315"/>
            <p:cNvSpPr/>
            <p:nvPr/>
          </p:nvSpPr>
          <p:spPr>
            <a:xfrm>
              <a:off x="2230" y="1624"/>
              <a:ext cx="243" cy="222"/>
            </a:xfrm>
            <a:custGeom>
              <a:avLst/>
              <a:gdLst/>
              <a:ahLst/>
              <a:cxnLst/>
              <a:rect l="l" t="t" r="r" b="b"/>
              <a:pathLst>
                <a:path w="243" h="222" extrusionOk="0">
                  <a:moveTo>
                    <a:pt x="0" y="222"/>
                  </a:moveTo>
                  <a:lnTo>
                    <a:pt x="243" y="81"/>
                  </a:lnTo>
                  <a:lnTo>
                    <a:pt x="243" y="0"/>
                  </a:lnTo>
                  <a:lnTo>
                    <a:pt x="0" y="144"/>
                  </a:lnTo>
                  <a:lnTo>
                    <a:pt x="0" y="222"/>
                  </a:lnTo>
                  <a:moveTo>
                    <a:pt x="0" y="222"/>
                  </a:moveTo>
                  <a:lnTo>
                    <a:pt x="0" y="222"/>
                  </a:lnTo>
                </a:path>
              </a:pathLst>
            </a:cu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1268" name="Google Shape;1268;p315"/>
          <p:cNvGrpSpPr/>
          <p:nvPr/>
        </p:nvGrpSpPr>
        <p:grpSpPr>
          <a:xfrm>
            <a:off x="5535381" y="2852445"/>
            <a:ext cx="2058975" cy="3158034"/>
            <a:chOff x="5535381" y="2768080"/>
            <a:chExt cx="2058975" cy="3158034"/>
          </a:xfrm>
        </p:grpSpPr>
        <p:sp>
          <p:nvSpPr>
            <p:cNvPr id="1269" name="Google Shape;1269;p315"/>
            <p:cNvSpPr/>
            <p:nvPr/>
          </p:nvSpPr>
          <p:spPr>
            <a:xfrm>
              <a:off x="5728388" y="2895993"/>
              <a:ext cx="1865968" cy="3030121"/>
            </a:xfrm>
            <a:custGeom>
              <a:avLst/>
              <a:gdLst/>
              <a:ahLst/>
              <a:cxnLst/>
              <a:rect l="l" t="t" r="r" b="b"/>
              <a:pathLst>
                <a:path w="1561" h="906" extrusionOk="0">
                  <a:moveTo>
                    <a:pt x="0" y="0"/>
                  </a:moveTo>
                  <a:lnTo>
                    <a:pt x="1017" y="0"/>
                  </a:lnTo>
                  <a:lnTo>
                    <a:pt x="1561" y="906"/>
                  </a:lnTo>
                </a:path>
              </a:pathLst>
            </a:custGeom>
            <a:noFill/>
            <a:ln w="19050" cap="flat" cmpd="sng">
              <a:solidFill>
                <a:schemeClr val="accent1"/>
              </a:solidFill>
              <a:prstDash val="dash"/>
              <a:miter lim="800000"/>
              <a:headEnd type="none" w="med" len="med"/>
              <a:tailEnd type="none" w="med" len="med"/>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70" name="Google Shape;1270;p315"/>
            <p:cNvSpPr/>
            <p:nvPr/>
          </p:nvSpPr>
          <p:spPr>
            <a:xfrm>
              <a:off x="5535381" y="2768080"/>
              <a:ext cx="240000" cy="2400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200" b="0" i="0" u="none" strike="noStrike" cap="none">
                <a:solidFill>
                  <a:schemeClr val="lt1"/>
                </a:solidFill>
                <a:latin typeface="Arial"/>
                <a:ea typeface="Arial"/>
                <a:cs typeface="Arial"/>
                <a:sym typeface="Arial"/>
              </a:endParaRPr>
            </a:p>
          </p:txBody>
        </p:sp>
      </p:grpSp>
      <p:grpSp>
        <p:nvGrpSpPr>
          <p:cNvPr id="1271" name="Google Shape;1271;p315"/>
          <p:cNvGrpSpPr/>
          <p:nvPr/>
        </p:nvGrpSpPr>
        <p:grpSpPr>
          <a:xfrm>
            <a:off x="4575420" y="4799981"/>
            <a:ext cx="1180584" cy="1690133"/>
            <a:chOff x="4575420" y="4715616"/>
            <a:chExt cx="1180584" cy="1690133"/>
          </a:xfrm>
        </p:grpSpPr>
        <p:sp>
          <p:nvSpPr>
            <p:cNvPr id="1272" name="Google Shape;1272;p315"/>
            <p:cNvSpPr/>
            <p:nvPr/>
          </p:nvSpPr>
          <p:spPr>
            <a:xfrm>
              <a:off x="4575420" y="4715616"/>
              <a:ext cx="240000" cy="2400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200" b="0" i="0" u="none" strike="noStrike" cap="none">
                <a:solidFill>
                  <a:schemeClr val="lt1"/>
                </a:solidFill>
                <a:latin typeface="Arial"/>
                <a:ea typeface="Arial"/>
                <a:cs typeface="Arial"/>
                <a:sym typeface="Arial"/>
              </a:endParaRPr>
            </a:p>
          </p:txBody>
        </p:sp>
        <p:sp>
          <p:nvSpPr>
            <p:cNvPr id="1273" name="Google Shape;1273;p315"/>
            <p:cNvSpPr/>
            <p:nvPr/>
          </p:nvSpPr>
          <p:spPr>
            <a:xfrm>
              <a:off x="4716815" y="4850758"/>
              <a:ext cx="1039189" cy="1554991"/>
            </a:xfrm>
            <a:custGeom>
              <a:avLst/>
              <a:gdLst/>
              <a:ahLst/>
              <a:cxnLst/>
              <a:rect l="l" t="t" r="r" b="b"/>
              <a:pathLst>
                <a:path w="1561" h="906" extrusionOk="0">
                  <a:moveTo>
                    <a:pt x="0" y="0"/>
                  </a:moveTo>
                  <a:lnTo>
                    <a:pt x="1017" y="0"/>
                  </a:lnTo>
                  <a:lnTo>
                    <a:pt x="1561" y="906"/>
                  </a:lnTo>
                </a:path>
              </a:pathLst>
            </a:custGeom>
            <a:noFill/>
            <a:ln w="19050" cap="flat" cmpd="sng">
              <a:solidFill>
                <a:schemeClr val="accent1"/>
              </a:solidFill>
              <a:prstDash val="dash"/>
              <a:miter lim="800000"/>
              <a:headEnd type="none" w="med" len="med"/>
              <a:tailEnd type="none" w="med" len="med"/>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1274" name="Google Shape;1274;p315"/>
          <p:cNvGrpSpPr/>
          <p:nvPr/>
        </p:nvGrpSpPr>
        <p:grpSpPr>
          <a:xfrm>
            <a:off x="9314946" y="6366659"/>
            <a:ext cx="2291641" cy="1104955"/>
            <a:chOff x="9314946" y="6282294"/>
            <a:chExt cx="2291641" cy="1104955"/>
          </a:xfrm>
        </p:grpSpPr>
        <p:sp>
          <p:nvSpPr>
            <p:cNvPr id="1275" name="Google Shape;1275;p315"/>
            <p:cNvSpPr/>
            <p:nvPr/>
          </p:nvSpPr>
          <p:spPr>
            <a:xfrm>
              <a:off x="11366587" y="7147249"/>
              <a:ext cx="240000" cy="2400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200" b="0" i="0" u="none" strike="noStrike" cap="none">
                <a:solidFill>
                  <a:schemeClr val="lt1"/>
                </a:solidFill>
                <a:latin typeface="Arial"/>
                <a:ea typeface="Arial"/>
                <a:cs typeface="Arial"/>
                <a:sym typeface="Arial"/>
              </a:endParaRPr>
            </a:p>
          </p:txBody>
        </p:sp>
        <p:sp>
          <p:nvSpPr>
            <p:cNvPr id="1276" name="Google Shape;1276;p315"/>
            <p:cNvSpPr/>
            <p:nvPr/>
          </p:nvSpPr>
          <p:spPr>
            <a:xfrm>
              <a:off x="9314946" y="6282294"/>
              <a:ext cx="2207308" cy="977487"/>
            </a:xfrm>
            <a:custGeom>
              <a:avLst/>
              <a:gdLst/>
              <a:ahLst/>
              <a:cxnLst/>
              <a:rect l="l" t="t" r="r" b="b"/>
              <a:pathLst>
                <a:path w="1341" h="536" extrusionOk="0">
                  <a:moveTo>
                    <a:pt x="1341" y="536"/>
                  </a:moveTo>
                  <a:lnTo>
                    <a:pt x="298" y="536"/>
                  </a:lnTo>
                  <a:lnTo>
                    <a:pt x="0" y="0"/>
                  </a:lnTo>
                </a:path>
              </a:pathLst>
            </a:custGeom>
            <a:noFill/>
            <a:ln w="19050" cap="flat" cmpd="sng">
              <a:solidFill>
                <a:schemeClr val="accent3"/>
              </a:solidFill>
              <a:prstDash val="dash"/>
              <a:miter lim="800000"/>
              <a:headEnd type="none" w="med" len="med"/>
              <a:tailEnd type="none" w="med" len="med"/>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1277" name="Google Shape;1277;p315"/>
          <p:cNvGrpSpPr/>
          <p:nvPr/>
        </p:nvGrpSpPr>
        <p:grpSpPr>
          <a:xfrm>
            <a:off x="10418600" y="4703378"/>
            <a:ext cx="1734796" cy="573968"/>
            <a:chOff x="10418600" y="4619013"/>
            <a:chExt cx="1734796" cy="573968"/>
          </a:xfrm>
        </p:grpSpPr>
        <p:sp>
          <p:nvSpPr>
            <p:cNvPr id="1278" name="Google Shape;1278;p315"/>
            <p:cNvSpPr/>
            <p:nvPr/>
          </p:nvSpPr>
          <p:spPr>
            <a:xfrm>
              <a:off x="11913396" y="4619013"/>
              <a:ext cx="240000" cy="240000"/>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200" b="0" i="0" u="none" strike="noStrike" cap="none">
                <a:solidFill>
                  <a:schemeClr val="lt1"/>
                </a:solidFill>
                <a:latin typeface="Arial"/>
                <a:ea typeface="Arial"/>
                <a:cs typeface="Arial"/>
                <a:sym typeface="Arial"/>
              </a:endParaRPr>
            </a:p>
          </p:txBody>
        </p:sp>
        <p:sp>
          <p:nvSpPr>
            <p:cNvPr id="1279" name="Google Shape;1279;p315"/>
            <p:cNvSpPr/>
            <p:nvPr/>
          </p:nvSpPr>
          <p:spPr>
            <a:xfrm rot="10800000" flipH="1">
              <a:off x="10418600" y="4723288"/>
              <a:ext cx="1655176" cy="469693"/>
            </a:xfrm>
            <a:custGeom>
              <a:avLst/>
              <a:gdLst/>
              <a:ahLst/>
              <a:cxnLst/>
              <a:rect l="l" t="t" r="r" b="b"/>
              <a:pathLst>
                <a:path w="1341" h="536" extrusionOk="0">
                  <a:moveTo>
                    <a:pt x="1341" y="536"/>
                  </a:moveTo>
                  <a:lnTo>
                    <a:pt x="298" y="536"/>
                  </a:lnTo>
                  <a:lnTo>
                    <a:pt x="0" y="0"/>
                  </a:lnTo>
                </a:path>
              </a:pathLst>
            </a:custGeom>
            <a:noFill/>
            <a:ln w="19050" cap="flat" cmpd="sng">
              <a:solidFill>
                <a:schemeClr val="accent4"/>
              </a:solidFill>
              <a:prstDash val="dash"/>
              <a:miter lim="800000"/>
              <a:headEnd type="none" w="med" len="med"/>
              <a:tailEnd type="none" w="med" len="med"/>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1280" name="Google Shape;1280;p315"/>
          <p:cNvSpPr txBox="1"/>
          <p:nvPr/>
        </p:nvSpPr>
        <p:spPr>
          <a:xfrm>
            <a:off x="3732646" y="1412823"/>
            <a:ext cx="8790709"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 governance program has the following goals:</a:t>
            </a:r>
            <a:endParaRPr sz="2200" b="0" i="0" u="none" strike="noStrike" cap="none">
              <a:solidFill>
                <a:srgbClr val="404040"/>
              </a:solidFill>
              <a:latin typeface="Open Sans"/>
              <a:ea typeface="Open Sans"/>
              <a:cs typeface="Open Sans"/>
              <a:sym typeface="Open Sans"/>
            </a:endParaRPr>
          </a:p>
        </p:txBody>
      </p:sp>
      <p:sp>
        <p:nvSpPr>
          <p:cNvPr id="1281" name="Google Shape;1281;p315"/>
          <p:cNvSpPr txBox="1"/>
          <p:nvPr/>
        </p:nvSpPr>
        <p:spPr>
          <a:xfrm>
            <a:off x="875375" y="4296021"/>
            <a:ext cx="3700045" cy="126030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Verify responsible use of the organization’s resources</a:t>
            </a:r>
            <a:endParaRPr/>
          </a:p>
        </p:txBody>
      </p:sp>
      <p:sp>
        <p:nvSpPr>
          <p:cNvPr id="1282" name="Google Shape;1282;p315"/>
          <p:cNvSpPr txBox="1"/>
          <p:nvPr/>
        </p:nvSpPr>
        <p:spPr>
          <a:xfrm>
            <a:off x="11666562" y="7103331"/>
            <a:ext cx="3864000" cy="481630"/>
          </a:xfrm>
          <a:prstGeom prst="rect">
            <a:avLst/>
          </a:prstGeom>
          <a:noFill/>
          <a:ln>
            <a:noFill/>
          </a:ln>
        </p:spPr>
        <p:txBody>
          <a:bodyPr spcFirstLastPara="1" wrap="square" lIns="91425" tIns="45700" rIns="91425" bIns="45700" anchor="t" anchorCtr="0">
            <a:spAutoFit/>
          </a:bodyPr>
          <a:lstStyle/>
          <a:p>
            <a:pPr marL="171450" marR="0" lvl="2" indent="0" algn="l"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Provide strategic direction</a:t>
            </a:r>
            <a:endParaRPr/>
          </a:p>
        </p:txBody>
      </p:sp>
      <p:sp>
        <p:nvSpPr>
          <p:cNvPr id="1283" name="Google Shape;1283;p315"/>
          <p:cNvSpPr txBox="1"/>
          <p:nvPr/>
        </p:nvSpPr>
        <p:spPr>
          <a:xfrm>
            <a:off x="1140992" y="2479140"/>
            <a:ext cx="4318387" cy="870967"/>
          </a:xfrm>
          <a:prstGeom prst="rect">
            <a:avLst/>
          </a:prstGeom>
          <a:noFill/>
          <a:ln>
            <a:noFill/>
          </a:ln>
        </p:spPr>
        <p:txBody>
          <a:bodyPr spcFirstLastPara="1" wrap="square" lIns="91425" tIns="45700" rIns="91425" bIns="45700" anchor="t" anchorCtr="0">
            <a:spAutoFit/>
          </a:bodyPr>
          <a:lstStyle/>
          <a:p>
            <a:pPr marL="171450" marR="0" lvl="2"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Ensure risk is being managed appropriately</a:t>
            </a:r>
            <a:endParaRPr/>
          </a:p>
        </p:txBody>
      </p:sp>
      <p:sp>
        <p:nvSpPr>
          <p:cNvPr id="1284" name="Google Shape;1284;p315"/>
          <p:cNvSpPr txBox="1"/>
          <p:nvPr/>
        </p:nvSpPr>
        <p:spPr>
          <a:xfrm>
            <a:off x="11931069" y="4336347"/>
            <a:ext cx="3434245" cy="870967"/>
          </a:xfrm>
          <a:prstGeom prst="rect">
            <a:avLst/>
          </a:prstGeom>
          <a:noFill/>
          <a:ln>
            <a:noFill/>
          </a:ln>
        </p:spPr>
        <p:txBody>
          <a:bodyPr spcFirstLastPara="1" wrap="square" lIns="91425" tIns="45700" rIns="91425" bIns="45700" anchor="t" anchorCtr="0">
            <a:spAutoFit/>
          </a:bodyPr>
          <a:lstStyle/>
          <a:p>
            <a:pPr marL="171450" marR="0" lvl="2"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Ensure objectives are achieved</a:t>
            </a:r>
            <a:endParaRPr/>
          </a:p>
        </p:txBody>
      </p:sp>
      <p:grpSp>
        <p:nvGrpSpPr>
          <p:cNvPr id="1285" name="Google Shape;1285;p315"/>
          <p:cNvGrpSpPr/>
          <p:nvPr/>
        </p:nvGrpSpPr>
        <p:grpSpPr>
          <a:xfrm>
            <a:off x="9956857" y="5257289"/>
            <a:ext cx="457613" cy="458579"/>
            <a:chOff x="0" y="3"/>
            <a:chExt cx="3789" cy="3797"/>
          </a:xfrm>
        </p:grpSpPr>
        <p:sp>
          <p:nvSpPr>
            <p:cNvPr id="1286" name="Google Shape;1286;p315"/>
            <p:cNvSpPr/>
            <p:nvPr/>
          </p:nvSpPr>
          <p:spPr>
            <a:xfrm>
              <a:off x="0" y="3"/>
              <a:ext cx="3789" cy="3797"/>
            </a:xfrm>
            <a:custGeom>
              <a:avLst/>
              <a:gdLst/>
              <a:ahLst/>
              <a:cxnLst/>
              <a:rect l="l" t="t" r="r" b="b"/>
              <a:pathLst>
                <a:path w="2002" h="2006" extrusionOk="0">
                  <a:moveTo>
                    <a:pt x="2002" y="1003"/>
                  </a:moveTo>
                  <a:cubicBezTo>
                    <a:pt x="2002" y="1020"/>
                    <a:pt x="2002" y="1041"/>
                    <a:pt x="2002" y="1057"/>
                  </a:cubicBezTo>
                  <a:cubicBezTo>
                    <a:pt x="1994" y="1195"/>
                    <a:pt x="1960" y="1321"/>
                    <a:pt x="1906" y="1438"/>
                  </a:cubicBezTo>
                  <a:cubicBezTo>
                    <a:pt x="1743" y="1772"/>
                    <a:pt x="1400" y="2006"/>
                    <a:pt x="1003" y="2006"/>
                  </a:cubicBezTo>
                  <a:cubicBezTo>
                    <a:pt x="447" y="2006"/>
                    <a:pt x="0" y="1555"/>
                    <a:pt x="0" y="1003"/>
                  </a:cubicBezTo>
                  <a:cubicBezTo>
                    <a:pt x="0" y="447"/>
                    <a:pt x="447" y="0"/>
                    <a:pt x="1003" y="0"/>
                  </a:cubicBezTo>
                  <a:cubicBezTo>
                    <a:pt x="1555" y="0"/>
                    <a:pt x="2002" y="447"/>
                    <a:pt x="2002" y="1003"/>
                  </a:cubicBezTo>
                </a:path>
              </a:pathLst>
            </a:custGeom>
            <a:solidFill>
              <a:srgbClr val="FF7058"/>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87" name="Google Shape;1287;p315"/>
            <p:cNvSpPr/>
            <p:nvPr/>
          </p:nvSpPr>
          <p:spPr>
            <a:xfrm>
              <a:off x="388" y="399"/>
              <a:ext cx="3005" cy="3006"/>
            </a:xfrm>
            <a:prstGeom prst="ellipse">
              <a:avLst/>
            </a:pr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88" name="Google Shape;1288;p315"/>
            <p:cNvSpPr/>
            <p:nvPr/>
          </p:nvSpPr>
          <p:spPr>
            <a:xfrm>
              <a:off x="776" y="787"/>
              <a:ext cx="2229" cy="2229"/>
            </a:xfrm>
            <a:prstGeom prst="ellipse">
              <a:avLst/>
            </a:prstGeom>
            <a:solidFill>
              <a:srgbClr val="FF7058"/>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89" name="Google Shape;1289;p315"/>
            <p:cNvSpPr/>
            <p:nvPr/>
          </p:nvSpPr>
          <p:spPr>
            <a:xfrm>
              <a:off x="1172" y="1182"/>
              <a:ext cx="1438" cy="1439"/>
            </a:xfrm>
            <a:prstGeom prst="ellipse">
              <a:avLst/>
            </a:pr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90" name="Google Shape;1290;p315"/>
            <p:cNvSpPr/>
            <p:nvPr/>
          </p:nvSpPr>
          <p:spPr>
            <a:xfrm>
              <a:off x="1567" y="1578"/>
              <a:ext cx="647" cy="647"/>
            </a:xfrm>
            <a:prstGeom prst="ellipse">
              <a:avLst/>
            </a:prstGeom>
            <a:solidFill>
              <a:srgbClr val="FF7058"/>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91" name="Google Shape;1291;p315"/>
            <p:cNvSpPr/>
            <p:nvPr/>
          </p:nvSpPr>
          <p:spPr>
            <a:xfrm>
              <a:off x="3280" y="1941"/>
              <a:ext cx="509" cy="784"/>
            </a:xfrm>
            <a:custGeom>
              <a:avLst/>
              <a:gdLst/>
              <a:ahLst/>
              <a:cxnLst/>
              <a:rect l="l" t="t" r="r" b="b"/>
              <a:pathLst>
                <a:path w="269" h="414" extrusionOk="0">
                  <a:moveTo>
                    <a:pt x="127" y="0"/>
                  </a:moveTo>
                  <a:cubicBezTo>
                    <a:pt x="55" y="69"/>
                    <a:pt x="55" y="69"/>
                    <a:pt x="55" y="69"/>
                  </a:cubicBezTo>
                  <a:cubicBezTo>
                    <a:pt x="47" y="144"/>
                    <a:pt x="28" y="216"/>
                    <a:pt x="0" y="284"/>
                  </a:cubicBezTo>
                  <a:cubicBezTo>
                    <a:pt x="27" y="376"/>
                    <a:pt x="27" y="376"/>
                    <a:pt x="27" y="376"/>
                  </a:cubicBezTo>
                  <a:cubicBezTo>
                    <a:pt x="173" y="414"/>
                    <a:pt x="173" y="414"/>
                    <a:pt x="173" y="414"/>
                  </a:cubicBezTo>
                  <a:cubicBezTo>
                    <a:pt x="227" y="297"/>
                    <a:pt x="261" y="171"/>
                    <a:pt x="269" y="33"/>
                  </a:cubicBezTo>
                  <a:cubicBezTo>
                    <a:pt x="269" y="33"/>
                    <a:pt x="269" y="33"/>
                    <a:pt x="269" y="33"/>
                  </a:cubicBezTo>
                  <a:cubicBezTo>
                    <a:pt x="127" y="0"/>
                    <a:pt x="127" y="0"/>
                    <a:pt x="127" y="0"/>
                  </a:cubicBezTo>
                </a:path>
              </a:pathLst>
            </a:custGeom>
            <a:solidFill>
              <a:srgbClr val="D66859"/>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92" name="Google Shape;1292;p315"/>
            <p:cNvSpPr/>
            <p:nvPr/>
          </p:nvSpPr>
          <p:spPr>
            <a:xfrm>
              <a:off x="2934" y="2053"/>
              <a:ext cx="450" cy="426"/>
            </a:xfrm>
            <a:custGeom>
              <a:avLst/>
              <a:gdLst/>
              <a:ahLst/>
              <a:cxnLst/>
              <a:rect l="l" t="t" r="r" b="b"/>
              <a:pathLst>
                <a:path w="238" h="225" extrusionOk="0">
                  <a:moveTo>
                    <a:pt x="33" y="0"/>
                  </a:moveTo>
                  <a:cubicBezTo>
                    <a:pt x="27" y="45"/>
                    <a:pt x="16" y="89"/>
                    <a:pt x="0" y="130"/>
                  </a:cubicBezTo>
                  <a:cubicBezTo>
                    <a:pt x="168" y="175"/>
                    <a:pt x="168" y="175"/>
                    <a:pt x="168" y="175"/>
                  </a:cubicBezTo>
                  <a:cubicBezTo>
                    <a:pt x="183" y="225"/>
                    <a:pt x="183" y="225"/>
                    <a:pt x="183" y="225"/>
                  </a:cubicBezTo>
                  <a:cubicBezTo>
                    <a:pt x="211" y="157"/>
                    <a:pt x="230" y="85"/>
                    <a:pt x="238" y="10"/>
                  </a:cubicBezTo>
                  <a:cubicBezTo>
                    <a:pt x="201" y="45"/>
                    <a:pt x="201" y="45"/>
                    <a:pt x="201" y="45"/>
                  </a:cubicBezTo>
                  <a:cubicBezTo>
                    <a:pt x="33" y="0"/>
                    <a:pt x="33" y="0"/>
                    <a:pt x="33" y="0"/>
                  </a:cubicBezTo>
                </a:path>
              </a:pathLst>
            </a:custGeom>
            <a:solidFill>
              <a:srgbClr val="D6DBD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93" name="Google Shape;1293;p315"/>
            <p:cNvSpPr/>
            <p:nvPr/>
          </p:nvSpPr>
          <p:spPr>
            <a:xfrm>
              <a:off x="2547" y="1949"/>
              <a:ext cx="449" cy="350"/>
            </a:xfrm>
            <a:custGeom>
              <a:avLst/>
              <a:gdLst/>
              <a:ahLst/>
              <a:cxnLst/>
              <a:rect l="l" t="t" r="r" b="b"/>
              <a:pathLst>
                <a:path w="237" h="185" extrusionOk="0">
                  <a:moveTo>
                    <a:pt x="33" y="0"/>
                  </a:moveTo>
                  <a:cubicBezTo>
                    <a:pt x="30" y="46"/>
                    <a:pt x="18" y="90"/>
                    <a:pt x="0" y="130"/>
                  </a:cubicBezTo>
                  <a:cubicBezTo>
                    <a:pt x="204" y="185"/>
                    <a:pt x="204" y="185"/>
                    <a:pt x="204" y="185"/>
                  </a:cubicBezTo>
                  <a:cubicBezTo>
                    <a:pt x="220" y="144"/>
                    <a:pt x="231" y="100"/>
                    <a:pt x="237" y="55"/>
                  </a:cubicBezTo>
                  <a:cubicBezTo>
                    <a:pt x="33" y="0"/>
                    <a:pt x="33" y="0"/>
                    <a:pt x="33" y="0"/>
                  </a:cubicBezTo>
                </a:path>
              </a:pathLst>
            </a:custGeom>
            <a:solidFill>
              <a:srgbClr val="D66859"/>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94" name="Google Shape;1294;p315"/>
            <p:cNvSpPr/>
            <p:nvPr/>
          </p:nvSpPr>
          <p:spPr>
            <a:xfrm>
              <a:off x="2156" y="1841"/>
              <a:ext cx="454" cy="354"/>
            </a:xfrm>
            <a:custGeom>
              <a:avLst/>
              <a:gdLst/>
              <a:ahLst/>
              <a:cxnLst/>
              <a:rect l="l" t="t" r="r" b="b"/>
              <a:pathLst>
                <a:path w="240" h="187" extrusionOk="0">
                  <a:moveTo>
                    <a:pt x="28" y="0"/>
                  </a:moveTo>
                  <a:cubicBezTo>
                    <a:pt x="30" y="10"/>
                    <a:pt x="31" y="21"/>
                    <a:pt x="31" y="32"/>
                  </a:cubicBezTo>
                  <a:cubicBezTo>
                    <a:pt x="31" y="69"/>
                    <a:pt x="20" y="103"/>
                    <a:pt x="0" y="131"/>
                  </a:cubicBezTo>
                  <a:cubicBezTo>
                    <a:pt x="207" y="187"/>
                    <a:pt x="207" y="187"/>
                    <a:pt x="207" y="187"/>
                  </a:cubicBezTo>
                  <a:cubicBezTo>
                    <a:pt x="225" y="147"/>
                    <a:pt x="237" y="103"/>
                    <a:pt x="240" y="57"/>
                  </a:cubicBezTo>
                  <a:cubicBezTo>
                    <a:pt x="28" y="0"/>
                    <a:pt x="28" y="0"/>
                    <a:pt x="28" y="0"/>
                  </a:cubicBezTo>
                </a:path>
              </a:pathLst>
            </a:custGeom>
            <a:solidFill>
              <a:srgbClr val="D6DBD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95" name="Google Shape;1295;p315"/>
            <p:cNvSpPr/>
            <p:nvPr/>
          </p:nvSpPr>
          <p:spPr>
            <a:xfrm>
              <a:off x="1756" y="1760"/>
              <a:ext cx="458" cy="329"/>
            </a:xfrm>
            <a:custGeom>
              <a:avLst/>
              <a:gdLst/>
              <a:ahLst/>
              <a:cxnLst/>
              <a:rect l="l" t="t" r="r" b="b"/>
              <a:pathLst>
                <a:path w="242" h="174" extrusionOk="0">
                  <a:moveTo>
                    <a:pt x="74" y="0"/>
                  </a:moveTo>
                  <a:cubicBezTo>
                    <a:pt x="45" y="0"/>
                    <a:pt x="19" y="20"/>
                    <a:pt x="12" y="50"/>
                  </a:cubicBezTo>
                  <a:cubicBezTo>
                    <a:pt x="0" y="88"/>
                    <a:pt x="21" y="125"/>
                    <a:pt x="58" y="134"/>
                  </a:cubicBezTo>
                  <a:cubicBezTo>
                    <a:pt x="211" y="174"/>
                    <a:pt x="211" y="174"/>
                    <a:pt x="211" y="174"/>
                  </a:cubicBezTo>
                  <a:cubicBezTo>
                    <a:pt x="231" y="146"/>
                    <a:pt x="242" y="112"/>
                    <a:pt x="242" y="75"/>
                  </a:cubicBezTo>
                  <a:cubicBezTo>
                    <a:pt x="242" y="64"/>
                    <a:pt x="241" y="53"/>
                    <a:pt x="239" y="43"/>
                  </a:cubicBezTo>
                  <a:cubicBezTo>
                    <a:pt x="96" y="4"/>
                    <a:pt x="96" y="4"/>
                    <a:pt x="96" y="4"/>
                  </a:cubicBezTo>
                  <a:cubicBezTo>
                    <a:pt x="89" y="1"/>
                    <a:pt x="81" y="0"/>
                    <a:pt x="74" y="0"/>
                  </a:cubicBezTo>
                </a:path>
              </a:pathLst>
            </a:custGeom>
            <a:solidFill>
              <a:srgbClr val="D66859"/>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96" name="Google Shape;1296;p315"/>
            <p:cNvSpPr/>
            <p:nvPr/>
          </p:nvSpPr>
          <p:spPr>
            <a:xfrm>
              <a:off x="1764" y="707"/>
              <a:ext cx="1313" cy="1314"/>
            </a:xfrm>
            <a:custGeom>
              <a:avLst/>
              <a:gdLst/>
              <a:ahLst/>
              <a:cxnLst/>
              <a:rect l="l" t="t" r="r" b="b"/>
              <a:pathLst>
                <a:path w="694" h="694" extrusionOk="0">
                  <a:moveTo>
                    <a:pt x="669" y="25"/>
                  </a:moveTo>
                  <a:cubicBezTo>
                    <a:pt x="644" y="0"/>
                    <a:pt x="598" y="0"/>
                    <a:pt x="573" y="25"/>
                  </a:cubicBezTo>
                  <a:cubicBezTo>
                    <a:pt x="25" y="572"/>
                    <a:pt x="25" y="572"/>
                    <a:pt x="25" y="572"/>
                  </a:cubicBezTo>
                  <a:cubicBezTo>
                    <a:pt x="0" y="598"/>
                    <a:pt x="0" y="644"/>
                    <a:pt x="25" y="669"/>
                  </a:cubicBezTo>
                  <a:cubicBezTo>
                    <a:pt x="50" y="694"/>
                    <a:pt x="96" y="694"/>
                    <a:pt x="121" y="669"/>
                  </a:cubicBezTo>
                  <a:cubicBezTo>
                    <a:pt x="669" y="121"/>
                    <a:pt x="669" y="121"/>
                    <a:pt x="669" y="121"/>
                  </a:cubicBezTo>
                  <a:cubicBezTo>
                    <a:pt x="694" y="96"/>
                    <a:pt x="694" y="50"/>
                    <a:pt x="669" y="25"/>
                  </a:cubicBezTo>
                  <a:close/>
                </a:path>
              </a:pathLst>
            </a:custGeom>
            <a:solidFill>
              <a:srgbClr val="40596B"/>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97" name="Google Shape;1297;p315"/>
            <p:cNvSpPr/>
            <p:nvPr/>
          </p:nvSpPr>
          <p:spPr>
            <a:xfrm>
              <a:off x="2754" y="35"/>
              <a:ext cx="569" cy="886"/>
            </a:xfrm>
            <a:custGeom>
              <a:avLst/>
              <a:gdLst/>
              <a:ahLst/>
              <a:cxnLst/>
              <a:rect l="l" t="t" r="r" b="b"/>
              <a:pathLst>
                <a:path w="569" h="886" extrusionOk="0">
                  <a:moveTo>
                    <a:pt x="569" y="426"/>
                  </a:moveTo>
                  <a:lnTo>
                    <a:pt x="102" y="886"/>
                  </a:lnTo>
                  <a:lnTo>
                    <a:pt x="0" y="466"/>
                  </a:lnTo>
                  <a:lnTo>
                    <a:pt x="465" y="0"/>
                  </a:lnTo>
                  <a:lnTo>
                    <a:pt x="569" y="426"/>
                  </a:lnTo>
                  <a:close/>
                </a:path>
              </a:pathLst>
            </a:custGeom>
            <a:solidFill>
              <a:srgbClr val="84DB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98" name="Google Shape;1298;p315"/>
            <p:cNvSpPr/>
            <p:nvPr/>
          </p:nvSpPr>
          <p:spPr>
            <a:xfrm>
              <a:off x="2856" y="461"/>
              <a:ext cx="886" cy="562"/>
            </a:xfrm>
            <a:custGeom>
              <a:avLst/>
              <a:gdLst/>
              <a:ahLst/>
              <a:cxnLst/>
              <a:rect l="l" t="t" r="r" b="b"/>
              <a:pathLst>
                <a:path w="886" h="562" extrusionOk="0">
                  <a:moveTo>
                    <a:pt x="428" y="562"/>
                  </a:moveTo>
                  <a:lnTo>
                    <a:pt x="886" y="104"/>
                  </a:lnTo>
                  <a:lnTo>
                    <a:pt x="467" y="0"/>
                  </a:lnTo>
                  <a:lnTo>
                    <a:pt x="0" y="460"/>
                  </a:lnTo>
                  <a:lnTo>
                    <a:pt x="428" y="562"/>
                  </a:lnTo>
                  <a:close/>
                </a:path>
              </a:pathLst>
            </a:custGeom>
            <a:solidFill>
              <a:srgbClr val="54C0EB"/>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pic>
        <p:nvPicPr>
          <p:cNvPr id="1299" name="Google Shape;1299;p315"/>
          <p:cNvPicPr preferRelativeResize="0"/>
          <p:nvPr/>
        </p:nvPicPr>
        <p:blipFill rotWithShape="1">
          <a:blip r:embed="rId4">
            <a:alphaModFix/>
          </a:blip>
          <a:srcRect/>
          <a:stretch/>
        </p:blipFill>
        <p:spPr>
          <a:xfrm>
            <a:off x="5405603" y="6620958"/>
            <a:ext cx="1558383" cy="10935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10"/>
          <p:cNvSpPr/>
          <p:nvPr/>
        </p:nvSpPr>
        <p:spPr>
          <a:xfrm rot="5400000">
            <a:off x="8243150" y="-1283269"/>
            <a:ext cx="2695500" cy="8836800"/>
          </a:xfrm>
          <a:prstGeom prst="round2SameRect">
            <a:avLst>
              <a:gd name="adj1" fmla="val 9437"/>
              <a:gd name="adj2" fmla="val 0"/>
            </a:avLst>
          </a:prstGeom>
          <a:solidFill>
            <a:schemeClr val="lt1"/>
          </a:solidFill>
          <a:ln w="25400" cap="flat" cmpd="sng">
            <a:solidFill>
              <a:srgbClr val="FF85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Open Sans"/>
              <a:ea typeface="Open Sans"/>
              <a:cs typeface="Open Sans"/>
              <a:sym typeface="Open Sans"/>
            </a:endParaRPr>
          </a:p>
        </p:txBody>
      </p:sp>
      <p:grpSp>
        <p:nvGrpSpPr>
          <p:cNvPr id="1305" name="Google Shape;1305;p10"/>
          <p:cNvGrpSpPr/>
          <p:nvPr/>
        </p:nvGrpSpPr>
        <p:grpSpPr>
          <a:xfrm>
            <a:off x="2057399" y="1787368"/>
            <a:ext cx="3380925" cy="2730680"/>
            <a:chOff x="3393463" y="1259130"/>
            <a:chExt cx="3226073" cy="2172379"/>
          </a:xfrm>
        </p:grpSpPr>
        <p:sp>
          <p:nvSpPr>
            <p:cNvPr id="1306" name="Google Shape;1306;p10"/>
            <p:cNvSpPr/>
            <p:nvPr/>
          </p:nvSpPr>
          <p:spPr>
            <a:xfrm rot="-5400000">
              <a:off x="3798247" y="854345"/>
              <a:ext cx="2172379" cy="2981948"/>
            </a:xfrm>
            <a:prstGeom prst="round2SameRect">
              <a:avLst>
                <a:gd name="adj1" fmla="val 9636"/>
                <a:gd name="adj2" fmla="val 0"/>
              </a:avLst>
            </a:prstGeom>
            <a:solidFill>
              <a:srgbClr val="EF6461"/>
            </a:solidFill>
            <a:ln w="25400" cap="flat" cmpd="sng">
              <a:solidFill>
                <a:srgbClr val="FF85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Open Sans SemiBold"/>
                <a:ea typeface="Open Sans SemiBold"/>
                <a:cs typeface="Open Sans SemiBold"/>
                <a:sym typeface="Open Sans SemiBold"/>
              </a:endParaRPr>
            </a:p>
          </p:txBody>
        </p:sp>
        <p:sp>
          <p:nvSpPr>
            <p:cNvPr id="1307" name="Google Shape;1307;p10"/>
            <p:cNvSpPr/>
            <p:nvPr/>
          </p:nvSpPr>
          <p:spPr>
            <a:xfrm rot="5400000">
              <a:off x="6299821" y="2195480"/>
              <a:ext cx="385788" cy="253641"/>
            </a:xfrm>
            <a:prstGeom prst="triangle">
              <a:avLst>
                <a:gd name="adj" fmla="val 50000"/>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SemiBold"/>
                <a:ea typeface="Open Sans SemiBold"/>
                <a:cs typeface="Open Sans SemiBold"/>
                <a:sym typeface="Open Sans SemiBold"/>
              </a:endParaRPr>
            </a:p>
          </p:txBody>
        </p:sp>
        <p:sp>
          <p:nvSpPr>
            <p:cNvPr id="1308" name="Google Shape;1308;p10"/>
            <p:cNvSpPr txBox="1"/>
            <p:nvPr/>
          </p:nvSpPr>
          <p:spPr>
            <a:xfrm>
              <a:off x="3476590" y="2152896"/>
              <a:ext cx="2817900" cy="342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Risk management</a:t>
              </a:r>
              <a:endParaRPr sz="1400" b="0" i="0" u="none" strike="noStrike" cap="none">
                <a:solidFill>
                  <a:srgbClr val="000000"/>
                </a:solidFill>
                <a:latin typeface="Open Sans SemiBold"/>
                <a:ea typeface="Open Sans SemiBold"/>
                <a:cs typeface="Open Sans SemiBold"/>
                <a:sym typeface="Open Sans SemiBold"/>
              </a:endParaRPr>
            </a:p>
          </p:txBody>
        </p:sp>
      </p:grpSp>
      <p:sp>
        <p:nvSpPr>
          <p:cNvPr id="1309" name="Google Shape;1309;p10"/>
          <p:cNvSpPr txBox="1"/>
          <p:nvPr/>
        </p:nvSpPr>
        <p:spPr>
          <a:xfrm>
            <a:off x="5438326" y="1823547"/>
            <a:ext cx="8570973" cy="2197421"/>
          </a:xfrm>
          <a:prstGeom prst="rect">
            <a:avLst/>
          </a:prstGeom>
          <a:noFill/>
          <a:ln>
            <a:noFill/>
          </a:ln>
        </p:spPr>
        <p:txBody>
          <a:bodyPr spcFirstLastPara="1" wrap="square" lIns="91425" tIns="45700" rIns="91425" bIns="45700" anchor="t" anchorCtr="0">
            <a:spAutoFit/>
          </a:bodyPr>
          <a:lstStyle/>
          <a:p>
            <a:pPr marL="457200" marR="0" lvl="0" indent="-3683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is the process of managing risk to acceptable levels within an organization.</a:t>
            </a:r>
            <a:endParaRPr/>
          </a:p>
          <a:p>
            <a:pPr marL="88900" marR="0" lvl="0" indent="0" algn="l" rtl="0">
              <a:lnSpc>
                <a:spcPct val="114000"/>
              </a:lnSpc>
              <a:spcBef>
                <a:spcPts val="0"/>
              </a:spcBef>
              <a:spcAft>
                <a:spcPts val="0"/>
              </a:spcAft>
              <a:buNone/>
            </a:pPr>
            <a:endParaRPr sz="1000" b="0" i="0" u="none" strike="noStrike" cap="none">
              <a:solidFill>
                <a:srgbClr val="3F3F3F"/>
              </a:solidFill>
              <a:latin typeface="Open Sans"/>
              <a:ea typeface="Open Sans"/>
              <a:cs typeface="Open Sans"/>
              <a:sym typeface="Open Sans"/>
            </a:endParaRPr>
          </a:p>
          <a:p>
            <a:pPr marL="457200" marR="0" lvl="0" indent="-3683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involves developing and implementing internal controls to manage and mitigate various risks, including financial, investment, physical, and cyber risks.</a:t>
            </a:r>
            <a:endParaRPr sz="2200" b="0" i="0" u="none" strike="noStrike" cap="none">
              <a:solidFill>
                <a:srgbClr val="3F3F3F"/>
              </a:solidFill>
              <a:latin typeface="Open Sans"/>
              <a:ea typeface="Open Sans"/>
              <a:cs typeface="Open Sans"/>
              <a:sym typeface="Open Sans"/>
            </a:endParaRPr>
          </a:p>
        </p:txBody>
      </p:sp>
      <p:sp>
        <p:nvSpPr>
          <p:cNvPr id="1310" name="Google Shape;1310;p10"/>
          <p:cNvSpPr/>
          <p:nvPr/>
        </p:nvSpPr>
        <p:spPr>
          <a:xfrm rot="5400000">
            <a:off x="8219175" y="1929905"/>
            <a:ext cx="2769000" cy="8892600"/>
          </a:xfrm>
          <a:prstGeom prst="round2SameRect">
            <a:avLst>
              <a:gd name="adj1" fmla="val 10749"/>
              <a:gd name="adj2" fmla="val 0"/>
            </a:avLst>
          </a:prstGeom>
          <a:solidFill>
            <a:schemeClr val="lt1"/>
          </a:solidFill>
          <a:ln w="25400" cap="flat" cmpd="sng">
            <a:solidFill>
              <a:srgbClr val="17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Open Sans"/>
              <a:ea typeface="Open Sans"/>
              <a:cs typeface="Open Sans"/>
              <a:sym typeface="Open Sans"/>
            </a:endParaRPr>
          </a:p>
        </p:txBody>
      </p:sp>
      <p:grpSp>
        <p:nvGrpSpPr>
          <p:cNvPr id="1311" name="Google Shape;1311;p10"/>
          <p:cNvGrpSpPr/>
          <p:nvPr/>
        </p:nvGrpSpPr>
        <p:grpSpPr>
          <a:xfrm>
            <a:off x="2093985" y="4991941"/>
            <a:ext cx="3344339" cy="2769090"/>
            <a:chOff x="3393462" y="4028839"/>
            <a:chExt cx="3227193" cy="1938053"/>
          </a:xfrm>
        </p:grpSpPr>
        <p:sp>
          <p:nvSpPr>
            <p:cNvPr id="1312" name="Google Shape;1312;p10"/>
            <p:cNvSpPr/>
            <p:nvPr/>
          </p:nvSpPr>
          <p:spPr>
            <a:xfrm rot="-5400000">
              <a:off x="3915404" y="3506897"/>
              <a:ext cx="1938053" cy="2981937"/>
            </a:xfrm>
            <a:prstGeom prst="round2SameRect">
              <a:avLst>
                <a:gd name="adj1" fmla="val 11549"/>
                <a:gd name="adj2" fmla="val 0"/>
              </a:avLst>
            </a:prstGeom>
            <a:solidFill>
              <a:srgbClr val="05668D"/>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Open Sans SemiBold"/>
                <a:ea typeface="Open Sans SemiBold"/>
                <a:cs typeface="Open Sans SemiBold"/>
                <a:sym typeface="Open Sans SemiBold"/>
              </a:endParaRPr>
            </a:p>
          </p:txBody>
        </p:sp>
        <p:sp>
          <p:nvSpPr>
            <p:cNvPr id="1313" name="Google Shape;1313;p10"/>
            <p:cNvSpPr/>
            <p:nvPr/>
          </p:nvSpPr>
          <p:spPr>
            <a:xfrm rot="5400000">
              <a:off x="6347521" y="4818545"/>
              <a:ext cx="303527" cy="242741"/>
            </a:xfrm>
            <a:prstGeom prst="triangle">
              <a:avLst>
                <a:gd name="adj" fmla="val 50000"/>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SemiBold"/>
                <a:ea typeface="Open Sans SemiBold"/>
                <a:cs typeface="Open Sans SemiBold"/>
                <a:sym typeface="Open Sans SemiBold"/>
              </a:endParaRPr>
            </a:p>
          </p:txBody>
        </p:sp>
        <p:sp>
          <p:nvSpPr>
            <p:cNvPr id="1314" name="Google Shape;1314;p10"/>
            <p:cNvSpPr txBox="1"/>
            <p:nvPr/>
          </p:nvSpPr>
          <p:spPr>
            <a:xfrm>
              <a:off x="4058955" y="4787924"/>
              <a:ext cx="1878666" cy="301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a:ea typeface="Open Sans SemiBold"/>
                  <a:cs typeface="Open Sans SemiBold"/>
                  <a:sym typeface="Open Sans SemiBold"/>
                </a:rPr>
                <a:t>Compliance</a:t>
              </a:r>
              <a:endParaRPr sz="1400" b="0" i="0" u="none" strike="noStrike" cap="none">
                <a:solidFill>
                  <a:srgbClr val="000000"/>
                </a:solidFill>
                <a:latin typeface="Open Sans SemiBold"/>
                <a:ea typeface="Open Sans SemiBold"/>
                <a:cs typeface="Open Sans SemiBold"/>
                <a:sym typeface="Open Sans SemiBold"/>
              </a:endParaRPr>
            </a:p>
          </p:txBody>
        </p:sp>
      </p:grpSp>
      <p:sp>
        <p:nvSpPr>
          <p:cNvPr id="1315" name="Google Shape;1315;p10"/>
          <p:cNvSpPr txBox="1"/>
          <p:nvPr/>
        </p:nvSpPr>
        <p:spPr>
          <a:xfrm>
            <a:off x="5438326" y="5276427"/>
            <a:ext cx="8570973" cy="2197421"/>
          </a:xfrm>
          <a:prstGeom prst="rect">
            <a:avLst/>
          </a:prstGeom>
          <a:noFill/>
          <a:ln>
            <a:noFill/>
          </a:ln>
        </p:spPr>
        <p:txBody>
          <a:bodyPr spcFirstLastPara="1" wrap="square" lIns="91425" tIns="45700" rIns="91425" bIns="45700" anchor="t" anchorCtr="0">
            <a:spAutoFit/>
          </a:bodyPr>
          <a:lstStyle/>
          <a:p>
            <a:pPr marL="457200" marR="0" lvl="0" indent="-3683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is the act of adhering to and demonstrating compliance with mandated requirements defined by laws and regulations.</a:t>
            </a:r>
            <a:endParaRPr/>
          </a:p>
          <a:p>
            <a:pPr marL="88900" marR="0" lvl="0" indent="0" algn="l" rtl="0">
              <a:lnSpc>
                <a:spcPct val="114000"/>
              </a:lnSpc>
              <a:spcBef>
                <a:spcPts val="0"/>
              </a:spcBef>
              <a:spcAft>
                <a:spcPts val="0"/>
              </a:spcAft>
              <a:buNone/>
            </a:pPr>
            <a:endParaRPr sz="1000" b="0" i="0" u="none" strike="noStrike" cap="none">
              <a:solidFill>
                <a:srgbClr val="3F3F3F"/>
              </a:solidFill>
              <a:latin typeface="Open Sans"/>
              <a:ea typeface="Open Sans"/>
              <a:cs typeface="Open Sans"/>
              <a:sym typeface="Open Sans"/>
            </a:endParaRPr>
          </a:p>
          <a:p>
            <a:pPr marL="457200" marR="0" lvl="0" indent="-3683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also includes voluntary requirements resulting from contractual obligations and internal policies.</a:t>
            </a:r>
            <a:endParaRPr sz="2200" b="0" i="0" u="none" strike="noStrike" cap="none">
              <a:solidFill>
                <a:srgbClr val="3F3F3F"/>
              </a:solidFill>
              <a:latin typeface="Open Sans"/>
              <a:ea typeface="Open Sans"/>
              <a:cs typeface="Open Sans"/>
              <a:sym typeface="Open Sans"/>
            </a:endParaRPr>
          </a:p>
        </p:txBody>
      </p:sp>
      <p:sp>
        <p:nvSpPr>
          <p:cNvPr id="1316" name="Google Shape;1316;p10"/>
          <p:cNvSpPr txBox="1">
            <a:spLocks noGrp="1"/>
          </p:cNvSpPr>
          <p:nvPr>
            <p:ph type="title"/>
          </p:nvPr>
        </p:nvSpPr>
        <p:spPr>
          <a:xfrm>
            <a:off x="-10160" y="30939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Governance, Risk Management, and Compliance (GRC)</a:t>
            </a:r>
            <a:endParaRPr>
              <a:solidFill>
                <a:srgbClr val="3F3F3F"/>
              </a:solidFill>
            </a:endParaRPr>
          </a:p>
        </p:txBody>
      </p:sp>
      <p:pic>
        <p:nvPicPr>
          <p:cNvPr id="1317" name="Google Shape;1317;p10"/>
          <p:cNvPicPr preferRelativeResize="0"/>
          <p:nvPr/>
        </p:nvPicPr>
        <p:blipFill rotWithShape="1">
          <a:blip r:embed="rId3">
            <a:alphaModFix/>
          </a:blip>
          <a:srcRect/>
          <a:stretch/>
        </p:blipFill>
        <p:spPr>
          <a:xfrm>
            <a:off x="1140992" y="866655"/>
            <a:ext cx="14020353" cy="365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6"/>
          <p:cNvSpPr txBox="1"/>
          <p:nvPr/>
        </p:nvSpPr>
        <p:spPr>
          <a:xfrm>
            <a:off x="5072901" y="268691"/>
            <a:ext cx="6110199" cy="4801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800" b="1" i="0" u="none" strike="noStrike" cap="none">
                <a:solidFill>
                  <a:srgbClr val="3F3F3F"/>
                </a:solidFill>
                <a:latin typeface="Open Sans"/>
                <a:ea typeface="Open Sans"/>
                <a:cs typeface="Open Sans"/>
                <a:sym typeface="Open Sans"/>
              </a:rPr>
              <a:t>Security Management Plan Types</a:t>
            </a:r>
            <a:endParaRPr sz="2800" b="1" i="0" u="none" strike="noStrike" cap="none">
              <a:solidFill>
                <a:srgbClr val="3F3F3F"/>
              </a:solidFill>
              <a:latin typeface="Open Sans"/>
              <a:ea typeface="Open Sans"/>
              <a:cs typeface="Open Sans"/>
              <a:sym typeface="Open Sans"/>
            </a:endParaRPr>
          </a:p>
        </p:txBody>
      </p:sp>
      <p:sp>
        <p:nvSpPr>
          <p:cNvPr id="196" name="Google Shape;196;p256"/>
          <p:cNvSpPr/>
          <p:nvPr/>
        </p:nvSpPr>
        <p:spPr>
          <a:xfrm>
            <a:off x="12976964" y="2019939"/>
            <a:ext cx="62631" cy="1947563"/>
          </a:xfrm>
          <a:prstGeom prst="rightBrace">
            <a:avLst>
              <a:gd name="adj1" fmla="val 8333"/>
              <a:gd name="adj2" fmla="val 5000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7" name="Google Shape;197;p256"/>
          <p:cNvSpPr/>
          <p:nvPr/>
        </p:nvSpPr>
        <p:spPr>
          <a:xfrm>
            <a:off x="12976964" y="4308952"/>
            <a:ext cx="62631" cy="2016691"/>
          </a:xfrm>
          <a:prstGeom prst="rightBrace">
            <a:avLst>
              <a:gd name="adj1" fmla="val 8333"/>
              <a:gd name="adj2" fmla="val 5000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8" name="Google Shape;198;p256"/>
          <p:cNvSpPr/>
          <p:nvPr/>
        </p:nvSpPr>
        <p:spPr>
          <a:xfrm>
            <a:off x="12976964" y="6601216"/>
            <a:ext cx="62631" cy="1866379"/>
          </a:xfrm>
          <a:prstGeom prst="rightBrace">
            <a:avLst>
              <a:gd name="adj1" fmla="val 8333"/>
              <a:gd name="adj2" fmla="val 5000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9" name="Google Shape;199;p256"/>
          <p:cNvSpPr txBox="1"/>
          <p:nvPr/>
        </p:nvSpPr>
        <p:spPr>
          <a:xfrm>
            <a:off x="13551074" y="2690545"/>
            <a:ext cx="2286905" cy="4351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0" name="Google Shape;200;p256"/>
          <p:cNvSpPr txBox="1"/>
          <p:nvPr/>
        </p:nvSpPr>
        <p:spPr>
          <a:xfrm>
            <a:off x="13240011" y="2837378"/>
            <a:ext cx="301598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Senior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Management</a:t>
            </a:r>
            <a:endParaRPr/>
          </a:p>
        </p:txBody>
      </p:sp>
      <p:sp>
        <p:nvSpPr>
          <p:cNvPr id="201" name="Google Shape;201;p256"/>
          <p:cNvSpPr txBox="1"/>
          <p:nvPr/>
        </p:nvSpPr>
        <p:spPr>
          <a:xfrm>
            <a:off x="13354833" y="5145065"/>
            <a:ext cx="301598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Middle </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Management</a:t>
            </a:r>
            <a:endParaRPr/>
          </a:p>
        </p:txBody>
      </p:sp>
      <p:sp>
        <p:nvSpPr>
          <p:cNvPr id="202" name="Google Shape;202;p256"/>
          <p:cNvSpPr txBox="1"/>
          <p:nvPr/>
        </p:nvSpPr>
        <p:spPr>
          <a:xfrm>
            <a:off x="13311226" y="7268086"/>
            <a:ext cx="301598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Implementation Team</a:t>
            </a:r>
            <a:endParaRPr/>
          </a:p>
        </p:txBody>
      </p:sp>
      <p:grpSp>
        <p:nvGrpSpPr>
          <p:cNvPr id="203" name="Google Shape;203;p256"/>
          <p:cNvGrpSpPr/>
          <p:nvPr/>
        </p:nvGrpSpPr>
        <p:grpSpPr>
          <a:xfrm>
            <a:off x="1371600" y="1933442"/>
            <a:ext cx="11164865" cy="6498017"/>
            <a:chOff x="1371599" y="1692275"/>
            <a:chExt cx="11164865" cy="6498017"/>
          </a:xfrm>
        </p:grpSpPr>
        <p:sp>
          <p:nvSpPr>
            <p:cNvPr id="204" name="Google Shape;204;p256"/>
            <p:cNvSpPr/>
            <p:nvPr/>
          </p:nvSpPr>
          <p:spPr>
            <a:xfrm>
              <a:off x="1371599" y="1692275"/>
              <a:ext cx="8673595" cy="1947563"/>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dk1"/>
                  </a:solidFill>
                  <a:latin typeface="Open Sans"/>
                  <a:ea typeface="Open Sans"/>
                  <a:cs typeface="Open Sans"/>
                  <a:sym typeface="Open Sans"/>
                </a:rPr>
                <a:t>Strategic plan</a:t>
              </a:r>
              <a:endParaRPr sz="2200" b="1" i="0" u="none" strike="noStrike" cap="none">
                <a:solidFill>
                  <a:schemeClr val="dk1"/>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dk1"/>
                  </a:solidFill>
                  <a:latin typeface="Open Sans"/>
                  <a:ea typeface="Open Sans"/>
                  <a:cs typeface="Open Sans"/>
                  <a:sym typeface="Open Sans"/>
                </a:rPr>
                <a:t>Long term plan</a:t>
              </a:r>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dk1"/>
                  </a:solidFill>
                  <a:latin typeface="Open Sans"/>
                  <a:ea typeface="Open Sans"/>
                  <a:cs typeface="Open Sans"/>
                  <a:sym typeface="Open Sans"/>
                </a:rPr>
                <a:t>Defines with goals of the entire organization with a holistic approach in mind</a:t>
              </a:r>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dk1"/>
                  </a:solidFill>
                  <a:latin typeface="Open Sans"/>
                  <a:ea typeface="Open Sans"/>
                  <a:cs typeface="Open Sans"/>
                  <a:sym typeface="Open Sans"/>
                </a:rPr>
                <a:t>Effective for at least five years and reviewed annually</a:t>
              </a:r>
              <a:endParaRPr/>
            </a:p>
          </p:txBody>
        </p:sp>
        <p:sp>
          <p:nvSpPr>
            <p:cNvPr id="205" name="Google Shape;205;p256"/>
            <p:cNvSpPr/>
            <p:nvPr/>
          </p:nvSpPr>
          <p:spPr>
            <a:xfrm>
              <a:off x="2042983" y="3967502"/>
              <a:ext cx="9344979" cy="1947563"/>
            </a:xfrm>
            <a:prstGeom prst="roundRect">
              <a:avLst>
                <a:gd name="adj" fmla="val 16667"/>
              </a:avLst>
            </a:prstGeom>
            <a:solidFill>
              <a:srgbClr val="D0CEC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Tactical plan</a:t>
              </a:r>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dk1"/>
                  </a:solidFill>
                  <a:latin typeface="Open Sans"/>
                  <a:ea typeface="Open Sans"/>
                  <a:cs typeface="Open Sans"/>
                  <a:sym typeface="Open Sans"/>
                </a:rPr>
                <a:t>Tactics are means needed to activate a strategy.</a:t>
              </a:r>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dk1"/>
                  </a:solidFill>
                  <a:latin typeface="Open Sans"/>
                  <a:ea typeface="Open Sans"/>
                  <a:cs typeface="Open Sans"/>
                  <a:sym typeface="Open Sans"/>
                </a:rPr>
                <a:t>A mid-term plan developed to provide more detailed goals</a:t>
              </a:r>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dk1"/>
                  </a:solidFill>
                  <a:latin typeface="Open Sans"/>
                  <a:ea typeface="Open Sans"/>
                  <a:cs typeface="Open Sans"/>
                  <a:sym typeface="Open Sans"/>
                </a:rPr>
                <a:t>Typically spans one to two year and is technology oriented</a:t>
              </a:r>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dk1"/>
                  </a:solidFill>
                  <a:latin typeface="Open Sans"/>
                  <a:ea typeface="Open Sans"/>
                  <a:cs typeface="Open Sans"/>
                  <a:sym typeface="Open Sans"/>
                </a:rPr>
                <a:t>Ex: Project plans, acquisition plan, budget plan, hiring plan</a:t>
              </a:r>
              <a:endParaRPr/>
            </a:p>
          </p:txBody>
        </p:sp>
        <p:sp>
          <p:nvSpPr>
            <p:cNvPr id="206" name="Google Shape;206;p256"/>
            <p:cNvSpPr/>
            <p:nvPr/>
          </p:nvSpPr>
          <p:spPr>
            <a:xfrm>
              <a:off x="2714367" y="6242729"/>
              <a:ext cx="9822097" cy="1947563"/>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dk1"/>
                  </a:solidFill>
                  <a:latin typeface="Open Sans"/>
                  <a:ea typeface="Open Sans"/>
                  <a:cs typeface="Open Sans"/>
                  <a:sym typeface="Open Sans"/>
                </a:rPr>
                <a:t>Operational plan</a:t>
              </a:r>
              <a:endParaRPr sz="2200" b="1" i="0" u="none" strike="noStrike" cap="none">
                <a:solidFill>
                  <a:schemeClr val="dk1"/>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dk1"/>
                  </a:solidFill>
                  <a:latin typeface="Open Sans"/>
                  <a:ea typeface="Open Sans"/>
                  <a:cs typeface="Open Sans"/>
                  <a:sym typeface="Open Sans"/>
                </a:rPr>
                <a:t>Short-term plan with specific results expected from departments </a:t>
              </a:r>
              <a:br>
                <a:rPr lang="en-US" sz="2200" b="0" i="0" u="none" strike="noStrike" cap="none">
                  <a:solidFill>
                    <a:schemeClr val="dk1"/>
                  </a:solidFill>
                  <a:latin typeface="Open Sans"/>
                  <a:ea typeface="Open Sans"/>
                  <a:cs typeface="Open Sans"/>
                  <a:sym typeface="Open Sans"/>
                </a:rPr>
              </a:br>
              <a:r>
                <a:rPr lang="en-US" sz="2200" b="0" i="0" u="none" strike="noStrike" cap="none">
                  <a:solidFill>
                    <a:schemeClr val="dk1"/>
                  </a:solidFill>
                  <a:latin typeface="Open Sans"/>
                  <a:ea typeface="Open Sans"/>
                  <a:cs typeface="Open Sans"/>
                  <a:sym typeface="Open Sans"/>
                </a:rPr>
                <a:t>and workgroups.</a:t>
              </a:r>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dk1"/>
                  </a:solidFill>
                  <a:latin typeface="Open Sans"/>
                  <a:ea typeface="Open Sans"/>
                  <a:cs typeface="Open Sans"/>
                  <a:sym typeface="Open Sans"/>
                </a:rPr>
                <a:t>Highly-detailed plan</a:t>
              </a:r>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dk1"/>
                  </a:solidFill>
                  <a:latin typeface="Open Sans"/>
                  <a:ea typeface="Open Sans"/>
                  <a:cs typeface="Open Sans"/>
                  <a:sym typeface="Open Sans"/>
                </a:rPr>
                <a:t>Must be updated often (monthly, quarterly)</a:t>
              </a:r>
              <a:endParaRP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dk1"/>
                  </a:solidFill>
                  <a:latin typeface="Open Sans"/>
                  <a:ea typeface="Open Sans"/>
                  <a:cs typeface="Open Sans"/>
                  <a:sym typeface="Open Sans"/>
                </a:rPr>
                <a:t>Example: resource allotment, budgetary allocation, and training plans</a:t>
              </a:r>
              <a:endParaRPr/>
            </a:p>
          </p:txBody>
        </p:sp>
        <p:grpSp>
          <p:nvGrpSpPr>
            <p:cNvPr id="207" name="Google Shape;207;p256"/>
            <p:cNvGrpSpPr/>
            <p:nvPr/>
          </p:nvGrpSpPr>
          <p:grpSpPr>
            <a:xfrm>
              <a:off x="9249407" y="2999970"/>
              <a:ext cx="1307266" cy="1307266"/>
              <a:chOff x="8292782" y="1525144"/>
              <a:chExt cx="1307266" cy="1307266"/>
            </a:xfrm>
          </p:grpSpPr>
          <p:sp>
            <p:nvSpPr>
              <p:cNvPr id="208" name="Google Shape;208;p256"/>
              <p:cNvSpPr/>
              <p:nvPr/>
            </p:nvSpPr>
            <p:spPr>
              <a:xfrm>
                <a:off x="8292782" y="1525144"/>
                <a:ext cx="1307266" cy="1307266"/>
              </a:xfrm>
              <a:prstGeom prst="downArrow">
                <a:avLst>
                  <a:gd name="adj1" fmla="val 55000"/>
                  <a:gd name="adj2" fmla="val 45000"/>
                </a:avLst>
              </a:prstGeom>
              <a:solidFill>
                <a:srgbClr val="F0AD98">
                  <a:alpha val="89803"/>
                </a:srgbClr>
              </a:solidFill>
              <a:ln w="25400" cap="flat" cmpd="sng">
                <a:solidFill>
                  <a:srgbClr val="F7D5CB">
                    <a:alpha val="89803"/>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9" name="Google Shape;209;p256"/>
              <p:cNvSpPr txBox="1"/>
              <p:nvPr/>
            </p:nvSpPr>
            <p:spPr>
              <a:xfrm>
                <a:off x="8586917" y="1525144"/>
                <a:ext cx="718996" cy="983718"/>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grpSp>
        <p:grpSp>
          <p:nvGrpSpPr>
            <p:cNvPr id="210" name="Google Shape;210;p256"/>
            <p:cNvGrpSpPr/>
            <p:nvPr/>
          </p:nvGrpSpPr>
          <p:grpSpPr>
            <a:xfrm>
              <a:off x="10698827" y="5293950"/>
              <a:ext cx="1307266" cy="1307266"/>
              <a:chOff x="8292782" y="1525144"/>
              <a:chExt cx="1307266" cy="1307266"/>
            </a:xfrm>
          </p:grpSpPr>
          <p:sp>
            <p:nvSpPr>
              <p:cNvPr id="211" name="Google Shape;211;p256"/>
              <p:cNvSpPr/>
              <p:nvPr/>
            </p:nvSpPr>
            <p:spPr>
              <a:xfrm>
                <a:off x="8292782" y="1525144"/>
                <a:ext cx="1307266" cy="1307266"/>
              </a:xfrm>
              <a:prstGeom prst="downArrow">
                <a:avLst>
                  <a:gd name="adj1" fmla="val 55000"/>
                  <a:gd name="adj2" fmla="val 45000"/>
                </a:avLst>
              </a:prstGeom>
              <a:solidFill>
                <a:srgbClr val="F0AD98">
                  <a:alpha val="89803"/>
                </a:srgbClr>
              </a:solidFill>
              <a:ln w="25400" cap="flat" cmpd="sng">
                <a:solidFill>
                  <a:srgbClr val="F7D5CB">
                    <a:alpha val="89803"/>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12" name="Google Shape;212;p256"/>
              <p:cNvSpPr txBox="1"/>
              <p:nvPr/>
            </p:nvSpPr>
            <p:spPr>
              <a:xfrm>
                <a:off x="8586917" y="1525144"/>
                <a:ext cx="718996" cy="983718"/>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grpSp>
      </p:grpSp>
      <p:sp>
        <p:nvSpPr>
          <p:cNvPr id="213" name="Google Shape;213;p256"/>
          <p:cNvSpPr/>
          <p:nvPr/>
        </p:nvSpPr>
        <p:spPr>
          <a:xfrm>
            <a:off x="4457700" y="749259"/>
            <a:ext cx="734425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316"/>
          <p:cNvSpPr txBox="1">
            <a:spLocks noGrp="1"/>
          </p:cNvSpPr>
          <p:nvPr>
            <p:ph type="body" idx="1"/>
          </p:nvPr>
        </p:nvSpPr>
        <p:spPr>
          <a:xfrm>
            <a:off x="3957051" y="4114800"/>
            <a:ext cx="8341899"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t>Elements of the Risk Management Process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317"/>
          <p:cNvSpPr txBox="1"/>
          <p:nvPr/>
        </p:nvSpPr>
        <p:spPr>
          <a:xfrm>
            <a:off x="-2" y="334553"/>
            <a:ext cx="16256002" cy="669926"/>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chemeClr val="dk1"/>
              </a:buClr>
              <a:buSzPts val="2800"/>
              <a:buFont typeface="Arial"/>
              <a:buNone/>
            </a:pPr>
            <a:r>
              <a:rPr lang="en-US" sz="2800" b="1" i="0" u="none" strike="noStrike" cap="none">
                <a:solidFill>
                  <a:srgbClr val="3F3F3F"/>
                </a:solidFill>
                <a:latin typeface="Open Sans"/>
                <a:ea typeface="Open Sans"/>
                <a:cs typeface="Open Sans"/>
                <a:sym typeface="Open Sans"/>
              </a:rPr>
              <a:t>Security Definitions </a:t>
            </a:r>
            <a:endParaRPr sz="1400" b="0" i="0" u="none" strike="noStrike" cap="none">
              <a:solidFill>
                <a:srgbClr val="000000"/>
              </a:solidFill>
              <a:latin typeface="Arial"/>
              <a:ea typeface="Arial"/>
              <a:cs typeface="Arial"/>
              <a:sym typeface="Arial"/>
            </a:endParaRPr>
          </a:p>
        </p:txBody>
      </p:sp>
      <p:sp>
        <p:nvSpPr>
          <p:cNvPr id="1328" name="Google Shape;1328;p317"/>
          <p:cNvSpPr/>
          <p:nvPr/>
        </p:nvSpPr>
        <p:spPr>
          <a:xfrm flipH="1">
            <a:off x="7986044" y="1494390"/>
            <a:ext cx="45719" cy="7117394"/>
          </a:xfrm>
          <a:prstGeom prst="roundRect">
            <a:avLst>
              <a:gd name="adj" fmla="val 4550"/>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329" name="Google Shape;1329;p317"/>
          <p:cNvGrpSpPr/>
          <p:nvPr/>
        </p:nvGrpSpPr>
        <p:grpSpPr>
          <a:xfrm>
            <a:off x="1168204" y="1506776"/>
            <a:ext cx="6682915" cy="1446550"/>
            <a:chOff x="1157047" y="4120181"/>
            <a:chExt cx="6682915" cy="1444433"/>
          </a:xfrm>
        </p:grpSpPr>
        <p:sp>
          <p:nvSpPr>
            <p:cNvPr id="1330" name="Google Shape;1330;p317"/>
            <p:cNvSpPr txBox="1"/>
            <p:nvPr/>
          </p:nvSpPr>
          <p:spPr>
            <a:xfrm>
              <a:off x="1157047" y="4120181"/>
              <a:ext cx="6158529" cy="14444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Asset: </a:t>
              </a:r>
              <a:r>
                <a:rPr lang="en-US" sz="2200" b="0" i="0" u="none" strike="noStrike" cap="none">
                  <a:solidFill>
                    <a:srgbClr val="000000"/>
                  </a:solidFill>
                  <a:latin typeface="Open Sans"/>
                  <a:ea typeface="Open Sans"/>
                  <a:cs typeface="Open Sans"/>
                  <a:sym typeface="Open Sans"/>
                </a:rPr>
                <a:t>Any information, software, hardware, or equipment utilized for, and critical to, business objectives, service delivery, and financial success</a:t>
              </a:r>
              <a:endParaRPr sz="2200" b="0" i="0" u="none" strike="noStrike" cap="none">
                <a:solidFill>
                  <a:srgbClr val="000000"/>
                </a:solidFill>
                <a:latin typeface="Open Sans"/>
                <a:ea typeface="Open Sans"/>
                <a:cs typeface="Open Sans"/>
                <a:sym typeface="Open Sans"/>
              </a:endParaRPr>
            </a:p>
          </p:txBody>
        </p:sp>
        <p:cxnSp>
          <p:nvCxnSpPr>
            <p:cNvPr id="1331" name="Google Shape;1331;p317"/>
            <p:cNvCxnSpPr/>
            <p:nvPr/>
          </p:nvCxnSpPr>
          <p:spPr>
            <a:xfrm rot="10800000">
              <a:off x="7315576" y="4367781"/>
              <a:ext cx="524386" cy="0"/>
            </a:xfrm>
            <a:prstGeom prst="straightConnector1">
              <a:avLst/>
            </a:prstGeom>
            <a:noFill/>
            <a:ln w="12700" cap="flat" cmpd="sng">
              <a:solidFill>
                <a:srgbClr val="00B0F0"/>
              </a:solidFill>
              <a:prstDash val="solid"/>
              <a:round/>
              <a:headEnd type="none" w="sm" len="sm"/>
              <a:tailEnd type="oval" w="med" len="med"/>
            </a:ln>
          </p:spPr>
        </p:cxnSp>
      </p:grpSp>
      <p:grpSp>
        <p:nvGrpSpPr>
          <p:cNvPr id="1332" name="Google Shape;1332;p317"/>
          <p:cNvGrpSpPr/>
          <p:nvPr/>
        </p:nvGrpSpPr>
        <p:grpSpPr>
          <a:xfrm>
            <a:off x="8167205" y="2522830"/>
            <a:ext cx="6813353" cy="1107955"/>
            <a:chOff x="8367693" y="5671102"/>
            <a:chExt cx="3667371" cy="1107955"/>
          </a:xfrm>
        </p:grpSpPr>
        <p:sp>
          <p:nvSpPr>
            <p:cNvPr id="1333" name="Google Shape;1333;p317"/>
            <p:cNvSpPr/>
            <p:nvPr/>
          </p:nvSpPr>
          <p:spPr>
            <a:xfrm>
              <a:off x="8674715" y="5671102"/>
              <a:ext cx="3360349"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Vulnerability: </a:t>
              </a:r>
              <a:r>
                <a:rPr lang="en-US" sz="2200" b="0" i="0" u="none" strike="noStrike" cap="none">
                  <a:solidFill>
                    <a:srgbClr val="000000"/>
                  </a:solidFill>
                  <a:latin typeface="Open Sans"/>
                  <a:ea typeface="Open Sans"/>
                  <a:cs typeface="Open Sans"/>
                  <a:sym typeface="Open Sans"/>
                </a:rPr>
                <a:t>Any hardware, software, or procedural weakness that may allow unauthorized access to resources</a:t>
              </a:r>
              <a:endParaRPr sz="2200" b="0" i="0" u="none" strike="noStrike" cap="none">
                <a:solidFill>
                  <a:srgbClr val="000000"/>
                </a:solidFill>
                <a:latin typeface="Open Sans"/>
                <a:ea typeface="Open Sans"/>
                <a:cs typeface="Open Sans"/>
                <a:sym typeface="Open Sans"/>
              </a:endParaRPr>
            </a:p>
          </p:txBody>
        </p:sp>
        <p:cxnSp>
          <p:nvCxnSpPr>
            <p:cNvPr id="1334" name="Google Shape;1334;p317"/>
            <p:cNvCxnSpPr/>
            <p:nvPr/>
          </p:nvCxnSpPr>
          <p:spPr>
            <a:xfrm flipH="1">
              <a:off x="8367693" y="5889946"/>
              <a:ext cx="307023" cy="1"/>
            </a:xfrm>
            <a:prstGeom prst="straightConnector1">
              <a:avLst/>
            </a:prstGeom>
            <a:noFill/>
            <a:ln w="12700" cap="flat" cmpd="sng">
              <a:solidFill>
                <a:srgbClr val="00B0F0"/>
              </a:solidFill>
              <a:prstDash val="solid"/>
              <a:round/>
              <a:headEnd type="oval" w="med" len="med"/>
              <a:tailEnd type="none" w="sm" len="sm"/>
            </a:ln>
          </p:spPr>
        </p:cxnSp>
      </p:grpSp>
      <p:grpSp>
        <p:nvGrpSpPr>
          <p:cNvPr id="1335" name="Google Shape;1335;p317"/>
          <p:cNvGrpSpPr/>
          <p:nvPr/>
        </p:nvGrpSpPr>
        <p:grpSpPr>
          <a:xfrm>
            <a:off x="8168934" y="6407960"/>
            <a:ext cx="6826137" cy="769441"/>
            <a:chOff x="8367692" y="5671102"/>
            <a:chExt cx="6826137" cy="769441"/>
          </a:xfrm>
        </p:grpSpPr>
        <p:sp>
          <p:nvSpPr>
            <p:cNvPr id="1336" name="Google Shape;1336;p317"/>
            <p:cNvSpPr/>
            <p:nvPr/>
          </p:nvSpPr>
          <p:spPr>
            <a:xfrm>
              <a:off x="8936358" y="5671102"/>
              <a:ext cx="625747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Exposure: </a:t>
              </a:r>
              <a:r>
                <a:rPr lang="en-US" sz="2200" b="0" i="0" u="none" strike="noStrike" cap="none">
                  <a:solidFill>
                    <a:srgbClr val="000000"/>
                  </a:solidFill>
                  <a:latin typeface="Open Sans"/>
                  <a:ea typeface="Open Sans"/>
                  <a:cs typeface="Open Sans"/>
                  <a:sym typeface="Open Sans"/>
                </a:rPr>
                <a:t>An instance of being exposed to losses from a threat agent</a:t>
              </a:r>
              <a:endParaRPr sz="2200" b="0" i="0" u="none" strike="noStrike" cap="none">
                <a:solidFill>
                  <a:srgbClr val="000000"/>
                </a:solidFill>
                <a:latin typeface="Open Sans"/>
                <a:ea typeface="Open Sans"/>
                <a:cs typeface="Open Sans"/>
                <a:sym typeface="Open Sans"/>
              </a:endParaRPr>
            </a:p>
          </p:txBody>
        </p:sp>
        <p:cxnSp>
          <p:nvCxnSpPr>
            <p:cNvPr id="1337" name="Google Shape;1337;p317"/>
            <p:cNvCxnSpPr/>
            <p:nvPr/>
          </p:nvCxnSpPr>
          <p:spPr>
            <a:xfrm rot="10800000">
              <a:off x="8367692" y="5889946"/>
              <a:ext cx="524386" cy="0"/>
            </a:xfrm>
            <a:prstGeom prst="straightConnector1">
              <a:avLst/>
            </a:prstGeom>
            <a:noFill/>
            <a:ln w="12700" cap="flat" cmpd="sng">
              <a:solidFill>
                <a:srgbClr val="00B0F0"/>
              </a:solidFill>
              <a:prstDash val="solid"/>
              <a:round/>
              <a:headEnd type="oval" w="med" len="med"/>
              <a:tailEnd type="none" w="sm" len="sm"/>
            </a:ln>
          </p:spPr>
        </p:cxnSp>
      </p:grpSp>
      <p:grpSp>
        <p:nvGrpSpPr>
          <p:cNvPr id="1338" name="Google Shape;1338;p317"/>
          <p:cNvGrpSpPr/>
          <p:nvPr/>
        </p:nvGrpSpPr>
        <p:grpSpPr>
          <a:xfrm>
            <a:off x="8174897" y="4470677"/>
            <a:ext cx="6805664" cy="769441"/>
            <a:chOff x="8367692" y="5671102"/>
            <a:chExt cx="4190696" cy="769441"/>
          </a:xfrm>
        </p:grpSpPr>
        <p:sp>
          <p:nvSpPr>
            <p:cNvPr id="1339" name="Google Shape;1339;p317"/>
            <p:cNvSpPr/>
            <p:nvPr/>
          </p:nvSpPr>
          <p:spPr>
            <a:xfrm>
              <a:off x="8714187" y="5671102"/>
              <a:ext cx="384420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Threat Agent: </a:t>
              </a:r>
              <a:r>
                <a:rPr lang="en-US" sz="2200" b="0" i="0" u="none" strike="noStrike" cap="none">
                  <a:solidFill>
                    <a:srgbClr val="000000"/>
                  </a:solidFill>
                  <a:latin typeface="Open Sans"/>
                  <a:ea typeface="Open Sans"/>
                  <a:cs typeface="Open Sans"/>
                  <a:sym typeface="Open Sans"/>
                </a:rPr>
                <a:t>Any entity that exploits a vulnerability</a:t>
              </a:r>
              <a:endParaRPr sz="2200" b="0" i="0" u="none" strike="noStrike" cap="none">
                <a:solidFill>
                  <a:srgbClr val="000000"/>
                </a:solidFill>
                <a:latin typeface="Open Sans"/>
                <a:ea typeface="Open Sans"/>
                <a:cs typeface="Open Sans"/>
                <a:sym typeface="Open Sans"/>
              </a:endParaRPr>
            </a:p>
          </p:txBody>
        </p:sp>
        <p:cxnSp>
          <p:nvCxnSpPr>
            <p:cNvPr id="1340" name="Google Shape;1340;p317"/>
            <p:cNvCxnSpPr/>
            <p:nvPr/>
          </p:nvCxnSpPr>
          <p:spPr>
            <a:xfrm rot="10800000">
              <a:off x="8367692" y="5889946"/>
              <a:ext cx="346494" cy="7818"/>
            </a:xfrm>
            <a:prstGeom prst="straightConnector1">
              <a:avLst/>
            </a:prstGeom>
            <a:noFill/>
            <a:ln w="12700" cap="flat" cmpd="sng">
              <a:solidFill>
                <a:srgbClr val="00B0F0"/>
              </a:solidFill>
              <a:prstDash val="solid"/>
              <a:round/>
              <a:headEnd type="oval" w="med" len="med"/>
              <a:tailEnd type="none" w="sm" len="sm"/>
            </a:ln>
          </p:spPr>
        </p:cxnSp>
      </p:grpSp>
      <p:grpSp>
        <p:nvGrpSpPr>
          <p:cNvPr id="1341" name="Google Shape;1341;p317"/>
          <p:cNvGrpSpPr/>
          <p:nvPr/>
        </p:nvGrpSpPr>
        <p:grpSpPr>
          <a:xfrm>
            <a:off x="1155700" y="3496638"/>
            <a:ext cx="6682915" cy="769441"/>
            <a:chOff x="1157047" y="4172218"/>
            <a:chExt cx="6682915" cy="708618"/>
          </a:xfrm>
        </p:grpSpPr>
        <p:sp>
          <p:nvSpPr>
            <p:cNvPr id="1342" name="Google Shape;1342;p317"/>
            <p:cNvSpPr txBox="1"/>
            <p:nvPr/>
          </p:nvSpPr>
          <p:spPr>
            <a:xfrm>
              <a:off x="1157047" y="4172218"/>
              <a:ext cx="6158529" cy="7086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Threat: </a:t>
              </a:r>
              <a:r>
                <a:rPr lang="en-US" sz="2200" b="0" i="0" u="none" strike="noStrike" cap="none">
                  <a:solidFill>
                    <a:srgbClr val="000000"/>
                  </a:solidFill>
                  <a:latin typeface="Open Sans"/>
                  <a:ea typeface="Open Sans"/>
                  <a:cs typeface="Open Sans"/>
                  <a:sym typeface="Open Sans"/>
                </a:rPr>
                <a:t>Any potential danger to systems or information</a:t>
              </a:r>
              <a:endParaRPr sz="2200" b="0" i="0" u="none" strike="noStrike" cap="none">
                <a:solidFill>
                  <a:srgbClr val="000000"/>
                </a:solidFill>
                <a:latin typeface="Open Sans"/>
                <a:ea typeface="Open Sans"/>
                <a:cs typeface="Open Sans"/>
                <a:sym typeface="Open Sans"/>
              </a:endParaRPr>
            </a:p>
          </p:txBody>
        </p:sp>
        <p:cxnSp>
          <p:nvCxnSpPr>
            <p:cNvPr id="1343" name="Google Shape;1343;p317"/>
            <p:cNvCxnSpPr/>
            <p:nvPr/>
          </p:nvCxnSpPr>
          <p:spPr>
            <a:xfrm rot="10800000">
              <a:off x="7315576" y="4367783"/>
              <a:ext cx="524386" cy="0"/>
            </a:xfrm>
            <a:prstGeom prst="straightConnector1">
              <a:avLst/>
            </a:prstGeom>
            <a:noFill/>
            <a:ln w="12700" cap="flat" cmpd="sng">
              <a:solidFill>
                <a:srgbClr val="00B0F0"/>
              </a:solidFill>
              <a:prstDash val="solid"/>
              <a:round/>
              <a:headEnd type="none" w="sm" len="sm"/>
              <a:tailEnd type="oval" w="med" len="med"/>
            </a:ln>
          </p:spPr>
        </p:cxnSp>
      </p:grpSp>
      <p:grpSp>
        <p:nvGrpSpPr>
          <p:cNvPr id="1344" name="Google Shape;1344;p317"/>
          <p:cNvGrpSpPr/>
          <p:nvPr/>
        </p:nvGrpSpPr>
        <p:grpSpPr>
          <a:xfrm>
            <a:off x="1168202" y="5493333"/>
            <a:ext cx="6670413" cy="1107955"/>
            <a:chOff x="1157046" y="4156624"/>
            <a:chExt cx="6682916" cy="1020370"/>
          </a:xfrm>
        </p:grpSpPr>
        <p:sp>
          <p:nvSpPr>
            <p:cNvPr id="1345" name="Google Shape;1345;p317"/>
            <p:cNvSpPr txBox="1"/>
            <p:nvPr/>
          </p:nvSpPr>
          <p:spPr>
            <a:xfrm>
              <a:off x="1157046" y="4156624"/>
              <a:ext cx="6158529" cy="10203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Risk: </a:t>
              </a:r>
              <a:r>
                <a:rPr lang="en-US" sz="2200" b="0" i="0" u="none" strike="noStrike" cap="none">
                  <a:solidFill>
                    <a:srgbClr val="000000"/>
                  </a:solidFill>
                  <a:latin typeface="Open Sans"/>
                  <a:ea typeface="Open Sans"/>
                  <a:cs typeface="Open Sans"/>
                  <a:sym typeface="Open Sans"/>
                </a:rPr>
                <a:t>The likelihood of a threat agent exploiting a weakness or vulnerability, resulting in business impact</a:t>
              </a:r>
              <a:endParaRPr sz="2200" b="0" i="0" u="none" strike="noStrike" cap="none">
                <a:solidFill>
                  <a:srgbClr val="000000"/>
                </a:solidFill>
                <a:latin typeface="Open Sans"/>
                <a:ea typeface="Open Sans"/>
                <a:cs typeface="Open Sans"/>
                <a:sym typeface="Open Sans"/>
              </a:endParaRPr>
            </a:p>
          </p:txBody>
        </p:sp>
        <p:cxnSp>
          <p:nvCxnSpPr>
            <p:cNvPr id="1346" name="Google Shape;1346;p317"/>
            <p:cNvCxnSpPr/>
            <p:nvPr/>
          </p:nvCxnSpPr>
          <p:spPr>
            <a:xfrm rot="10800000">
              <a:off x="7315576" y="4344389"/>
              <a:ext cx="524386" cy="0"/>
            </a:xfrm>
            <a:prstGeom prst="straightConnector1">
              <a:avLst/>
            </a:prstGeom>
            <a:noFill/>
            <a:ln w="12700" cap="flat" cmpd="sng">
              <a:solidFill>
                <a:srgbClr val="00B0F0"/>
              </a:solidFill>
              <a:prstDash val="solid"/>
              <a:round/>
              <a:headEnd type="none" w="sm" len="sm"/>
              <a:tailEnd type="oval" w="med" len="med"/>
            </a:ln>
          </p:spPr>
        </p:cxnSp>
      </p:grpSp>
      <p:grpSp>
        <p:nvGrpSpPr>
          <p:cNvPr id="1347" name="Google Shape;1347;p317"/>
          <p:cNvGrpSpPr/>
          <p:nvPr/>
        </p:nvGrpSpPr>
        <p:grpSpPr>
          <a:xfrm>
            <a:off x="7828151" y="1568161"/>
            <a:ext cx="348341" cy="430887"/>
            <a:chOff x="7833634" y="3116318"/>
            <a:chExt cx="540000" cy="667963"/>
          </a:xfrm>
        </p:grpSpPr>
        <p:sp>
          <p:nvSpPr>
            <p:cNvPr id="1348" name="Google Shape;1348;p317"/>
            <p:cNvSpPr/>
            <p:nvPr/>
          </p:nvSpPr>
          <p:spPr>
            <a:xfrm>
              <a:off x="7833634" y="3160612"/>
              <a:ext cx="540000" cy="540000"/>
            </a:xfrm>
            <a:prstGeom prst="ellipse">
              <a:avLst/>
            </a:prstGeom>
            <a:solidFill>
              <a:schemeClr val="lt1"/>
            </a:solidFill>
            <a:ln w="952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349" name="Google Shape;1349;p317"/>
            <p:cNvSpPr txBox="1"/>
            <p:nvPr/>
          </p:nvSpPr>
          <p:spPr>
            <a:xfrm>
              <a:off x="7846313" y="3116318"/>
              <a:ext cx="438725" cy="667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1</a:t>
              </a:r>
              <a:endParaRPr sz="2200" b="0" i="0" u="none" strike="noStrike" cap="none">
                <a:solidFill>
                  <a:srgbClr val="000000"/>
                </a:solidFill>
                <a:latin typeface="Open Sans"/>
                <a:ea typeface="Open Sans"/>
                <a:cs typeface="Open Sans"/>
                <a:sym typeface="Open Sans"/>
              </a:endParaRPr>
            </a:p>
          </p:txBody>
        </p:sp>
      </p:grpSp>
      <p:grpSp>
        <p:nvGrpSpPr>
          <p:cNvPr id="1350" name="Google Shape;1350;p317"/>
          <p:cNvGrpSpPr/>
          <p:nvPr/>
        </p:nvGrpSpPr>
        <p:grpSpPr>
          <a:xfrm>
            <a:off x="7828151" y="2539406"/>
            <a:ext cx="348341" cy="430887"/>
            <a:chOff x="7833634" y="3116318"/>
            <a:chExt cx="540000" cy="667963"/>
          </a:xfrm>
        </p:grpSpPr>
        <p:sp>
          <p:nvSpPr>
            <p:cNvPr id="1351" name="Google Shape;1351;p317"/>
            <p:cNvSpPr/>
            <p:nvPr/>
          </p:nvSpPr>
          <p:spPr>
            <a:xfrm>
              <a:off x="7833634" y="3160612"/>
              <a:ext cx="540000" cy="540000"/>
            </a:xfrm>
            <a:prstGeom prst="ellipse">
              <a:avLst/>
            </a:prstGeom>
            <a:solidFill>
              <a:schemeClr val="lt1"/>
            </a:solidFill>
            <a:ln w="952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352" name="Google Shape;1352;p317"/>
            <p:cNvSpPr txBox="1"/>
            <p:nvPr/>
          </p:nvSpPr>
          <p:spPr>
            <a:xfrm>
              <a:off x="7846313" y="3116318"/>
              <a:ext cx="438725" cy="667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2</a:t>
              </a:r>
              <a:endParaRPr sz="2200" b="0" i="0" u="none" strike="noStrike" cap="none">
                <a:solidFill>
                  <a:srgbClr val="000000"/>
                </a:solidFill>
                <a:latin typeface="Open Sans"/>
                <a:ea typeface="Open Sans"/>
                <a:cs typeface="Open Sans"/>
                <a:sym typeface="Open Sans"/>
              </a:endParaRPr>
            </a:p>
          </p:txBody>
        </p:sp>
      </p:grpSp>
      <p:grpSp>
        <p:nvGrpSpPr>
          <p:cNvPr id="1353" name="Google Shape;1353;p317"/>
          <p:cNvGrpSpPr/>
          <p:nvPr/>
        </p:nvGrpSpPr>
        <p:grpSpPr>
          <a:xfrm>
            <a:off x="7828151" y="3510651"/>
            <a:ext cx="348341" cy="430887"/>
            <a:chOff x="7833634" y="3116318"/>
            <a:chExt cx="540000" cy="667963"/>
          </a:xfrm>
        </p:grpSpPr>
        <p:sp>
          <p:nvSpPr>
            <p:cNvPr id="1354" name="Google Shape;1354;p317"/>
            <p:cNvSpPr/>
            <p:nvPr/>
          </p:nvSpPr>
          <p:spPr>
            <a:xfrm>
              <a:off x="7833634" y="3160612"/>
              <a:ext cx="540000" cy="540000"/>
            </a:xfrm>
            <a:prstGeom prst="ellipse">
              <a:avLst/>
            </a:prstGeom>
            <a:solidFill>
              <a:schemeClr val="lt1"/>
            </a:solidFill>
            <a:ln w="952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355" name="Google Shape;1355;p317"/>
            <p:cNvSpPr txBox="1"/>
            <p:nvPr/>
          </p:nvSpPr>
          <p:spPr>
            <a:xfrm>
              <a:off x="7846313" y="3116318"/>
              <a:ext cx="438725" cy="667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3</a:t>
              </a:r>
              <a:endParaRPr sz="2200" b="0" i="0" u="none" strike="noStrike" cap="none">
                <a:solidFill>
                  <a:srgbClr val="000000"/>
                </a:solidFill>
                <a:latin typeface="Open Sans"/>
                <a:ea typeface="Open Sans"/>
                <a:cs typeface="Open Sans"/>
                <a:sym typeface="Open Sans"/>
              </a:endParaRPr>
            </a:p>
          </p:txBody>
        </p:sp>
      </p:grpSp>
      <p:grpSp>
        <p:nvGrpSpPr>
          <p:cNvPr id="1356" name="Google Shape;1356;p317"/>
          <p:cNvGrpSpPr/>
          <p:nvPr/>
        </p:nvGrpSpPr>
        <p:grpSpPr>
          <a:xfrm>
            <a:off x="7828151" y="4481896"/>
            <a:ext cx="348341" cy="430887"/>
            <a:chOff x="7833634" y="3116318"/>
            <a:chExt cx="540000" cy="667963"/>
          </a:xfrm>
        </p:grpSpPr>
        <p:sp>
          <p:nvSpPr>
            <p:cNvPr id="1357" name="Google Shape;1357;p317"/>
            <p:cNvSpPr/>
            <p:nvPr/>
          </p:nvSpPr>
          <p:spPr>
            <a:xfrm>
              <a:off x="7833634" y="3160612"/>
              <a:ext cx="540000" cy="540000"/>
            </a:xfrm>
            <a:prstGeom prst="ellipse">
              <a:avLst/>
            </a:prstGeom>
            <a:solidFill>
              <a:schemeClr val="lt1"/>
            </a:solidFill>
            <a:ln w="952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358" name="Google Shape;1358;p317"/>
            <p:cNvSpPr txBox="1"/>
            <p:nvPr/>
          </p:nvSpPr>
          <p:spPr>
            <a:xfrm>
              <a:off x="7846313" y="3116318"/>
              <a:ext cx="438725" cy="667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4</a:t>
              </a:r>
              <a:endParaRPr sz="2200" b="0" i="0" u="none" strike="noStrike" cap="none">
                <a:solidFill>
                  <a:srgbClr val="000000"/>
                </a:solidFill>
                <a:latin typeface="Open Sans"/>
                <a:ea typeface="Open Sans"/>
                <a:cs typeface="Open Sans"/>
                <a:sym typeface="Open Sans"/>
              </a:endParaRPr>
            </a:p>
          </p:txBody>
        </p:sp>
      </p:grpSp>
      <p:grpSp>
        <p:nvGrpSpPr>
          <p:cNvPr id="1359" name="Google Shape;1359;p317"/>
          <p:cNvGrpSpPr/>
          <p:nvPr/>
        </p:nvGrpSpPr>
        <p:grpSpPr>
          <a:xfrm>
            <a:off x="7828151" y="5453142"/>
            <a:ext cx="348341" cy="430887"/>
            <a:chOff x="7833634" y="3116318"/>
            <a:chExt cx="540000" cy="667963"/>
          </a:xfrm>
        </p:grpSpPr>
        <p:sp>
          <p:nvSpPr>
            <p:cNvPr id="1360" name="Google Shape;1360;p317"/>
            <p:cNvSpPr/>
            <p:nvPr/>
          </p:nvSpPr>
          <p:spPr>
            <a:xfrm>
              <a:off x="7833634" y="3160612"/>
              <a:ext cx="540000" cy="540000"/>
            </a:xfrm>
            <a:prstGeom prst="ellipse">
              <a:avLst/>
            </a:prstGeom>
            <a:solidFill>
              <a:schemeClr val="lt1"/>
            </a:solidFill>
            <a:ln w="952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361" name="Google Shape;1361;p317"/>
            <p:cNvSpPr txBox="1"/>
            <p:nvPr/>
          </p:nvSpPr>
          <p:spPr>
            <a:xfrm>
              <a:off x="7846313" y="3116318"/>
              <a:ext cx="438725" cy="667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5</a:t>
              </a:r>
              <a:endParaRPr sz="2200" b="0" i="0" u="none" strike="noStrike" cap="none">
                <a:solidFill>
                  <a:srgbClr val="000000"/>
                </a:solidFill>
                <a:latin typeface="Open Sans"/>
                <a:ea typeface="Open Sans"/>
                <a:cs typeface="Open Sans"/>
                <a:sym typeface="Open Sans"/>
              </a:endParaRPr>
            </a:p>
          </p:txBody>
        </p:sp>
      </p:grpSp>
      <p:grpSp>
        <p:nvGrpSpPr>
          <p:cNvPr id="1362" name="Google Shape;1362;p317"/>
          <p:cNvGrpSpPr/>
          <p:nvPr/>
        </p:nvGrpSpPr>
        <p:grpSpPr>
          <a:xfrm>
            <a:off x="7828151" y="6424388"/>
            <a:ext cx="348341" cy="430887"/>
            <a:chOff x="7833634" y="3116318"/>
            <a:chExt cx="540000" cy="667963"/>
          </a:xfrm>
        </p:grpSpPr>
        <p:sp>
          <p:nvSpPr>
            <p:cNvPr id="1363" name="Google Shape;1363;p317"/>
            <p:cNvSpPr/>
            <p:nvPr/>
          </p:nvSpPr>
          <p:spPr>
            <a:xfrm>
              <a:off x="7833634" y="3160612"/>
              <a:ext cx="540000" cy="540000"/>
            </a:xfrm>
            <a:prstGeom prst="ellipse">
              <a:avLst/>
            </a:prstGeom>
            <a:solidFill>
              <a:schemeClr val="lt1"/>
            </a:solidFill>
            <a:ln w="952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364" name="Google Shape;1364;p317"/>
            <p:cNvSpPr txBox="1"/>
            <p:nvPr/>
          </p:nvSpPr>
          <p:spPr>
            <a:xfrm>
              <a:off x="7846313" y="3116318"/>
              <a:ext cx="438725" cy="667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6</a:t>
              </a:r>
              <a:endParaRPr sz="2200" b="0" i="0" u="none" strike="noStrike" cap="none">
                <a:solidFill>
                  <a:srgbClr val="000000"/>
                </a:solidFill>
                <a:latin typeface="Open Sans"/>
                <a:ea typeface="Open Sans"/>
                <a:cs typeface="Open Sans"/>
                <a:sym typeface="Open Sans"/>
              </a:endParaRPr>
            </a:p>
          </p:txBody>
        </p:sp>
      </p:grpSp>
      <p:grpSp>
        <p:nvGrpSpPr>
          <p:cNvPr id="1365" name="Google Shape;1365;p317"/>
          <p:cNvGrpSpPr/>
          <p:nvPr/>
        </p:nvGrpSpPr>
        <p:grpSpPr>
          <a:xfrm>
            <a:off x="7828151" y="7395634"/>
            <a:ext cx="348341" cy="430887"/>
            <a:chOff x="7833634" y="3116318"/>
            <a:chExt cx="540000" cy="667963"/>
          </a:xfrm>
        </p:grpSpPr>
        <p:sp>
          <p:nvSpPr>
            <p:cNvPr id="1366" name="Google Shape;1366;p317"/>
            <p:cNvSpPr/>
            <p:nvPr/>
          </p:nvSpPr>
          <p:spPr>
            <a:xfrm>
              <a:off x="7833634" y="3160612"/>
              <a:ext cx="540000" cy="540000"/>
            </a:xfrm>
            <a:prstGeom prst="ellipse">
              <a:avLst/>
            </a:prstGeom>
            <a:solidFill>
              <a:schemeClr val="lt1"/>
            </a:solidFill>
            <a:ln w="952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367" name="Google Shape;1367;p317"/>
            <p:cNvSpPr txBox="1"/>
            <p:nvPr/>
          </p:nvSpPr>
          <p:spPr>
            <a:xfrm>
              <a:off x="7846313" y="3116318"/>
              <a:ext cx="438725" cy="6679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7</a:t>
              </a:r>
              <a:endParaRPr sz="2200" b="0" i="0" u="none" strike="noStrike" cap="none">
                <a:solidFill>
                  <a:srgbClr val="000000"/>
                </a:solidFill>
                <a:latin typeface="Open Sans"/>
                <a:ea typeface="Open Sans"/>
                <a:cs typeface="Open Sans"/>
                <a:sym typeface="Open Sans"/>
              </a:endParaRPr>
            </a:p>
          </p:txBody>
        </p:sp>
      </p:grpSp>
      <p:grpSp>
        <p:nvGrpSpPr>
          <p:cNvPr id="1368" name="Google Shape;1368;p317"/>
          <p:cNvGrpSpPr/>
          <p:nvPr/>
        </p:nvGrpSpPr>
        <p:grpSpPr>
          <a:xfrm>
            <a:off x="1168203" y="7351539"/>
            <a:ext cx="6682916" cy="769401"/>
            <a:chOff x="1157046" y="4141030"/>
            <a:chExt cx="6682916" cy="708579"/>
          </a:xfrm>
        </p:grpSpPr>
        <p:sp>
          <p:nvSpPr>
            <p:cNvPr id="1369" name="Google Shape;1369;p317"/>
            <p:cNvSpPr txBox="1"/>
            <p:nvPr/>
          </p:nvSpPr>
          <p:spPr>
            <a:xfrm>
              <a:off x="1157046" y="4141030"/>
              <a:ext cx="6158529" cy="708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Countermeasure or safeguard: </a:t>
              </a:r>
              <a:r>
                <a:rPr lang="en-US" sz="2200" b="0" i="0" u="none" strike="noStrike" cap="none">
                  <a:solidFill>
                    <a:srgbClr val="000000"/>
                  </a:solidFill>
                  <a:latin typeface="Open Sans"/>
                  <a:ea typeface="Open Sans"/>
                  <a:cs typeface="Open Sans"/>
                  <a:sym typeface="Open Sans"/>
                </a:rPr>
                <a:t>Measures implemented to mitigate potential risks</a:t>
              </a:r>
              <a:endParaRPr sz="2200" b="0" i="0" u="none" strike="noStrike" cap="none">
                <a:solidFill>
                  <a:srgbClr val="000000"/>
                </a:solidFill>
                <a:latin typeface="Open Sans"/>
                <a:ea typeface="Open Sans"/>
                <a:cs typeface="Open Sans"/>
                <a:sym typeface="Open Sans"/>
              </a:endParaRPr>
            </a:p>
          </p:txBody>
        </p:sp>
        <p:cxnSp>
          <p:nvCxnSpPr>
            <p:cNvPr id="1370" name="Google Shape;1370;p317"/>
            <p:cNvCxnSpPr/>
            <p:nvPr/>
          </p:nvCxnSpPr>
          <p:spPr>
            <a:xfrm rot="10800000">
              <a:off x="7315576" y="4344389"/>
              <a:ext cx="524386" cy="0"/>
            </a:xfrm>
            <a:prstGeom prst="straightConnector1">
              <a:avLst/>
            </a:prstGeom>
            <a:noFill/>
            <a:ln w="12700" cap="flat" cmpd="sng">
              <a:solidFill>
                <a:srgbClr val="00B0F0"/>
              </a:solidFill>
              <a:prstDash val="solid"/>
              <a:round/>
              <a:headEnd type="none" w="sm" len="sm"/>
              <a:tailEnd type="oval" w="med" len="med"/>
            </a:ln>
          </p:spPr>
        </p:cxnSp>
      </p:grpSp>
      <p:sp>
        <p:nvSpPr>
          <p:cNvPr id="1371" name="Google Shape;1371;p317"/>
          <p:cNvSpPr/>
          <p:nvPr/>
        </p:nvSpPr>
        <p:spPr>
          <a:xfrm>
            <a:off x="5892800" y="912340"/>
            <a:ext cx="4478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pSp>
        <p:nvGrpSpPr>
          <p:cNvPr id="1376" name="Google Shape;1376;p318"/>
          <p:cNvGrpSpPr/>
          <p:nvPr/>
        </p:nvGrpSpPr>
        <p:grpSpPr>
          <a:xfrm>
            <a:off x="1102153" y="6361974"/>
            <a:ext cx="14067894" cy="1930653"/>
            <a:chOff x="1102153" y="6092154"/>
            <a:chExt cx="14067894" cy="1930653"/>
          </a:xfrm>
        </p:grpSpPr>
        <p:sp>
          <p:nvSpPr>
            <p:cNvPr id="1377" name="Google Shape;1377;p318"/>
            <p:cNvSpPr/>
            <p:nvPr/>
          </p:nvSpPr>
          <p:spPr>
            <a:xfrm>
              <a:off x="1102153" y="6092154"/>
              <a:ext cx="14067894" cy="1930653"/>
            </a:xfrm>
            <a:prstGeom prst="roundRect">
              <a:avLst>
                <a:gd name="adj" fmla="val 6126"/>
              </a:avLst>
            </a:prstGeom>
            <a:solidFill>
              <a:srgbClr val="F9DEC9"/>
            </a:solidFill>
            <a:ln w="25400" cap="flat" cmpd="sng">
              <a:solidFill>
                <a:srgbClr val="F9DE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78" name="Google Shape;1378;p318"/>
            <p:cNvSpPr/>
            <p:nvPr/>
          </p:nvSpPr>
          <p:spPr>
            <a:xfrm>
              <a:off x="1255009" y="6306660"/>
              <a:ext cx="13716000" cy="1455728"/>
            </a:xfrm>
            <a:prstGeom prst="roundRect">
              <a:avLst>
                <a:gd name="adj" fmla="val 7942"/>
              </a:avLst>
            </a:prstGeom>
            <a:solidFill>
              <a:schemeClr val="lt1"/>
            </a:solidFill>
            <a:ln w="12700" cap="flat" cmpd="sng">
              <a:solidFill>
                <a:srgbClr val="F9DEC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9" name="Google Shape;1379;p318"/>
          <p:cNvSpPr/>
          <p:nvPr/>
        </p:nvSpPr>
        <p:spPr>
          <a:xfrm>
            <a:off x="4534746" y="2351160"/>
            <a:ext cx="9930671" cy="3299569"/>
          </a:xfrm>
          <a:prstGeom prst="roundRect">
            <a:avLst>
              <a:gd name="adj" fmla="val 2961"/>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80" name="Google Shape;1380;p318"/>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111111"/>
              <a:buNone/>
            </a:pPr>
            <a:r>
              <a:rPr lang="en-US">
                <a:solidFill>
                  <a:srgbClr val="3F3F3F"/>
                </a:solidFill>
              </a:rPr>
              <a:t>Business Scenario</a:t>
            </a:r>
            <a:endParaRPr>
              <a:solidFill>
                <a:srgbClr val="3F3F3F"/>
              </a:solidFill>
            </a:endParaRPr>
          </a:p>
        </p:txBody>
      </p:sp>
      <p:sp>
        <p:nvSpPr>
          <p:cNvPr id="1381" name="Google Shape;1381;p318"/>
          <p:cNvSpPr txBox="1"/>
          <p:nvPr/>
        </p:nvSpPr>
        <p:spPr>
          <a:xfrm>
            <a:off x="4523394" y="1351632"/>
            <a:ext cx="10201400" cy="46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While studying the information risk management process, Kevin made notes on security definitions based on examples from his day-to-day work:</a:t>
            </a:r>
            <a:endParaRPr sz="2400" b="0" i="0" u="none" strike="noStrike" cap="none">
              <a:solidFill>
                <a:srgbClr val="000000"/>
              </a:solidFill>
              <a:latin typeface="Arial"/>
              <a:ea typeface="Arial"/>
              <a:cs typeface="Arial"/>
              <a:sym typeface="Arial"/>
            </a:endParaRPr>
          </a:p>
        </p:txBody>
      </p:sp>
      <p:sp>
        <p:nvSpPr>
          <p:cNvPr id="1382" name="Google Shape;1382;p318"/>
          <p:cNvSpPr txBox="1"/>
          <p:nvPr/>
        </p:nvSpPr>
        <p:spPr>
          <a:xfrm>
            <a:off x="4653875" y="2511499"/>
            <a:ext cx="10383888" cy="3139230"/>
          </a:xfrm>
          <a:prstGeom prst="rect">
            <a:avLst/>
          </a:prstGeom>
          <a:noFill/>
          <a:ln>
            <a:noFill/>
          </a:ln>
        </p:spPr>
        <p:txBody>
          <a:bodyPr spcFirstLastPara="1" wrap="square" lIns="45675" tIns="45675" rIns="45675" bIns="45675" anchor="t" anchorCtr="0">
            <a:sp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Asset: Servers and systems of the company</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Vulnerability: Weak rule in firewall</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Threat: Hacking network or servers</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Threat Agent: Hacker</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Risk: Loss of critical organizational data</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Exposure: 25% loss of data (which is unencrypted)</a:t>
            </a:r>
            <a:endParaRPr sz="2400" b="0" i="0" u="none" strike="noStrike" cap="none">
              <a:solidFill>
                <a:srgbClr val="000000"/>
              </a:solidFill>
              <a:latin typeface="Arial"/>
              <a:ea typeface="Arial"/>
              <a:cs typeface="Arial"/>
              <a:sym typeface="Arial"/>
            </a:endParaRPr>
          </a:p>
        </p:txBody>
      </p:sp>
      <p:pic>
        <p:nvPicPr>
          <p:cNvPr id="1383" name="Google Shape;1383;p318" descr="Google Shape;819;p28"/>
          <p:cNvPicPr preferRelativeResize="0"/>
          <p:nvPr/>
        </p:nvPicPr>
        <p:blipFill rotWithShape="1">
          <a:blip r:embed="rId3">
            <a:alphaModFix/>
          </a:blip>
          <a:srcRect l="307" r="305"/>
          <a:stretch/>
        </p:blipFill>
        <p:spPr>
          <a:xfrm>
            <a:off x="1557828" y="2255886"/>
            <a:ext cx="2498638" cy="3069053"/>
          </a:xfrm>
          <a:prstGeom prst="rect">
            <a:avLst/>
          </a:prstGeom>
          <a:noFill/>
          <a:ln>
            <a:noFill/>
          </a:ln>
        </p:spPr>
      </p:pic>
      <p:sp>
        <p:nvSpPr>
          <p:cNvPr id="1384" name="Google Shape;1384;p318"/>
          <p:cNvSpPr txBox="1"/>
          <p:nvPr/>
        </p:nvSpPr>
        <p:spPr>
          <a:xfrm>
            <a:off x="1455445" y="6657089"/>
            <a:ext cx="12997155" cy="525755"/>
          </a:xfrm>
          <a:prstGeom prst="rect">
            <a:avLst/>
          </a:prstGeom>
          <a:noFill/>
          <a:ln>
            <a:noFill/>
          </a:ln>
        </p:spPr>
        <p:txBody>
          <a:bodyPr spcFirstLastPara="1" wrap="square" lIns="8875" tIns="8875" rIns="8875" bIns="8875" anchor="t" anchorCtr="0">
            <a:spAutoFit/>
          </a:bodyPr>
          <a:lstStyle/>
          <a:p>
            <a:pPr marL="0" marR="0" lvl="0" indent="91439" algn="l" rtl="0">
              <a:lnSpc>
                <a:spcPct val="15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Question: </a:t>
            </a:r>
            <a:r>
              <a:rPr lang="en-US" sz="2200" b="0" i="0" u="none" strike="noStrike" cap="none">
                <a:solidFill>
                  <a:srgbClr val="3F3F3F"/>
                </a:solidFill>
                <a:latin typeface="Open Sans"/>
                <a:ea typeface="Open Sans"/>
                <a:cs typeface="Open Sans"/>
                <a:sym typeface="Open Sans"/>
              </a:rPr>
              <a:t>What will the risk management process achieve? </a:t>
            </a:r>
            <a:endParaRPr sz="2200" b="0" i="0" u="none" strike="noStrike" cap="none">
              <a:solidFill>
                <a:srgbClr val="000000"/>
              </a:solidFill>
              <a:latin typeface="Arial"/>
              <a:ea typeface="Arial"/>
              <a:cs typeface="Arial"/>
              <a:sym typeface="Arial"/>
            </a:endParaRPr>
          </a:p>
        </p:txBody>
      </p:sp>
      <p:sp>
        <p:nvSpPr>
          <p:cNvPr id="1385" name="Google Shape;1385;p318"/>
          <p:cNvSpPr/>
          <p:nvPr/>
        </p:nvSpPr>
        <p:spPr>
          <a:xfrm>
            <a:off x="6146800" y="816352"/>
            <a:ext cx="39628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grpSp>
        <p:nvGrpSpPr>
          <p:cNvPr id="1390" name="Google Shape;1390;p319"/>
          <p:cNvGrpSpPr/>
          <p:nvPr/>
        </p:nvGrpSpPr>
        <p:grpSpPr>
          <a:xfrm>
            <a:off x="1102153" y="6361974"/>
            <a:ext cx="14067894" cy="1930653"/>
            <a:chOff x="1102153" y="6092154"/>
            <a:chExt cx="14067894" cy="1930653"/>
          </a:xfrm>
        </p:grpSpPr>
        <p:sp>
          <p:nvSpPr>
            <p:cNvPr id="1391" name="Google Shape;1391;p319"/>
            <p:cNvSpPr/>
            <p:nvPr/>
          </p:nvSpPr>
          <p:spPr>
            <a:xfrm>
              <a:off x="1102153" y="6092154"/>
              <a:ext cx="14067894" cy="1930653"/>
            </a:xfrm>
            <a:prstGeom prst="roundRect">
              <a:avLst>
                <a:gd name="adj" fmla="val 6126"/>
              </a:avLst>
            </a:prstGeom>
            <a:solidFill>
              <a:srgbClr val="F9DEC9"/>
            </a:solidFill>
            <a:ln w="25400" cap="flat" cmpd="sng">
              <a:solidFill>
                <a:srgbClr val="F9DE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2" name="Google Shape;1392;p319"/>
            <p:cNvSpPr/>
            <p:nvPr/>
          </p:nvSpPr>
          <p:spPr>
            <a:xfrm>
              <a:off x="1255009" y="6306660"/>
              <a:ext cx="13716000" cy="1455728"/>
            </a:xfrm>
            <a:prstGeom prst="roundRect">
              <a:avLst>
                <a:gd name="adj" fmla="val 7942"/>
              </a:avLst>
            </a:prstGeom>
            <a:solidFill>
              <a:schemeClr val="lt1"/>
            </a:solidFill>
            <a:ln w="12700" cap="flat" cmpd="sng">
              <a:solidFill>
                <a:srgbClr val="F9DEC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3" name="Google Shape;1393;p319"/>
          <p:cNvSpPr/>
          <p:nvPr/>
        </p:nvSpPr>
        <p:spPr>
          <a:xfrm>
            <a:off x="4534746" y="2351160"/>
            <a:ext cx="9930671" cy="3299569"/>
          </a:xfrm>
          <a:prstGeom prst="roundRect">
            <a:avLst>
              <a:gd name="adj" fmla="val 2961"/>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94" name="Google Shape;1394;p319"/>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111111"/>
              <a:buNone/>
            </a:pPr>
            <a:r>
              <a:rPr lang="en-US">
                <a:solidFill>
                  <a:srgbClr val="3F3F3F"/>
                </a:solidFill>
              </a:rPr>
              <a:t>Business Scenario</a:t>
            </a:r>
            <a:endParaRPr>
              <a:solidFill>
                <a:srgbClr val="3F3F3F"/>
              </a:solidFill>
            </a:endParaRPr>
          </a:p>
        </p:txBody>
      </p:sp>
      <p:sp>
        <p:nvSpPr>
          <p:cNvPr id="1395" name="Google Shape;1395;p319"/>
          <p:cNvSpPr txBox="1"/>
          <p:nvPr/>
        </p:nvSpPr>
        <p:spPr>
          <a:xfrm>
            <a:off x="4523394" y="1351632"/>
            <a:ext cx="10201400" cy="46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While studying the information risk management process, Kevin made notes on security definitions based on examples from his day-to-day work:</a:t>
            </a:r>
            <a:endParaRPr sz="2400" b="0" i="0" u="none" strike="noStrike" cap="none">
              <a:solidFill>
                <a:srgbClr val="000000"/>
              </a:solidFill>
              <a:latin typeface="Arial"/>
              <a:ea typeface="Arial"/>
              <a:cs typeface="Arial"/>
              <a:sym typeface="Arial"/>
            </a:endParaRPr>
          </a:p>
        </p:txBody>
      </p:sp>
      <p:sp>
        <p:nvSpPr>
          <p:cNvPr id="1396" name="Google Shape;1396;p319"/>
          <p:cNvSpPr txBox="1"/>
          <p:nvPr/>
        </p:nvSpPr>
        <p:spPr>
          <a:xfrm>
            <a:off x="4653875" y="2511499"/>
            <a:ext cx="10383888" cy="3139230"/>
          </a:xfrm>
          <a:prstGeom prst="rect">
            <a:avLst/>
          </a:prstGeom>
          <a:noFill/>
          <a:ln>
            <a:noFill/>
          </a:ln>
        </p:spPr>
        <p:txBody>
          <a:bodyPr spcFirstLastPara="1" wrap="square" lIns="45675" tIns="45675" rIns="45675" bIns="45675" anchor="t" anchorCtr="0">
            <a:sp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Asset: Servers and systems of the company</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Vulnerability: Weak rule in firewall</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Threat: Hacking network or servers</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Threat Agent: Hacker</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Risk: Loss of critical organizational data</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Exposure: 25% loss of data (which is unencrypted)</a:t>
            </a:r>
            <a:endParaRPr sz="2400" b="0" i="0" u="none" strike="noStrike" cap="none">
              <a:solidFill>
                <a:srgbClr val="000000"/>
              </a:solidFill>
              <a:latin typeface="Arial"/>
              <a:ea typeface="Arial"/>
              <a:cs typeface="Arial"/>
              <a:sym typeface="Arial"/>
            </a:endParaRPr>
          </a:p>
        </p:txBody>
      </p:sp>
      <p:pic>
        <p:nvPicPr>
          <p:cNvPr id="1397" name="Google Shape;1397;p319" descr="Google Shape;819;p28"/>
          <p:cNvPicPr preferRelativeResize="0"/>
          <p:nvPr/>
        </p:nvPicPr>
        <p:blipFill rotWithShape="1">
          <a:blip r:embed="rId3">
            <a:alphaModFix/>
          </a:blip>
          <a:srcRect l="307" r="305"/>
          <a:stretch/>
        </p:blipFill>
        <p:spPr>
          <a:xfrm>
            <a:off x="1557828" y="2255886"/>
            <a:ext cx="2498638" cy="3069053"/>
          </a:xfrm>
          <a:prstGeom prst="rect">
            <a:avLst/>
          </a:prstGeom>
          <a:noFill/>
          <a:ln>
            <a:noFill/>
          </a:ln>
        </p:spPr>
      </p:pic>
      <p:sp>
        <p:nvSpPr>
          <p:cNvPr id="1398" name="Google Shape;1398;p319"/>
          <p:cNvSpPr txBox="1"/>
          <p:nvPr/>
        </p:nvSpPr>
        <p:spPr>
          <a:xfrm>
            <a:off x="1455445" y="6657089"/>
            <a:ext cx="12997155" cy="1033586"/>
          </a:xfrm>
          <a:prstGeom prst="rect">
            <a:avLst/>
          </a:prstGeom>
          <a:noFill/>
          <a:ln>
            <a:noFill/>
          </a:ln>
        </p:spPr>
        <p:txBody>
          <a:bodyPr spcFirstLastPara="1" wrap="square" lIns="8875" tIns="8875" rIns="8875" bIns="8875" anchor="t" anchorCtr="0">
            <a:spAutoFit/>
          </a:bodyPr>
          <a:lstStyle/>
          <a:p>
            <a:pPr marL="0" marR="0" lvl="0" indent="91439" algn="l" rtl="0">
              <a:lnSpc>
                <a:spcPct val="15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Question: </a:t>
            </a:r>
            <a:r>
              <a:rPr lang="en-US" sz="2200" b="0" i="0" u="none" strike="noStrike" cap="none">
                <a:solidFill>
                  <a:srgbClr val="3F3F3F"/>
                </a:solidFill>
                <a:latin typeface="Open Sans"/>
                <a:ea typeface="Open Sans"/>
                <a:cs typeface="Open Sans"/>
                <a:sym typeface="Open Sans"/>
              </a:rPr>
              <a:t>What will the risk management process achieve?</a:t>
            </a:r>
            <a:endParaRPr/>
          </a:p>
          <a:p>
            <a:pPr marL="0" marR="0" lvl="0" indent="91439" algn="l" rtl="0">
              <a:lnSpc>
                <a:spcPct val="15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Answer:</a:t>
            </a:r>
            <a:r>
              <a:rPr lang="en-US" sz="2200" b="0" i="0" u="none" strike="noStrike" cap="none">
                <a:solidFill>
                  <a:srgbClr val="3F3F3F"/>
                </a:solidFill>
                <a:latin typeface="Open Sans"/>
                <a:ea typeface="Open Sans"/>
                <a:cs typeface="Open Sans"/>
                <a:sym typeface="Open Sans"/>
              </a:rPr>
              <a:t> It helps to maintain the identified risks at an acceptable level. </a:t>
            </a:r>
            <a:endParaRPr sz="2200" b="0" i="0" u="none" strike="noStrike" cap="none">
              <a:solidFill>
                <a:srgbClr val="000000"/>
              </a:solidFill>
              <a:latin typeface="Arial"/>
              <a:ea typeface="Arial"/>
              <a:cs typeface="Arial"/>
              <a:sym typeface="Arial"/>
            </a:endParaRPr>
          </a:p>
        </p:txBody>
      </p:sp>
      <p:sp>
        <p:nvSpPr>
          <p:cNvPr id="1399" name="Google Shape;1399;p319"/>
          <p:cNvSpPr/>
          <p:nvPr/>
        </p:nvSpPr>
        <p:spPr>
          <a:xfrm>
            <a:off x="6146800" y="816352"/>
            <a:ext cx="39628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320"/>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latin typeface="Open Sans"/>
                <a:ea typeface="Open Sans"/>
                <a:cs typeface="Open Sans"/>
                <a:sym typeface="Open Sans"/>
              </a:rPr>
              <a:t>Risk Assessment</a:t>
            </a:r>
            <a:endParaRPr/>
          </a:p>
        </p:txBody>
      </p:sp>
      <p:sp>
        <p:nvSpPr>
          <p:cNvPr id="1406" name="Google Shape;1406;p320"/>
          <p:cNvSpPr/>
          <p:nvPr/>
        </p:nvSpPr>
        <p:spPr>
          <a:xfrm>
            <a:off x="1827354" y="1433166"/>
            <a:ext cx="12558816"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Risk assessment is a systematic and structured process where the organization:</a:t>
            </a:r>
            <a:endParaRPr sz="2200" b="0" i="0" u="none" strike="noStrike" cap="none">
              <a:solidFill>
                <a:srgbClr val="FFFFFF"/>
              </a:solidFill>
              <a:latin typeface="Open Sans"/>
              <a:ea typeface="Open Sans"/>
              <a:cs typeface="Open Sans"/>
              <a:sym typeface="Open Sans"/>
            </a:endParaRPr>
          </a:p>
        </p:txBody>
      </p:sp>
      <p:grpSp>
        <p:nvGrpSpPr>
          <p:cNvPr id="1407" name="Google Shape;1407;p320"/>
          <p:cNvGrpSpPr/>
          <p:nvPr/>
        </p:nvGrpSpPr>
        <p:grpSpPr>
          <a:xfrm>
            <a:off x="5891357" y="3709367"/>
            <a:ext cx="8859705" cy="1160634"/>
            <a:chOff x="2516042" y="2297061"/>
            <a:chExt cx="13016569" cy="1160634"/>
          </a:xfrm>
        </p:grpSpPr>
        <p:sp>
          <p:nvSpPr>
            <p:cNvPr id="1408" name="Google Shape;1408;p320"/>
            <p:cNvSpPr/>
            <p:nvPr/>
          </p:nvSpPr>
          <p:spPr>
            <a:xfrm rot="5400000">
              <a:off x="8444010" y="-3630907"/>
              <a:ext cx="1160634" cy="13016569"/>
            </a:xfrm>
            <a:prstGeom prst="roundRect">
              <a:avLst>
                <a:gd name="adj" fmla="val 16667"/>
              </a:avLst>
            </a:prstGeom>
            <a:solidFill>
              <a:srgbClr val="D6EBFE"/>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09" name="Google Shape;1409;p320"/>
            <p:cNvSpPr/>
            <p:nvPr/>
          </p:nvSpPr>
          <p:spPr>
            <a:xfrm>
              <a:off x="2680678" y="2399321"/>
              <a:ext cx="12417636" cy="973524"/>
            </a:xfrm>
            <a:prstGeom prst="roundRect">
              <a:avLst>
                <a:gd name="adj" fmla="val 16667"/>
              </a:avLst>
            </a:prstGeom>
            <a:solidFill>
              <a:srgbClr val="D6EB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Identifies, analyzes, and evaluates risks associated with potential threats and vulnerabilities</a:t>
              </a:r>
              <a:endParaRPr/>
            </a:p>
          </p:txBody>
        </p:sp>
      </p:grpSp>
      <p:grpSp>
        <p:nvGrpSpPr>
          <p:cNvPr id="1410" name="Google Shape;1410;p320"/>
          <p:cNvGrpSpPr/>
          <p:nvPr/>
        </p:nvGrpSpPr>
        <p:grpSpPr>
          <a:xfrm>
            <a:off x="5891357" y="5014725"/>
            <a:ext cx="8859705" cy="1547888"/>
            <a:chOff x="2516042" y="3602420"/>
            <a:chExt cx="13016569" cy="1160634"/>
          </a:xfrm>
        </p:grpSpPr>
        <p:sp>
          <p:nvSpPr>
            <p:cNvPr id="1411" name="Google Shape;1411;p320"/>
            <p:cNvSpPr/>
            <p:nvPr/>
          </p:nvSpPr>
          <p:spPr>
            <a:xfrm rot="5400000">
              <a:off x="8444010" y="-2325548"/>
              <a:ext cx="1160634" cy="13016569"/>
            </a:xfrm>
            <a:prstGeom prst="roundRect">
              <a:avLst>
                <a:gd name="adj" fmla="val 16667"/>
              </a:avLst>
            </a:prstGeom>
            <a:solidFill>
              <a:srgbClr val="E4E1F3"/>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2" name="Google Shape;1412;p320"/>
            <p:cNvSpPr/>
            <p:nvPr/>
          </p:nvSpPr>
          <p:spPr>
            <a:xfrm>
              <a:off x="2680678" y="3695974"/>
              <a:ext cx="12417636" cy="973524"/>
            </a:xfrm>
            <a:prstGeom prst="roundRect">
              <a:avLst>
                <a:gd name="adj" fmla="val 16667"/>
              </a:avLst>
            </a:prstGeom>
            <a:solidFill>
              <a:srgbClr val="E4E1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Makes informed decisions and prioritizes resource allocation effectively</a:t>
              </a:r>
              <a:endParaRPr/>
            </a:p>
          </p:txBody>
        </p:sp>
      </p:grpSp>
      <p:sp>
        <p:nvSpPr>
          <p:cNvPr id="1413" name="Google Shape;1413;p320"/>
          <p:cNvSpPr/>
          <p:nvPr/>
        </p:nvSpPr>
        <p:spPr>
          <a:xfrm>
            <a:off x="6426200" y="816705"/>
            <a:ext cx="34211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14" name="Google Shape;1414;p320"/>
          <p:cNvPicPr preferRelativeResize="0"/>
          <p:nvPr/>
        </p:nvPicPr>
        <p:blipFill rotWithShape="1">
          <a:blip r:embed="rId3">
            <a:alphaModFix/>
          </a:blip>
          <a:srcRect/>
          <a:stretch/>
        </p:blipFill>
        <p:spPr>
          <a:xfrm>
            <a:off x="1807177" y="3265080"/>
            <a:ext cx="3424621" cy="342462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75"/>
          <p:cNvSpPr/>
          <p:nvPr/>
        </p:nvSpPr>
        <p:spPr>
          <a:xfrm>
            <a:off x="2239090" y="3212366"/>
            <a:ext cx="4420238" cy="10632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Ad hoc risk assessment</a:t>
            </a:r>
            <a:endParaRPr sz="2200" b="0" i="0" u="none" strike="noStrike" cap="none">
              <a:solidFill>
                <a:srgbClr val="000000"/>
              </a:solidFill>
              <a:latin typeface="Arial"/>
              <a:ea typeface="Arial"/>
              <a:cs typeface="Arial"/>
              <a:sym typeface="Arial"/>
            </a:endParaRPr>
          </a:p>
        </p:txBody>
      </p:sp>
      <p:cxnSp>
        <p:nvCxnSpPr>
          <p:cNvPr id="1420" name="Google Shape;1420;p175"/>
          <p:cNvCxnSpPr/>
          <p:nvPr/>
        </p:nvCxnSpPr>
        <p:spPr>
          <a:xfrm>
            <a:off x="8043862" y="6888564"/>
            <a:ext cx="0" cy="0"/>
          </a:xfrm>
          <a:prstGeom prst="straightConnector1">
            <a:avLst/>
          </a:prstGeom>
          <a:noFill/>
          <a:ln w="98425" cap="flat" cmpd="sng">
            <a:solidFill>
              <a:srgbClr val="01ABD0"/>
            </a:solidFill>
            <a:prstDash val="solid"/>
            <a:miter lim="800000"/>
            <a:headEnd type="none" w="sm" len="sm"/>
            <a:tailEnd type="none" w="sm" len="sm"/>
          </a:ln>
        </p:spPr>
      </p:cxnSp>
      <p:sp>
        <p:nvSpPr>
          <p:cNvPr id="1421" name="Google Shape;1421;p175"/>
          <p:cNvSpPr txBox="1">
            <a:spLocks noGrp="1"/>
          </p:cNvSpPr>
          <p:nvPr>
            <p:ph type="title" idx="4294967295"/>
          </p:nvPr>
        </p:nvSpPr>
        <p:spPr>
          <a:xfrm>
            <a:off x="-19050" y="315913"/>
            <a:ext cx="16275050" cy="685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latin typeface="Open Sans"/>
                <a:ea typeface="Open Sans"/>
                <a:cs typeface="Open Sans"/>
                <a:sym typeface="Open Sans"/>
              </a:rPr>
              <a:t>Types of Risk Assessments</a:t>
            </a:r>
            <a:endParaRPr sz="2800" b="1"/>
          </a:p>
        </p:txBody>
      </p:sp>
      <p:sp>
        <p:nvSpPr>
          <p:cNvPr id="1422" name="Google Shape;1422;p175"/>
          <p:cNvSpPr/>
          <p:nvPr/>
        </p:nvSpPr>
        <p:spPr>
          <a:xfrm>
            <a:off x="9461164" y="3187067"/>
            <a:ext cx="4406861" cy="10632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Recurring risk assessment</a:t>
            </a:r>
            <a:endParaRPr sz="2200" b="0" i="0" u="none" strike="noStrike" cap="none">
              <a:solidFill>
                <a:srgbClr val="000000"/>
              </a:solidFill>
              <a:latin typeface="Arial"/>
              <a:ea typeface="Arial"/>
              <a:cs typeface="Arial"/>
              <a:sym typeface="Arial"/>
            </a:endParaRPr>
          </a:p>
        </p:txBody>
      </p:sp>
      <p:sp>
        <p:nvSpPr>
          <p:cNvPr id="1423" name="Google Shape;1423;p175"/>
          <p:cNvSpPr/>
          <p:nvPr/>
        </p:nvSpPr>
        <p:spPr>
          <a:xfrm>
            <a:off x="9869185" y="6068564"/>
            <a:ext cx="3649199" cy="10632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Continuous risk assessment</a:t>
            </a:r>
            <a:endParaRPr sz="2200" b="0" i="0" u="none" strike="noStrike" cap="none">
              <a:solidFill>
                <a:srgbClr val="000000"/>
              </a:solidFill>
              <a:latin typeface="Arial"/>
              <a:ea typeface="Arial"/>
              <a:cs typeface="Arial"/>
              <a:sym typeface="Arial"/>
            </a:endParaRPr>
          </a:p>
        </p:txBody>
      </p:sp>
      <p:sp>
        <p:nvSpPr>
          <p:cNvPr id="1424" name="Google Shape;1424;p175"/>
          <p:cNvSpPr/>
          <p:nvPr/>
        </p:nvSpPr>
        <p:spPr>
          <a:xfrm>
            <a:off x="2492521" y="6103588"/>
            <a:ext cx="4141755" cy="10632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One-time risk assessment</a:t>
            </a:r>
            <a:endParaRPr sz="2200" b="0" i="0" u="none" strike="noStrike" cap="none">
              <a:solidFill>
                <a:srgbClr val="000000"/>
              </a:solidFill>
              <a:latin typeface="Arial"/>
              <a:ea typeface="Arial"/>
              <a:cs typeface="Arial"/>
              <a:sym typeface="Arial"/>
            </a:endParaRPr>
          </a:p>
        </p:txBody>
      </p:sp>
      <p:grpSp>
        <p:nvGrpSpPr>
          <p:cNvPr id="1425" name="Google Shape;1425;p175"/>
          <p:cNvGrpSpPr/>
          <p:nvPr/>
        </p:nvGrpSpPr>
        <p:grpSpPr>
          <a:xfrm>
            <a:off x="6680011" y="3729082"/>
            <a:ext cx="934161" cy="2905499"/>
            <a:chOff x="6680011" y="3456708"/>
            <a:chExt cx="934161" cy="2905499"/>
          </a:xfrm>
        </p:grpSpPr>
        <p:grpSp>
          <p:nvGrpSpPr>
            <p:cNvPr id="1426" name="Google Shape;1426;p175"/>
            <p:cNvGrpSpPr/>
            <p:nvPr/>
          </p:nvGrpSpPr>
          <p:grpSpPr>
            <a:xfrm>
              <a:off x="6680011" y="3456708"/>
              <a:ext cx="934161" cy="655149"/>
              <a:chOff x="6038817" y="3178754"/>
              <a:chExt cx="1184256" cy="830545"/>
            </a:xfrm>
          </p:grpSpPr>
          <p:cxnSp>
            <p:nvCxnSpPr>
              <p:cNvPr id="1427" name="Google Shape;1427;p175"/>
              <p:cNvCxnSpPr/>
              <p:nvPr/>
            </p:nvCxnSpPr>
            <p:spPr>
              <a:xfrm rot="10800000">
                <a:off x="6819348" y="3178754"/>
                <a:ext cx="403725" cy="830545"/>
              </a:xfrm>
              <a:prstGeom prst="straightConnector1">
                <a:avLst/>
              </a:prstGeom>
              <a:noFill/>
              <a:ln w="19050" cap="flat" cmpd="sng">
                <a:solidFill>
                  <a:srgbClr val="7F7F7F"/>
                </a:solidFill>
                <a:prstDash val="solid"/>
                <a:round/>
                <a:headEnd type="none" w="sm" len="sm"/>
                <a:tailEnd type="none" w="sm" len="sm"/>
              </a:ln>
            </p:spPr>
          </p:cxnSp>
          <p:cxnSp>
            <p:nvCxnSpPr>
              <p:cNvPr id="1428" name="Google Shape;1428;p175"/>
              <p:cNvCxnSpPr/>
              <p:nvPr/>
            </p:nvCxnSpPr>
            <p:spPr>
              <a:xfrm rot="10800000">
                <a:off x="6038817" y="3178754"/>
                <a:ext cx="780531" cy="0"/>
              </a:xfrm>
              <a:prstGeom prst="straightConnector1">
                <a:avLst/>
              </a:prstGeom>
              <a:noFill/>
              <a:ln w="19050" cap="flat" cmpd="sng">
                <a:solidFill>
                  <a:srgbClr val="7F7F7F"/>
                </a:solidFill>
                <a:prstDash val="solid"/>
                <a:round/>
                <a:headEnd type="none" w="sm" len="sm"/>
                <a:tailEnd type="oval" w="sm" len="sm"/>
              </a:ln>
            </p:spPr>
          </p:cxnSp>
        </p:grpSp>
        <p:grpSp>
          <p:nvGrpSpPr>
            <p:cNvPr id="1429" name="Google Shape;1429;p175"/>
            <p:cNvGrpSpPr/>
            <p:nvPr/>
          </p:nvGrpSpPr>
          <p:grpSpPr>
            <a:xfrm rot="10800000" flipH="1">
              <a:off x="6680011" y="5707058"/>
              <a:ext cx="934161" cy="655149"/>
              <a:chOff x="6038817" y="3178754"/>
              <a:chExt cx="1184256" cy="830545"/>
            </a:xfrm>
          </p:grpSpPr>
          <p:cxnSp>
            <p:nvCxnSpPr>
              <p:cNvPr id="1430" name="Google Shape;1430;p175"/>
              <p:cNvCxnSpPr/>
              <p:nvPr/>
            </p:nvCxnSpPr>
            <p:spPr>
              <a:xfrm rot="10800000">
                <a:off x="6819348" y="3178754"/>
                <a:ext cx="403725" cy="830545"/>
              </a:xfrm>
              <a:prstGeom prst="straightConnector1">
                <a:avLst/>
              </a:prstGeom>
              <a:noFill/>
              <a:ln w="19050" cap="flat" cmpd="sng">
                <a:solidFill>
                  <a:srgbClr val="7F7F7F"/>
                </a:solidFill>
                <a:prstDash val="solid"/>
                <a:round/>
                <a:headEnd type="none" w="sm" len="sm"/>
                <a:tailEnd type="none" w="sm" len="sm"/>
              </a:ln>
            </p:spPr>
          </p:cxnSp>
          <p:cxnSp>
            <p:nvCxnSpPr>
              <p:cNvPr id="1431" name="Google Shape;1431;p175"/>
              <p:cNvCxnSpPr/>
              <p:nvPr/>
            </p:nvCxnSpPr>
            <p:spPr>
              <a:xfrm rot="10800000">
                <a:off x="6038817" y="3178754"/>
                <a:ext cx="780531" cy="0"/>
              </a:xfrm>
              <a:prstGeom prst="straightConnector1">
                <a:avLst/>
              </a:prstGeom>
              <a:noFill/>
              <a:ln w="19050" cap="flat" cmpd="sng">
                <a:solidFill>
                  <a:srgbClr val="7F7F7F"/>
                </a:solidFill>
                <a:prstDash val="solid"/>
                <a:round/>
                <a:headEnd type="none" w="sm" len="sm"/>
                <a:tailEnd type="oval" w="sm" len="sm"/>
              </a:ln>
            </p:spPr>
          </p:cxnSp>
        </p:grpSp>
      </p:grpSp>
      <p:grpSp>
        <p:nvGrpSpPr>
          <p:cNvPr id="1432" name="Google Shape;1432;p175"/>
          <p:cNvGrpSpPr/>
          <p:nvPr/>
        </p:nvGrpSpPr>
        <p:grpSpPr>
          <a:xfrm flipH="1">
            <a:off x="8731577" y="3725635"/>
            <a:ext cx="934161" cy="2905499"/>
            <a:chOff x="6680011" y="3456708"/>
            <a:chExt cx="934161" cy="2905499"/>
          </a:xfrm>
        </p:grpSpPr>
        <p:grpSp>
          <p:nvGrpSpPr>
            <p:cNvPr id="1433" name="Google Shape;1433;p175"/>
            <p:cNvGrpSpPr/>
            <p:nvPr/>
          </p:nvGrpSpPr>
          <p:grpSpPr>
            <a:xfrm>
              <a:off x="6680011" y="3456708"/>
              <a:ext cx="934161" cy="655149"/>
              <a:chOff x="6038817" y="3178754"/>
              <a:chExt cx="1184256" cy="830545"/>
            </a:xfrm>
          </p:grpSpPr>
          <p:cxnSp>
            <p:nvCxnSpPr>
              <p:cNvPr id="1434" name="Google Shape;1434;p175"/>
              <p:cNvCxnSpPr/>
              <p:nvPr/>
            </p:nvCxnSpPr>
            <p:spPr>
              <a:xfrm rot="10800000">
                <a:off x="6819348" y="3178754"/>
                <a:ext cx="403725" cy="830545"/>
              </a:xfrm>
              <a:prstGeom prst="straightConnector1">
                <a:avLst/>
              </a:prstGeom>
              <a:noFill/>
              <a:ln w="19050" cap="flat" cmpd="sng">
                <a:solidFill>
                  <a:srgbClr val="7F7F7F"/>
                </a:solidFill>
                <a:prstDash val="solid"/>
                <a:round/>
                <a:headEnd type="none" w="sm" len="sm"/>
                <a:tailEnd type="none" w="sm" len="sm"/>
              </a:ln>
            </p:spPr>
          </p:cxnSp>
          <p:cxnSp>
            <p:nvCxnSpPr>
              <p:cNvPr id="1435" name="Google Shape;1435;p175"/>
              <p:cNvCxnSpPr/>
              <p:nvPr/>
            </p:nvCxnSpPr>
            <p:spPr>
              <a:xfrm rot="10800000">
                <a:off x="6038817" y="3178754"/>
                <a:ext cx="780531" cy="0"/>
              </a:xfrm>
              <a:prstGeom prst="straightConnector1">
                <a:avLst/>
              </a:prstGeom>
              <a:noFill/>
              <a:ln w="19050" cap="flat" cmpd="sng">
                <a:solidFill>
                  <a:srgbClr val="7F7F7F"/>
                </a:solidFill>
                <a:prstDash val="solid"/>
                <a:round/>
                <a:headEnd type="none" w="sm" len="sm"/>
                <a:tailEnd type="oval" w="sm" len="sm"/>
              </a:ln>
            </p:spPr>
          </p:cxnSp>
        </p:grpSp>
        <p:grpSp>
          <p:nvGrpSpPr>
            <p:cNvPr id="1436" name="Google Shape;1436;p175"/>
            <p:cNvGrpSpPr/>
            <p:nvPr/>
          </p:nvGrpSpPr>
          <p:grpSpPr>
            <a:xfrm rot="10800000" flipH="1">
              <a:off x="6680011" y="5707058"/>
              <a:ext cx="934161" cy="655149"/>
              <a:chOff x="6038817" y="3178754"/>
              <a:chExt cx="1184256" cy="830545"/>
            </a:xfrm>
          </p:grpSpPr>
          <p:cxnSp>
            <p:nvCxnSpPr>
              <p:cNvPr id="1437" name="Google Shape;1437;p175"/>
              <p:cNvCxnSpPr/>
              <p:nvPr/>
            </p:nvCxnSpPr>
            <p:spPr>
              <a:xfrm rot="10800000">
                <a:off x="6819348" y="3178754"/>
                <a:ext cx="403725" cy="830545"/>
              </a:xfrm>
              <a:prstGeom prst="straightConnector1">
                <a:avLst/>
              </a:prstGeom>
              <a:noFill/>
              <a:ln w="19050" cap="flat" cmpd="sng">
                <a:solidFill>
                  <a:srgbClr val="7F7F7F"/>
                </a:solidFill>
                <a:prstDash val="solid"/>
                <a:round/>
                <a:headEnd type="none" w="sm" len="sm"/>
                <a:tailEnd type="none" w="sm" len="sm"/>
              </a:ln>
            </p:spPr>
          </p:cxnSp>
          <p:cxnSp>
            <p:nvCxnSpPr>
              <p:cNvPr id="1438" name="Google Shape;1438;p175"/>
              <p:cNvCxnSpPr/>
              <p:nvPr/>
            </p:nvCxnSpPr>
            <p:spPr>
              <a:xfrm rot="10800000">
                <a:off x="6038817" y="3178754"/>
                <a:ext cx="780531" cy="0"/>
              </a:xfrm>
              <a:prstGeom prst="straightConnector1">
                <a:avLst/>
              </a:prstGeom>
              <a:noFill/>
              <a:ln w="19050" cap="flat" cmpd="sng">
                <a:solidFill>
                  <a:srgbClr val="7F7F7F"/>
                </a:solidFill>
                <a:prstDash val="solid"/>
                <a:round/>
                <a:headEnd type="none" w="sm" len="sm"/>
                <a:tailEnd type="oval" w="sm" len="sm"/>
              </a:ln>
            </p:spPr>
          </p:cxnSp>
        </p:grpSp>
      </p:grpSp>
      <p:pic>
        <p:nvPicPr>
          <p:cNvPr id="1439" name="Google Shape;1439;p175"/>
          <p:cNvPicPr preferRelativeResize="0"/>
          <p:nvPr/>
        </p:nvPicPr>
        <p:blipFill rotWithShape="1">
          <a:blip r:embed="rId3">
            <a:alphaModFix/>
          </a:blip>
          <a:srcRect/>
          <a:stretch/>
        </p:blipFill>
        <p:spPr>
          <a:xfrm>
            <a:off x="7010982" y="4322419"/>
            <a:ext cx="2385990" cy="2099600"/>
          </a:xfrm>
          <a:prstGeom prst="rect">
            <a:avLst/>
          </a:prstGeom>
          <a:noFill/>
          <a:ln>
            <a:noFill/>
          </a:ln>
        </p:spPr>
      </p:pic>
      <p:sp>
        <p:nvSpPr>
          <p:cNvPr id="1440" name="Google Shape;1440;p175"/>
          <p:cNvSpPr/>
          <p:nvPr/>
        </p:nvSpPr>
        <p:spPr>
          <a:xfrm>
            <a:off x="5207000" y="901668"/>
            <a:ext cx="58460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41" name="Google Shape;1441;p175"/>
          <p:cNvSpPr/>
          <p:nvPr/>
        </p:nvSpPr>
        <p:spPr>
          <a:xfrm>
            <a:off x="4562200" y="1433166"/>
            <a:ext cx="7089124"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different types of risk assessments include:</a:t>
            </a:r>
            <a:endParaRPr sz="2200" b="0" i="0" u="none" strike="noStrike" cap="none">
              <a:solidFill>
                <a:srgbClr val="FFFFFF"/>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321"/>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latin typeface="Open Sans"/>
                <a:ea typeface="Open Sans"/>
                <a:cs typeface="Open Sans"/>
                <a:sym typeface="Open Sans"/>
              </a:rPr>
              <a:t>Types of Risk Assessments</a:t>
            </a:r>
            <a:endParaRPr/>
          </a:p>
        </p:txBody>
      </p:sp>
      <p:grpSp>
        <p:nvGrpSpPr>
          <p:cNvPr id="1447" name="Google Shape;1447;p321"/>
          <p:cNvGrpSpPr/>
          <p:nvPr/>
        </p:nvGrpSpPr>
        <p:grpSpPr>
          <a:xfrm>
            <a:off x="2322381" y="2937037"/>
            <a:ext cx="5494333" cy="4747813"/>
            <a:chOff x="1867476" y="2577927"/>
            <a:chExt cx="4744340" cy="2373901"/>
          </a:xfrm>
        </p:grpSpPr>
        <p:sp>
          <p:nvSpPr>
            <p:cNvPr id="1448" name="Google Shape;1448;p321"/>
            <p:cNvSpPr/>
            <p:nvPr/>
          </p:nvSpPr>
          <p:spPr>
            <a:xfrm>
              <a:off x="1867476" y="2746038"/>
              <a:ext cx="4744340" cy="2205790"/>
            </a:xfrm>
            <a:prstGeom prst="roundRect">
              <a:avLst>
                <a:gd name="adj" fmla="val 4792"/>
              </a:avLst>
            </a:prstGeom>
            <a:solidFill>
              <a:srgbClr val="F2F2F2"/>
            </a:solidFill>
            <a:ln w="19050" cap="rnd"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Ad hoc assessments are sporadic and arise in response to specific events or perceived threats. This type of assessment focuses on immediate dangers and is characterized by flexibility and swift implementation.</a:t>
              </a:r>
              <a:endParaRPr sz="2200" b="0" i="0" u="none" strike="noStrike" cap="none">
                <a:solidFill>
                  <a:srgbClr val="3F3F3F"/>
                </a:solidFill>
                <a:latin typeface="Open Sans"/>
                <a:ea typeface="Open Sans"/>
                <a:cs typeface="Open Sans"/>
                <a:sym typeface="Open Sans"/>
              </a:endParaRPr>
            </a:p>
          </p:txBody>
        </p:sp>
        <p:sp>
          <p:nvSpPr>
            <p:cNvPr id="1449" name="Google Shape;1449;p321"/>
            <p:cNvSpPr/>
            <p:nvPr/>
          </p:nvSpPr>
          <p:spPr>
            <a:xfrm>
              <a:off x="2307308" y="2577927"/>
              <a:ext cx="3864677" cy="362535"/>
            </a:xfrm>
            <a:prstGeom prst="roundRect">
              <a:avLst>
                <a:gd name="adj" fmla="val 16667"/>
              </a:avLst>
            </a:prstGeom>
            <a:solidFill>
              <a:srgbClr val="427AA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Ad hoc risk assessments</a:t>
              </a:r>
              <a:endParaRPr sz="2200" b="0" i="0" u="none" strike="noStrike" cap="none">
                <a:solidFill>
                  <a:schemeClr val="lt1"/>
                </a:solidFill>
                <a:latin typeface="Open Sans"/>
                <a:ea typeface="Open Sans"/>
                <a:cs typeface="Open Sans"/>
                <a:sym typeface="Open Sans"/>
              </a:endParaRPr>
            </a:p>
          </p:txBody>
        </p:sp>
      </p:grpSp>
      <p:grpSp>
        <p:nvGrpSpPr>
          <p:cNvPr id="1450" name="Google Shape;1450;p321"/>
          <p:cNvGrpSpPr/>
          <p:nvPr/>
        </p:nvGrpSpPr>
        <p:grpSpPr>
          <a:xfrm>
            <a:off x="8726831" y="2937037"/>
            <a:ext cx="5494333" cy="4747813"/>
            <a:chOff x="1867476" y="2577927"/>
            <a:chExt cx="4744340" cy="2373901"/>
          </a:xfrm>
        </p:grpSpPr>
        <p:sp>
          <p:nvSpPr>
            <p:cNvPr id="1451" name="Google Shape;1451;p321"/>
            <p:cNvSpPr/>
            <p:nvPr/>
          </p:nvSpPr>
          <p:spPr>
            <a:xfrm>
              <a:off x="1867476" y="2746038"/>
              <a:ext cx="4744340" cy="2205790"/>
            </a:xfrm>
            <a:prstGeom prst="roundRect">
              <a:avLst>
                <a:gd name="adj" fmla="val 4792"/>
              </a:avLst>
            </a:prstGeom>
            <a:solidFill>
              <a:srgbClr val="F2F2F2"/>
            </a:solidFill>
            <a:ln w="19050" cap="rnd"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Recurring assessments are routine and scheduled to occur at predetermined intervals. This approach ensures that the organization's security posture is regularly monitored, evolving threats are detected, and changes in the environment or operations are addressed.</a:t>
              </a:r>
              <a:endParaRPr sz="2200" b="0" i="0" u="none" strike="noStrike" cap="none">
                <a:solidFill>
                  <a:srgbClr val="3F3F3F"/>
                </a:solidFill>
                <a:latin typeface="Open Sans"/>
                <a:ea typeface="Open Sans"/>
                <a:cs typeface="Open Sans"/>
                <a:sym typeface="Open Sans"/>
              </a:endParaRPr>
            </a:p>
          </p:txBody>
        </p:sp>
        <p:sp>
          <p:nvSpPr>
            <p:cNvPr id="1452" name="Google Shape;1452;p321"/>
            <p:cNvSpPr/>
            <p:nvPr/>
          </p:nvSpPr>
          <p:spPr>
            <a:xfrm>
              <a:off x="2307308" y="2577927"/>
              <a:ext cx="3864677" cy="362535"/>
            </a:xfrm>
            <a:prstGeom prst="roundRect">
              <a:avLst>
                <a:gd name="adj" fmla="val 16667"/>
              </a:avLst>
            </a:prstGeom>
            <a:solidFill>
              <a:srgbClr val="427AA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Recurring risk assessments</a:t>
              </a:r>
              <a:endParaRPr sz="2200" b="0" i="0" u="none" strike="noStrike" cap="none">
                <a:solidFill>
                  <a:schemeClr val="lt1"/>
                </a:solidFill>
                <a:latin typeface="Open Sans"/>
                <a:ea typeface="Open Sans"/>
                <a:cs typeface="Open Sans"/>
                <a:sym typeface="Open Sans"/>
              </a:endParaRPr>
            </a:p>
          </p:txBody>
        </p:sp>
      </p:grpSp>
      <p:sp>
        <p:nvSpPr>
          <p:cNvPr id="1453" name="Google Shape;1453;p321"/>
          <p:cNvSpPr/>
          <p:nvPr/>
        </p:nvSpPr>
        <p:spPr>
          <a:xfrm>
            <a:off x="5207000" y="816324"/>
            <a:ext cx="58460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54" name="Google Shape;1454;p321"/>
          <p:cNvPicPr preferRelativeResize="0"/>
          <p:nvPr/>
        </p:nvPicPr>
        <p:blipFill rotWithShape="1">
          <a:blip r:embed="rId3">
            <a:alphaModFix/>
          </a:blip>
          <a:srcRect/>
          <a:stretch/>
        </p:blipFill>
        <p:spPr>
          <a:xfrm>
            <a:off x="7307353" y="1498028"/>
            <a:ext cx="2120339" cy="212033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322"/>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latin typeface="Open Sans"/>
                <a:ea typeface="Open Sans"/>
                <a:cs typeface="Open Sans"/>
                <a:sym typeface="Open Sans"/>
              </a:rPr>
              <a:t>Types of Risk Assessments</a:t>
            </a:r>
            <a:endParaRPr/>
          </a:p>
        </p:txBody>
      </p:sp>
      <p:grpSp>
        <p:nvGrpSpPr>
          <p:cNvPr id="1460" name="Google Shape;1460;p322"/>
          <p:cNvGrpSpPr/>
          <p:nvPr/>
        </p:nvGrpSpPr>
        <p:grpSpPr>
          <a:xfrm>
            <a:off x="2322381" y="2937037"/>
            <a:ext cx="5494333" cy="4747813"/>
            <a:chOff x="1867476" y="2577927"/>
            <a:chExt cx="4744340" cy="2373901"/>
          </a:xfrm>
        </p:grpSpPr>
        <p:sp>
          <p:nvSpPr>
            <p:cNvPr id="1461" name="Google Shape;1461;p322"/>
            <p:cNvSpPr/>
            <p:nvPr/>
          </p:nvSpPr>
          <p:spPr>
            <a:xfrm>
              <a:off x="1867476" y="2746038"/>
              <a:ext cx="4744340" cy="2205790"/>
            </a:xfrm>
            <a:prstGeom prst="roundRect">
              <a:avLst>
                <a:gd name="adj" fmla="val 4792"/>
              </a:avLst>
            </a:prstGeom>
            <a:solidFill>
              <a:srgbClr val="F2F2F2"/>
            </a:solidFill>
            <a:ln w="19050" cap="rnd"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One-time assessments are conducted for specific scenarios or projects, often at the inception of a new venture, system implementation, or organizational change.</a:t>
              </a:r>
              <a:endParaRPr sz="2200" b="0" i="0" u="none" strike="noStrike" cap="none">
                <a:solidFill>
                  <a:srgbClr val="3F3F3F"/>
                </a:solidFill>
                <a:latin typeface="Open Sans"/>
                <a:ea typeface="Open Sans"/>
                <a:cs typeface="Open Sans"/>
                <a:sym typeface="Open Sans"/>
              </a:endParaRPr>
            </a:p>
          </p:txBody>
        </p:sp>
        <p:sp>
          <p:nvSpPr>
            <p:cNvPr id="1462" name="Google Shape;1462;p322"/>
            <p:cNvSpPr/>
            <p:nvPr/>
          </p:nvSpPr>
          <p:spPr>
            <a:xfrm>
              <a:off x="2307308" y="2577927"/>
              <a:ext cx="3864677" cy="362535"/>
            </a:xfrm>
            <a:prstGeom prst="roundRect">
              <a:avLst>
                <a:gd name="adj" fmla="val 16667"/>
              </a:avLst>
            </a:prstGeom>
            <a:solidFill>
              <a:srgbClr val="427AA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One-time risk assessments</a:t>
              </a:r>
              <a:endParaRPr sz="2200" b="0" i="0" u="none" strike="noStrike" cap="none">
                <a:solidFill>
                  <a:schemeClr val="lt1"/>
                </a:solidFill>
                <a:latin typeface="Open Sans"/>
                <a:ea typeface="Open Sans"/>
                <a:cs typeface="Open Sans"/>
                <a:sym typeface="Open Sans"/>
              </a:endParaRPr>
            </a:p>
          </p:txBody>
        </p:sp>
      </p:grpSp>
      <p:grpSp>
        <p:nvGrpSpPr>
          <p:cNvPr id="1463" name="Google Shape;1463;p322"/>
          <p:cNvGrpSpPr/>
          <p:nvPr/>
        </p:nvGrpSpPr>
        <p:grpSpPr>
          <a:xfrm>
            <a:off x="8726831" y="2937037"/>
            <a:ext cx="5494333" cy="4747813"/>
            <a:chOff x="1867476" y="2577927"/>
            <a:chExt cx="4744340" cy="2373901"/>
          </a:xfrm>
        </p:grpSpPr>
        <p:sp>
          <p:nvSpPr>
            <p:cNvPr id="1464" name="Google Shape;1464;p322"/>
            <p:cNvSpPr/>
            <p:nvPr/>
          </p:nvSpPr>
          <p:spPr>
            <a:xfrm>
              <a:off x="1867476" y="2746038"/>
              <a:ext cx="4744340" cy="2205790"/>
            </a:xfrm>
            <a:prstGeom prst="roundRect">
              <a:avLst>
                <a:gd name="adj" fmla="val 4792"/>
              </a:avLst>
            </a:prstGeom>
            <a:solidFill>
              <a:srgbClr val="F2F2F2"/>
            </a:solidFill>
            <a:ln w="19050" cap="rnd"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Continuous risk assessment goes beyond the periodic nature of recurring assessments. It is characterized by real-time monitoring and risk analysis. This dynamic approach integrates risk assessment into the organization's daily operations, allowing instantaneous detection and response to threats as they arise.</a:t>
              </a:r>
              <a:endParaRPr sz="2200" b="0" i="0" u="none" strike="noStrike" cap="none">
                <a:solidFill>
                  <a:srgbClr val="3F3F3F"/>
                </a:solidFill>
                <a:latin typeface="Open Sans"/>
                <a:ea typeface="Open Sans"/>
                <a:cs typeface="Open Sans"/>
                <a:sym typeface="Open Sans"/>
              </a:endParaRPr>
            </a:p>
          </p:txBody>
        </p:sp>
        <p:sp>
          <p:nvSpPr>
            <p:cNvPr id="1465" name="Google Shape;1465;p322"/>
            <p:cNvSpPr/>
            <p:nvPr/>
          </p:nvSpPr>
          <p:spPr>
            <a:xfrm>
              <a:off x="2307308" y="2577927"/>
              <a:ext cx="3864677" cy="362535"/>
            </a:xfrm>
            <a:prstGeom prst="roundRect">
              <a:avLst>
                <a:gd name="adj" fmla="val 16667"/>
              </a:avLst>
            </a:prstGeom>
            <a:solidFill>
              <a:srgbClr val="427AA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Continuous risk assessments</a:t>
              </a:r>
              <a:endParaRPr sz="2200" b="0" i="0" u="none" strike="noStrike" cap="none">
                <a:solidFill>
                  <a:schemeClr val="lt1"/>
                </a:solidFill>
                <a:latin typeface="Open Sans"/>
                <a:ea typeface="Open Sans"/>
                <a:cs typeface="Open Sans"/>
                <a:sym typeface="Open Sans"/>
              </a:endParaRPr>
            </a:p>
          </p:txBody>
        </p:sp>
      </p:grpSp>
      <p:sp>
        <p:nvSpPr>
          <p:cNvPr id="1466" name="Google Shape;1466;p322"/>
          <p:cNvSpPr/>
          <p:nvPr/>
        </p:nvSpPr>
        <p:spPr>
          <a:xfrm>
            <a:off x="5207000" y="816324"/>
            <a:ext cx="58460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67" name="Google Shape;1467;p322"/>
          <p:cNvPicPr preferRelativeResize="0"/>
          <p:nvPr/>
        </p:nvPicPr>
        <p:blipFill rotWithShape="1">
          <a:blip r:embed="rId3">
            <a:alphaModFix/>
          </a:blip>
          <a:srcRect/>
          <a:stretch/>
        </p:blipFill>
        <p:spPr>
          <a:xfrm>
            <a:off x="7307353" y="1498028"/>
            <a:ext cx="2120339" cy="212033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323"/>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latin typeface="Open Sans"/>
                <a:ea typeface="Open Sans"/>
                <a:cs typeface="Open Sans"/>
                <a:sym typeface="Open Sans"/>
              </a:rPr>
              <a:t>Information Risk Management</a:t>
            </a:r>
            <a:endParaRPr/>
          </a:p>
        </p:txBody>
      </p:sp>
      <p:sp>
        <p:nvSpPr>
          <p:cNvPr id="1473" name="Google Shape;1473;p323"/>
          <p:cNvSpPr txBox="1"/>
          <p:nvPr/>
        </p:nvSpPr>
        <p:spPr>
          <a:xfrm>
            <a:off x="1619218" y="1621278"/>
            <a:ext cx="13113389" cy="1049216"/>
          </a:xfrm>
          <a:prstGeom prst="rect">
            <a:avLst/>
          </a:prstGeom>
          <a:noFill/>
          <a:ln>
            <a:noFill/>
          </a:ln>
        </p:spPr>
        <p:txBody>
          <a:bodyPr spcFirstLastPara="1" wrap="square" lIns="45675" tIns="45675" rIns="45675" bIns="45675" anchor="t" anchorCtr="0">
            <a:normAutofit lnSpcReduction="10000"/>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Information risk management is the process of identifying and assessing risk, reducing it to an acceptable level, and implementing the right mechanisms to maintain it at that level.</a:t>
            </a:r>
            <a:endParaRPr sz="1400" b="0" i="0" u="none" strike="noStrike" cap="none">
              <a:solidFill>
                <a:srgbClr val="000000"/>
              </a:solidFill>
              <a:latin typeface="Arial"/>
              <a:ea typeface="Arial"/>
              <a:cs typeface="Arial"/>
              <a:sym typeface="Arial"/>
            </a:endParaRPr>
          </a:p>
        </p:txBody>
      </p:sp>
      <p:sp>
        <p:nvSpPr>
          <p:cNvPr id="1474" name="Google Shape;1474;p323"/>
          <p:cNvSpPr/>
          <p:nvPr/>
        </p:nvSpPr>
        <p:spPr>
          <a:xfrm>
            <a:off x="1523393" y="1552003"/>
            <a:ext cx="13499572" cy="1211594"/>
          </a:xfrm>
          <a:prstGeom prst="roundRect">
            <a:avLst>
              <a:gd name="adj" fmla="val 10949"/>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75" name="Google Shape;1475;p323"/>
          <p:cNvSpPr txBox="1"/>
          <p:nvPr/>
        </p:nvSpPr>
        <p:spPr>
          <a:xfrm>
            <a:off x="9096013" y="5366914"/>
            <a:ext cx="15468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Risk mitigation</a:t>
            </a:r>
            <a:endParaRPr sz="2200" b="0" i="0" u="none" strike="noStrike" cap="none">
              <a:solidFill>
                <a:srgbClr val="000000"/>
              </a:solidFill>
              <a:latin typeface="Open Sans"/>
              <a:ea typeface="Open Sans"/>
              <a:cs typeface="Open Sans"/>
              <a:sym typeface="Open Sans"/>
            </a:endParaRPr>
          </a:p>
        </p:txBody>
      </p:sp>
      <p:sp>
        <p:nvSpPr>
          <p:cNvPr id="1476" name="Google Shape;1476;p323"/>
          <p:cNvSpPr txBox="1"/>
          <p:nvPr/>
        </p:nvSpPr>
        <p:spPr>
          <a:xfrm>
            <a:off x="2218452" y="5366914"/>
            <a:ext cx="1819014"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Threat event </a:t>
            </a:r>
            <a:endParaRPr sz="22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sp>
        <p:nvSpPr>
          <p:cNvPr id="1477" name="Google Shape;1477;p323"/>
          <p:cNvSpPr txBox="1"/>
          <p:nvPr/>
        </p:nvSpPr>
        <p:spPr>
          <a:xfrm>
            <a:off x="3838991" y="4016320"/>
            <a:ext cx="1819014"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Threat impact</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sp>
        <p:nvSpPr>
          <p:cNvPr id="1478" name="Google Shape;1478;p323"/>
          <p:cNvSpPr txBox="1"/>
          <p:nvPr/>
        </p:nvSpPr>
        <p:spPr>
          <a:xfrm>
            <a:off x="5563809" y="5366914"/>
            <a:ext cx="1819014"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Threat frequency</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sp>
        <p:nvSpPr>
          <p:cNvPr id="1479" name="Google Shape;1479;p323"/>
          <p:cNvSpPr txBox="1"/>
          <p:nvPr/>
        </p:nvSpPr>
        <p:spPr>
          <a:xfrm>
            <a:off x="7253944" y="3738524"/>
            <a:ext cx="1819014" cy="13234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Recognition of the uncertainty</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3F3F3F"/>
              </a:solidFill>
              <a:latin typeface="Open Sans"/>
              <a:ea typeface="Open Sans"/>
              <a:cs typeface="Open Sans"/>
              <a:sym typeface="Open Sans"/>
            </a:endParaRPr>
          </a:p>
        </p:txBody>
      </p:sp>
      <p:sp>
        <p:nvSpPr>
          <p:cNvPr id="1480" name="Google Shape;1480;p323"/>
          <p:cNvSpPr txBox="1"/>
          <p:nvPr/>
        </p:nvSpPr>
        <p:spPr>
          <a:xfrm>
            <a:off x="10680966" y="4039287"/>
            <a:ext cx="164792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Annualized cost</a:t>
            </a:r>
            <a:endParaRPr sz="2200" b="0" i="0" u="none" strike="noStrike" cap="none">
              <a:solidFill>
                <a:srgbClr val="000000"/>
              </a:solidFill>
              <a:latin typeface="Open Sans"/>
              <a:ea typeface="Open Sans"/>
              <a:cs typeface="Open Sans"/>
              <a:sym typeface="Open Sans"/>
            </a:endParaRPr>
          </a:p>
        </p:txBody>
      </p:sp>
      <p:sp>
        <p:nvSpPr>
          <p:cNvPr id="1481" name="Google Shape;1481;p323"/>
          <p:cNvSpPr txBox="1"/>
          <p:nvPr/>
        </p:nvSpPr>
        <p:spPr>
          <a:xfrm>
            <a:off x="12283046" y="5366914"/>
            <a:ext cx="1861804"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Cost or benefit analysis</a:t>
            </a:r>
            <a:endParaRPr sz="2400" b="0" i="0" u="none" strike="noStrike" cap="none">
              <a:solidFill>
                <a:srgbClr val="000000"/>
              </a:solidFill>
              <a:latin typeface="Arial"/>
              <a:ea typeface="Arial"/>
              <a:cs typeface="Arial"/>
              <a:sym typeface="Arial"/>
            </a:endParaRPr>
          </a:p>
        </p:txBody>
      </p:sp>
      <p:grpSp>
        <p:nvGrpSpPr>
          <p:cNvPr id="1482" name="Google Shape;1482;p323"/>
          <p:cNvGrpSpPr/>
          <p:nvPr/>
        </p:nvGrpSpPr>
        <p:grpSpPr>
          <a:xfrm>
            <a:off x="2254382" y="4984653"/>
            <a:ext cx="1647929" cy="398776"/>
            <a:chOff x="4621548" y="7220768"/>
            <a:chExt cx="2471894" cy="598163"/>
          </a:xfrm>
        </p:grpSpPr>
        <p:sp>
          <p:nvSpPr>
            <p:cNvPr id="1483" name="Google Shape;1483;p323"/>
            <p:cNvSpPr/>
            <p:nvPr/>
          </p:nvSpPr>
          <p:spPr>
            <a:xfrm rot="-5400000" flipH="1">
              <a:off x="5696560" y="6145755"/>
              <a:ext cx="321869" cy="2471894"/>
            </a:xfrm>
            <a:prstGeom prst="round2SameRect">
              <a:avLst>
                <a:gd name="adj1" fmla="val 50000"/>
                <a:gd name="adj2" fmla="val 0"/>
              </a:avLst>
            </a:prstGeom>
            <a:solidFill>
              <a:srgbClr val="25ADC1"/>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1484" name="Google Shape;1484;p323"/>
            <p:cNvSpPr/>
            <p:nvPr/>
          </p:nvSpPr>
          <p:spPr>
            <a:xfrm rot="5400000">
              <a:off x="5746002" y="7418886"/>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25ADC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grpSp>
        <p:nvGrpSpPr>
          <p:cNvPr id="1485" name="Google Shape;1485;p323"/>
          <p:cNvGrpSpPr/>
          <p:nvPr/>
        </p:nvGrpSpPr>
        <p:grpSpPr>
          <a:xfrm>
            <a:off x="5624664" y="4984656"/>
            <a:ext cx="1647929" cy="412927"/>
            <a:chOff x="9653094" y="7220771"/>
            <a:chExt cx="2471894" cy="619391"/>
          </a:xfrm>
        </p:grpSpPr>
        <p:sp>
          <p:nvSpPr>
            <p:cNvPr id="1486" name="Google Shape;1486;p323"/>
            <p:cNvSpPr/>
            <p:nvPr/>
          </p:nvSpPr>
          <p:spPr>
            <a:xfrm>
              <a:off x="9653094" y="7220771"/>
              <a:ext cx="2471894" cy="321871"/>
            </a:xfrm>
            <a:prstGeom prst="rect">
              <a:avLst/>
            </a:prstGeom>
            <a:solidFill>
              <a:srgbClr val="EC9625"/>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1487" name="Google Shape;1487;p323"/>
            <p:cNvSpPr/>
            <p:nvPr/>
          </p:nvSpPr>
          <p:spPr>
            <a:xfrm rot="5400000">
              <a:off x="10755034" y="7440117"/>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EC962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grpSp>
        <p:nvGrpSpPr>
          <p:cNvPr id="1488" name="Google Shape;1488;p323"/>
          <p:cNvGrpSpPr/>
          <p:nvPr/>
        </p:nvGrpSpPr>
        <p:grpSpPr>
          <a:xfrm>
            <a:off x="8994945" y="4984654"/>
            <a:ext cx="1647929" cy="402774"/>
            <a:chOff x="14684641" y="7220769"/>
            <a:chExt cx="2471894" cy="604161"/>
          </a:xfrm>
        </p:grpSpPr>
        <p:sp>
          <p:nvSpPr>
            <p:cNvPr id="1489" name="Google Shape;1489;p323"/>
            <p:cNvSpPr/>
            <p:nvPr/>
          </p:nvSpPr>
          <p:spPr>
            <a:xfrm>
              <a:off x="14684641" y="7220769"/>
              <a:ext cx="2471894" cy="321871"/>
            </a:xfrm>
            <a:prstGeom prst="rect">
              <a:avLst/>
            </a:prstGeom>
            <a:solidFill>
              <a:srgbClr val="445469"/>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1490" name="Google Shape;1490;p323"/>
            <p:cNvSpPr/>
            <p:nvPr/>
          </p:nvSpPr>
          <p:spPr>
            <a:xfrm rot="5400000">
              <a:off x="15834927" y="7424885"/>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44546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grpSp>
        <p:nvGrpSpPr>
          <p:cNvPr id="1491" name="Google Shape;1491;p323"/>
          <p:cNvGrpSpPr/>
          <p:nvPr/>
        </p:nvGrpSpPr>
        <p:grpSpPr>
          <a:xfrm rot="10800000" flipH="1">
            <a:off x="12365224" y="4984652"/>
            <a:ext cx="1647929" cy="352648"/>
            <a:chOff x="17200414" y="6945511"/>
            <a:chExt cx="2471894" cy="597121"/>
          </a:xfrm>
        </p:grpSpPr>
        <p:sp>
          <p:nvSpPr>
            <p:cNvPr id="1492" name="Google Shape;1492;p323"/>
            <p:cNvSpPr/>
            <p:nvPr/>
          </p:nvSpPr>
          <p:spPr>
            <a:xfrm rot="5400000">
              <a:off x="18275426" y="6145750"/>
              <a:ext cx="321869" cy="2471894"/>
            </a:xfrm>
            <a:prstGeom prst="round2SameRect">
              <a:avLst>
                <a:gd name="adj1" fmla="val 50000"/>
                <a:gd name="adj2" fmla="val 0"/>
              </a:avLst>
            </a:prstGeom>
            <a:solidFill>
              <a:srgbClr val="D06E4E"/>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1493" name="Google Shape;1493;p323"/>
            <p:cNvSpPr/>
            <p:nvPr/>
          </p:nvSpPr>
          <p:spPr>
            <a:xfrm rot="-5400000">
              <a:off x="18271029" y="6887543"/>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D06E4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grpSp>
        <p:nvGrpSpPr>
          <p:cNvPr id="1494" name="Google Shape;1494;p323"/>
          <p:cNvGrpSpPr/>
          <p:nvPr/>
        </p:nvGrpSpPr>
        <p:grpSpPr>
          <a:xfrm>
            <a:off x="7309805" y="4786995"/>
            <a:ext cx="1647929" cy="412240"/>
            <a:chOff x="12168868" y="6924280"/>
            <a:chExt cx="2471894" cy="618360"/>
          </a:xfrm>
        </p:grpSpPr>
        <p:sp>
          <p:nvSpPr>
            <p:cNvPr id="1495" name="Google Shape;1495;p323"/>
            <p:cNvSpPr/>
            <p:nvPr/>
          </p:nvSpPr>
          <p:spPr>
            <a:xfrm>
              <a:off x="12168868" y="7220769"/>
              <a:ext cx="2471894" cy="321871"/>
            </a:xfrm>
            <a:prstGeom prst="rect">
              <a:avLst/>
            </a:prstGeom>
            <a:solidFill>
              <a:srgbClr val="1EA185"/>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1496" name="Google Shape;1496;p323"/>
            <p:cNvSpPr/>
            <p:nvPr/>
          </p:nvSpPr>
          <p:spPr>
            <a:xfrm rot="-5400000">
              <a:off x="13261998" y="6866312"/>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1EA1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grpSp>
        <p:nvGrpSpPr>
          <p:cNvPr id="1497" name="Google Shape;1497;p323"/>
          <p:cNvGrpSpPr/>
          <p:nvPr/>
        </p:nvGrpSpPr>
        <p:grpSpPr>
          <a:xfrm>
            <a:off x="3939523" y="4797150"/>
            <a:ext cx="1647929" cy="402089"/>
            <a:chOff x="7137321" y="6939512"/>
            <a:chExt cx="2471894" cy="603133"/>
          </a:xfrm>
        </p:grpSpPr>
        <p:sp>
          <p:nvSpPr>
            <p:cNvPr id="1498" name="Google Shape;1498;p323"/>
            <p:cNvSpPr/>
            <p:nvPr/>
          </p:nvSpPr>
          <p:spPr>
            <a:xfrm>
              <a:off x="7137321" y="7220774"/>
              <a:ext cx="2471894" cy="321871"/>
            </a:xfrm>
            <a:prstGeom prst="rect">
              <a:avLst/>
            </a:prstGeom>
            <a:solidFill>
              <a:srgbClr val="A1CC8E"/>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1499" name="Google Shape;1499;p323"/>
            <p:cNvSpPr/>
            <p:nvPr/>
          </p:nvSpPr>
          <p:spPr>
            <a:xfrm rot="-5400000">
              <a:off x="8182104" y="6881544"/>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A1CC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grpSp>
        <p:nvGrpSpPr>
          <p:cNvPr id="1500" name="Google Shape;1500;p323"/>
          <p:cNvGrpSpPr/>
          <p:nvPr/>
        </p:nvGrpSpPr>
        <p:grpSpPr>
          <a:xfrm>
            <a:off x="10680087" y="4771347"/>
            <a:ext cx="1647929" cy="402089"/>
            <a:chOff x="7137321" y="6939512"/>
            <a:chExt cx="2471894" cy="603133"/>
          </a:xfrm>
        </p:grpSpPr>
        <p:sp>
          <p:nvSpPr>
            <p:cNvPr id="1501" name="Google Shape;1501;p323"/>
            <p:cNvSpPr/>
            <p:nvPr/>
          </p:nvSpPr>
          <p:spPr>
            <a:xfrm>
              <a:off x="7137321" y="7220774"/>
              <a:ext cx="2471894" cy="321871"/>
            </a:xfrm>
            <a:prstGeom prst="rect">
              <a:avLst/>
            </a:prstGeom>
            <a:solidFill>
              <a:srgbClr val="9BBB5C"/>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1502" name="Google Shape;1502;p323"/>
            <p:cNvSpPr/>
            <p:nvPr/>
          </p:nvSpPr>
          <p:spPr>
            <a:xfrm rot="-5400000">
              <a:off x="8182104" y="6881544"/>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9BBB5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sp>
        <p:nvSpPr>
          <p:cNvPr id="1503" name="Google Shape;1503;p323"/>
          <p:cNvSpPr/>
          <p:nvPr/>
        </p:nvSpPr>
        <p:spPr>
          <a:xfrm>
            <a:off x="4737100" y="816705"/>
            <a:ext cx="6786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20"/>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latin typeface="Open Sans"/>
                <a:ea typeface="Open Sans"/>
                <a:cs typeface="Open Sans"/>
                <a:sym typeface="Open Sans"/>
              </a:rPr>
              <a:t>Risk Management: Steps</a:t>
            </a:r>
            <a:endParaRPr/>
          </a:p>
        </p:txBody>
      </p:sp>
      <p:grpSp>
        <p:nvGrpSpPr>
          <p:cNvPr id="1509" name="Google Shape;1509;p120"/>
          <p:cNvGrpSpPr/>
          <p:nvPr/>
        </p:nvGrpSpPr>
        <p:grpSpPr>
          <a:xfrm>
            <a:off x="6427584" y="3455981"/>
            <a:ext cx="3447167" cy="3464490"/>
            <a:chOff x="4669367" y="1989667"/>
            <a:chExt cx="6739467" cy="6773333"/>
          </a:xfrm>
        </p:grpSpPr>
        <p:sp>
          <p:nvSpPr>
            <p:cNvPr id="1510" name="Google Shape;1510;p120"/>
            <p:cNvSpPr/>
            <p:nvPr/>
          </p:nvSpPr>
          <p:spPr>
            <a:xfrm>
              <a:off x="8022167" y="1989667"/>
              <a:ext cx="3386667" cy="4047067"/>
            </a:xfrm>
            <a:custGeom>
              <a:avLst/>
              <a:gdLst/>
              <a:ahLst/>
              <a:cxnLst/>
              <a:rect l="l" t="t" r="r" b="b"/>
              <a:pathLst>
                <a:path w="1600" h="1912" extrusionOk="0">
                  <a:moveTo>
                    <a:pt x="1600" y="1600"/>
                  </a:moveTo>
                  <a:lnTo>
                    <a:pt x="1600" y="1600"/>
                  </a:lnTo>
                  <a:lnTo>
                    <a:pt x="1598" y="1518"/>
                  </a:lnTo>
                  <a:lnTo>
                    <a:pt x="1592" y="1436"/>
                  </a:lnTo>
                  <a:lnTo>
                    <a:pt x="1582" y="1356"/>
                  </a:lnTo>
                  <a:lnTo>
                    <a:pt x="1568" y="1278"/>
                  </a:lnTo>
                  <a:lnTo>
                    <a:pt x="1550" y="1200"/>
                  </a:lnTo>
                  <a:lnTo>
                    <a:pt x="1528" y="1124"/>
                  </a:lnTo>
                  <a:lnTo>
                    <a:pt x="1504" y="1050"/>
                  </a:lnTo>
                  <a:lnTo>
                    <a:pt x="1474" y="978"/>
                  </a:lnTo>
                  <a:lnTo>
                    <a:pt x="1442" y="906"/>
                  </a:lnTo>
                  <a:lnTo>
                    <a:pt x="1408" y="838"/>
                  </a:lnTo>
                  <a:lnTo>
                    <a:pt x="1368" y="770"/>
                  </a:lnTo>
                  <a:lnTo>
                    <a:pt x="1328" y="706"/>
                  </a:lnTo>
                  <a:lnTo>
                    <a:pt x="1282" y="644"/>
                  </a:lnTo>
                  <a:lnTo>
                    <a:pt x="1236" y="582"/>
                  </a:lnTo>
                  <a:lnTo>
                    <a:pt x="1186" y="524"/>
                  </a:lnTo>
                  <a:lnTo>
                    <a:pt x="1132" y="470"/>
                  </a:lnTo>
                  <a:lnTo>
                    <a:pt x="1078" y="416"/>
                  </a:lnTo>
                  <a:lnTo>
                    <a:pt x="1020" y="366"/>
                  </a:lnTo>
                  <a:lnTo>
                    <a:pt x="958" y="318"/>
                  </a:lnTo>
                  <a:lnTo>
                    <a:pt x="896" y="274"/>
                  </a:lnTo>
                  <a:lnTo>
                    <a:pt x="832" y="232"/>
                  </a:lnTo>
                  <a:lnTo>
                    <a:pt x="764" y="194"/>
                  </a:lnTo>
                  <a:lnTo>
                    <a:pt x="696" y="158"/>
                  </a:lnTo>
                  <a:lnTo>
                    <a:pt x="624" y="126"/>
                  </a:lnTo>
                  <a:lnTo>
                    <a:pt x="552" y="98"/>
                  </a:lnTo>
                  <a:lnTo>
                    <a:pt x="478" y="72"/>
                  </a:lnTo>
                  <a:lnTo>
                    <a:pt x="402" y="50"/>
                  </a:lnTo>
                  <a:lnTo>
                    <a:pt x="324" y="32"/>
                  </a:lnTo>
                  <a:lnTo>
                    <a:pt x="246" y="18"/>
                  </a:lnTo>
                  <a:lnTo>
                    <a:pt x="166" y="8"/>
                  </a:lnTo>
                  <a:lnTo>
                    <a:pt x="86" y="2"/>
                  </a:lnTo>
                  <a:lnTo>
                    <a:pt x="2" y="0"/>
                  </a:lnTo>
                  <a:lnTo>
                    <a:pt x="158" y="158"/>
                  </a:lnTo>
                  <a:lnTo>
                    <a:pt x="312" y="318"/>
                  </a:lnTo>
                  <a:lnTo>
                    <a:pt x="158" y="476"/>
                  </a:lnTo>
                  <a:lnTo>
                    <a:pt x="2" y="636"/>
                  </a:lnTo>
                  <a:lnTo>
                    <a:pt x="0" y="640"/>
                  </a:lnTo>
                  <a:lnTo>
                    <a:pt x="0" y="640"/>
                  </a:lnTo>
                  <a:lnTo>
                    <a:pt x="50" y="642"/>
                  </a:lnTo>
                  <a:lnTo>
                    <a:pt x="98" y="644"/>
                  </a:lnTo>
                  <a:lnTo>
                    <a:pt x="146" y="652"/>
                  </a:lnTo>
                  <a:lnTo>
                    <a:pt x="194" y="660"/>
                  </a:lnTo>
                  <a:lnTo>
                    <a:pt x="240" y="670"/>
                  </a:lnTo>
                  <a:lnTo>
                    <a:pt x="286" y="684"/>
                  </a:lnTo>
                  <a:lnTo>
                    <a:pt x="330" y="698"/>
                  </a:lnTo>
                  <a:lnTo>
                    <a:pt x="374" y="716"/>
                  </a:lnTo>
                  <a:lnTo>
                    <a:pt x="416" y="734"/>
                  </a:lnTo>
                  <a:lnTo>
                    <a:pt x="458" y="756"/>
                  </a:lnTo>
                  <a:lnTo>
                    <a:pt x="498" y="778"/>
                  </a:lnTo>
                  <a:lnTo>
                    <a:pt x="536" y="804"/>
                  </a:lnTo>
                  <a:lnTo>
                    <a:pt x="574" y="830"/>
                  </a:lnTo>
                  <a:lnTo>
                    <a:pt x="610" y="860"/>
                  </a:lnTo>
                  <a:lnTo>
                    <a:pt x="646" y="890"/>
                  </a:lnTo>
                  <a:lnTo>
                    <a:pt x="678" y="920"/>
                  </a:lnTo>
                  <a:lnTo>
                    <a:pt x="710" y="954"/>
                  </a:lnTo>
                  <a:lnTo>
                    <a:pt x="740" y="990"/>
                  </a:lnTo>
                  <a:lnTo>
                    <a:pt x="770" y="1026"/>
                  </a:lnTo>
                  <a:lnTo>
                    <a:pt x="796" y="1064"/>
                  </a:lnTo>
                  <a:lnTo>
                    <a:pt x="822" y="1102"/>
                  </a:lnTo>
                  <a:lnTo>
                    <a:pt x="844" y="1142"/>
                  </a:lnTo>
                  <a:lnTo>
                    <a:pt x="866" y="1184"/>
                  </a:lnTo>
                  <a:lnTo>
                    <a:pt x="884" y="1226"/>
                  </a:lnTo>
                  <a:lnTo>
                    <a:pt x="902" y="1270"/>
                  </a:lnTo>
                  <a:lnTo>
                    <a:pt x="916" y="1314"/>
                  </a:lnTo>
                  <a:lnTo>
                    <a:pt x="930" y="1360"/>
                  </a:lnTo>
                  <a:lnTo>
                    <a:pt x="940" y="1406"/>
                  </a:lnTo>
                  <a:lnTo>
                    <a:pt x="948" y="1454"/>
                  </a:lnTo>
                  <a:lnTo>
                    <a:pt x="956" y="1502"/>
                  </a:lnTo>
                  <a:lnTo>
                    <a:pt x="958" y="1550"/>
                  </a:lnTo>
                  <a:lnTo>
                    <a:pt x="960" y="1600"/>
                  </a:lnTo>
                  <a:lnTo>
                    <a:pt x="962" y="1602"/>
                  </a:lnTo>
                  <a:lnTo>
                    <a:pt x="1120" y="1756"/>
                  </a:lnTo>
                  <a:lnTo>
                    <a:pt x="1280" y="1912"/>
                  </a:lnTo>
                  <a:lnTo>
                    <a:pt x="1438" y="1756"/>
                  </a:lnTo>
                  <a:lnTo>
                    <a:pt x="1598" y="1602"/>
                  </a:lnTo>
                  <a:lnTo>
                    <a:pt x="1600" y="1600"/>
                  </a:lnTo>
                  <a:close/>
                </a:path>
              </a:pathLst>
            </a:custGeom>
            <a:solidFill>
              <a:srgbClr val="A8D08C"/>
            </a:solidFill>
            <a:ln w="12700"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75"/>
                <a:buFont typeface="Arial"/>
                <a:buNone/>
              </a:pPr>
              <a:endParaRPr sz="3275" b="0" i="0" u="none" strike="noStrike" cap="none">
                <a:solidFill>
                  <a:schemeClr val="dk1"/>
                </a:solidFill>
                <a:latin typeface="Arial"/>
                <a:ea typeface="Arial"/>
                <a:cs typeface="Arial"/>
                <a:sym typeface="Arial"/>
              </a:endParaRPr>
            </a:p>
          </p:txBody>
        </p:sp>
        <p:sp>
          <p:nvSpPr>
            <p:cNvPr id="1511" name="Google Shape;1511;p120"/>
            <p:cNvSpPr/>
            <p:nvPr/>
          </p:nvSpPr>
          <p:spPr>
            <a:xfrm>
              <a:off x="4669367" y="1989667"/>
              <a:ext cx="4047067" cy="3386667"/>
            </a:xfrm>
            <a:custGeom>
              <a:avLst/>
              <a:gdLst/>
              <a:ahLst/>
              <a:cxnLst/>
              <a:rect l="l" t="t" r="r" b="b"/>
              <a:pathLst>
                <a:path w="1912" h="1600" extrusionOk="0">
                  <a:moveTo>
                    <a:pt x="1600" y="0"/>
                  </a:moveTo>
                  <a:lnTo>
                    <a:pt x="1600" y="0"/>
                  </a:lnTo>
                  <a:lnTo>
                    <a:pt x="1518" y="2"/>
                  </a:lnTo>
                  <a:lnTo>
                    <a:pt x="1436" y="8"/>
                  </a:lnTo>
                  <a:lnTo>
                    <a:pt x="1356" y="18"/>
                  </a:lnTo>
                  <a:lnTo>
                    <a:pt x="1278" y="32"/>
                  </a:lnTo>
                  <a:lnTo>
                    <a:pt x="1200" y="50"/>
                  </a:lnTo>
                  <a:lnTo>
                    <a:pt x="1124" y="72"/>
                  </a:lnTo>
                  <a:lnTo>
                    <a:pt x="1050" y="96"/>
                  </a:lnTo>
                  <a:lnTo>
                    <a:pt x="978" y="126"/>
                  </a:lnTo>
                  <a:lnTo>
                    <a:pt x="906" y="158"/>
                  </a:lnTo>
                  <a:lnTo>
                    <a:pt x="838" y="192"/>
                  </a:lnTo>
                  <a:lnTo>
                    <a:pt x="770" y="232"/>
                  </a:lnTo>
                  <a:lnTo>
                    <a:pt x="706" y="272"/>
                  </a:lnTo>
                  <a:lnTo>
                    <a:pt x="644" y="318"/>
                  </a:lnTo>
                  <a:lnTo>
                    <a:pt x="582" y="364"/>
                  </a:lnTo>
                  <a:lnTo>
                    <a:pt x="524" y="414"/>
                  </a:lnTo>
                  <a:lnTo>
                    <a:pt x="470" y="468"/>
                  </a:lnTo>
                  <a:lnTo>
                    <a:pt x="416" y="522"/>
                  </a:lnTo>
                  <a:lnTo>
                    <a:pt x="366" y="580"/>
                  </a:lnTo>
                  <a:lnTo>
                    <a:pt x="318" y="642"/>
                  </a:lnTo>
                  <a:lnTo>
                    <a:pt x="274" y="704"/>
                  </a:lnTo>
                  <a:lnTo>
                    <a:pt x="232" y="768"/>
                  </a:lnTo>
                  <a:lnTo>
                    <a:pt x="194" y="836"/>
                  </a:lnTo>
                  <a:lnTo>
                    <a:pt x="158" y="904"/>
                  </a:lnTo>
                  <a:lnTo>
                    <a:pt x="126" y="976"/>
                  </a:lnTo>
                  <a:lnTo>
                    <a:pt x="98" y="1048"/>
                  </a:lnTo>
                  <a:lnTo>
                    <a:pt x="72" y="1122"/>
                  </a:lnTo>
                  <a:lnTo>
                    <a:pt x="50" y="1198"/>
                  </a:lnTo>
                  <a:lnTo>
                    <a:pt x="32" y="1276"/>
                  </a:lnTo>
                  <a:lnTo>
                    <a:pt x="18" y="1354"/>
                  </a:lnTo>
                  <a:lnTo>
                    <a:pt x="8" y="1434"/>
                  </a:lnTo>
                  <a:lnTo>
                    <a:pt x="2" y="1514"/>
                  </a:lnTo>
                  <a:lnTo>
                    <a:pt x="0" y="1598"/>
                  </a:lnTo>
                  <a:lnTo>
                    <a:pt x="158" y="1442"/>
                  </a:lnTo>
                  <a:lnTo>
                    <a:pt x="318" y="1288"/>
                  </a:lnTo>
                  <a:lnTo>
                    <a:pt x="476" y="1442"/>
                  </a:lnTo>
                  <a:lnTo>
                    <a:pt x="636" y="1598"/>
                  </a:lnTo>
                  <a:lnTo>
                    <a:pt x="640" y="1600"/>
                  </a:lnTo>
                  <a:lnTo>
                    <a:pt x="640" y="1600"/>
                  </a:lnTo>
                  <a:lnTo>
                    <a:pt x="642" y="1550"/>
                  </a:lnTo>
                  <a:lnTo>
                    <a:pt x="644" y="1502"/>
                  </a:lnTo>
                  <a:lnTo>
                    <a:pt x="652" y="1454"/>
                  </a:lnTo>
                  <a:lnTo>
                    <a:pt x="660" y="1406"/>
                  </a:lnTo>
                  <a:lnTo>
                    <a:pt x="670" y="1360"/>
                  </a:lnTo>
                  <a:lnTo>
                    <a:pt x="684" y="1314"/>
                  </a:lnTo>
                  <a:lnTo>
                    <a:pt x="698" y="1270"/>
                  </a:lnTo>
                  <a:lnTo>
                    <a:pt x="716" y="1226"/>
                  </a:lnTo>
                  <a:lnTo>
                    <a:pt x="734" y="1184"/>
                  </a:lnTo>
                  <a:lnTo>
                    <a:pt x="756" y="1142"/>
                  </a:lnTo>
                  <a:lnTo>
                    <a:pt x="778" y="1102"/>
                  </a:lnTo>
                  <a:lnTo>
                    <a:pt x="804" y="1064"/>
                  </a:lnTo>
                  <a:lnTo>
                    <a:pt x="830" y="1026"/>
                  </a:lnTo>
                  <a:lnTo>
                    <a:pt x="860" y="990"/>
                  </a:lnTo>
                  <a:lnTo>
                    <a:pt x="890" y="954"/>
                  </a:lnTo>
                  <a:lnTo>
                    <a:pt x="920" y="922"/>
                  </a:lnTo>
                  <a:lnTo>
                    <a:pt x="954" y="890"/>
                  </a:lnTo>
                  <a:lnTo>
                    <a:pt x="990" y="860"/>
                  </a:lnTo>
                  <a:lnTo>
                    <a:pt x="1026" y="830"/>
                  </a:lnTo>
                  <a:lnTo>
                    <a:pt x="1064" y="804"/>
                  </a:lnTo>
                  <a:lnTo>
                    <a:pt x="1102" y="778"/>
                  </a:lnTo>
                  <a:lnTo>
                    <a:pt x="1142" y="756"/>
                  </a:lnTo>
                  <a:lnTo>
                    <a:pt x="1184" y="734"/>
                  </a:lnTo>
                  <a:lnTo>
                    <a:pt x="1226" y="716"/>
                  </a:lnTo>
                  <a:lnTo>
                    <a:pt x="1270" y="698"/>
                  </a:lnTo>
                  <a:lnTo>
                    <a:pt x="1314" y="684"/>
                  </a:lnTo>
                  <a:lnTo>
                    <a:pt x="1360" y="670"/>
                  </a:lnTo>
                  <a:lnTo>
                    <a:pt x="1406" y="660"/>
                  </a:lnTo>
                  <a:lnTo>
                    <a:pt x="1454" y="652"/>
                  </a:lnTo>
                  <a:lnTo>
                    <a:pt x="1502" y="644"/>
                  </a:lnTo>
                  <a:lnTo>
                    <a:pt x="1550" y="642"/>
                  </a:lnTo>
                  <a:lnTo>
                    <a:pt x="1600" y="640"/>
                  </a:lnTo>
                  <a:lnTo>
                    <a:pt x="1602" y="638"/>
                  </a:lnTo>
                  <a:lnTo>
                    <a:pt x="1756" y="480"/>
                  </a:lnTo>
                  <a:lnTo>
                    <a:pt x="1912" y="320"/>
                  </a:lnTo>
                  <a:lnTo>
                    <a:pt x="1756" y="162"/>
                  </a:lnTo>
                  <a:lnTo>
                    <a:pt x="1602" y="2"/>
                  </a:lnTo>
                  <a:lnTo>
                    <a:pt x="1600" y="0"/>
                  </a:lnTo>
                  <a:close/>
                </a:path>
              </a:pathLst>
            </a:custGeom>
            <a:solidFill>
              <a:srgbClr val="FFD966"/>
            </a:solidFill>
            <a:ln w="12700"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75"/>
                <a:buFont typeface="Arial"/>
                <a:buNone/>
              </a:pPr>
              <a:endParaRPr sz="3275" b="0" i="0" u="none" strike="noStrike" cap="none">
                <a:solidFill>
                  <a:schemeClr val="dk1"/>
                </a:solidFill>
                <a:latin typeface="Arial"/>
                <a:ea typeface="Arial"/>
                <a:cs typeface="Arial"/>
                <a:sym typeface="Arial"/>
              </a:endParaRPr>
            </a:p>
          </p:txBody>
        </p:sp>
        <p:sp>
          <p:nvSpPr>
            <p:cNvPr id="1512" name="Google Shape;1512;p120"/>
            <p:cNvSpPr/>
            <p:nvPr/>
          </p:nvSpPr>
          <p:spPr>
            <a:xfrm>
              <a:off x="7361767" y="5376333"/>
              <a:ext cx="4047067" cy="3386667"/>
            </a:xfrm>
            <a:custGeom>
              <a:avLst/>
              <a:gdLst/>
              <a:ahLst/>
              <a:cxnLst/>
              <a:rect l="l" t="t" r="r" b="b"/>
              <a:pathLst>
                <a:path w="1912" h="1600" extrusionOk="0">
                  <a:moveTo>
                    <a:pt x="312" y="1600"/>
                  </a:moveTo>
                  <a:lnTo>
                    <a:pt x="312" y="1600"/>
                  </a:lnTo>
                  <a:lnTo>
                    <a:pt x="394" y="1598"/>
                  </a:lnTo>
                  <a:lnTo>
                    <a:pt x="476" y="1592"/>
                  </a:lnTo>
                  <a:lnTo>
                    <a:pt x="556" y="1580"/>
                  </a:lnTo>
                  <a:lnTo>
                    <a:pt x="634" y="1566"/>
                  </a:lnTo>
                  <a:lnTo>
                    <a:pt x="712" y="1550"/>
                  </a:lnTo>
                  <a:lnTo>
                    <a:pt x="788" y="1528"/>
                  </a:lnTo>
                  <a:lnTo>
                    <a:pt x="862" y="1502"/>
                  </a:lnTo>
                  <a:lnTo>
                    <a:pt x="934" y="1474"/>
                  </a:lnTo>
                  <a:lnTo>
                    <a:pt x="1006" y="1442"/>
                  </a:lnTo>
                  <a:lnTo>
                    <a:pt x="1074" y="1406"/>
                  </a:lnTo>
                  <a:lnTo>
                    <a:pt x="1142" y="1368"/>
                  </a:lnTo>
                  <a:lnTo>
                    <a:pt x="1206" y="1326"/>
                  </a:lnTo>
                  <a:lnTo>
                    <a:pt x="1268" y="1282"/>
                  </a:lnTo>
                  <a:lnTo>
                    <a:pt x="1330" y="1234"/>
                  </a:lnTo>
                  <a:lnTo>
                    <a:pt x="1388" y="1184"/>
                  </a:lnTo>
                  <a:lnTo>
                    <a:pt x="1442" y="1132"/>
                  </a:lnTo>
                  <a:lnTo>
                    <a:pt x="1496" y="1076"/>
                  </a:lnTo>
                  <a:lnTo>
                    <a:pt x="1546" y="1018"/>
                  </a:lnTo>
                  <a:lnTo>
                    <a:pt x="1594" y="958"/>
                  </a:lnTo>
                  <a:lnTo>
                    <a:pt x="1638" y="896"/>
                  </a:lnTo>
                  <a:lnTo>
                    <a:pt x="1680" y="830"/>
                  </a:lnTo>
                  <a:lnTo>
                    <a:pt x="1718" y="764"/>
                  </a:lnTo>
                  <a:lnTo>
                    <a:pt x="1754" y="694"/>
                  </a:lnTo>
                  <a:lnTo>
                    <a:pt x="1786" y="624"/>
                  </a:lnTo>
                  <a:lnTo>
                    <a:pt x="1814" y="552"/>
                  </a:lnTo>
                  <a:lnTo>
                    <a:pt x="1840" y="478"/>
                  </a:lnTo>
                  <a:lnTo>
                    <a:pt x="1862" y="402"/>
                  </a:lnTo>
                  <a:lnTo>
                    <a:pt x="1880" y="324"/>
                  </a:lnTo>
                  <a:lnTo>
                    <a:pt x="1894" y="246"/>
                  </a:lnTo>
                  <a:lnTo>
                    <a:pt x="1904" y="166"/>
                  </a:lnTo>
                  <a:lnTo>
                    <a:pt x="1910" y="84"/>
                  </a:lnTo>
                  <a:lnTo>
                    <a:pt x="1912" y="2"/>
                  </a:lnTo>
                  <a:lnTo>
                    <a:pt x="1754" y="158"/>
                  </a:lnTo>
                  <a:lnTo>
                    <a:pt x="1594" y="312"/>
                  </a:lnTo>
                  <a:lnTo>
                    <a:pt x="1436" y="158"/>
                  </a:lnTo>
                  <a:lnTo>
                    <a:pt x="1276" y="2"/>
                  </a:lnTo>
                  <a:lnTo>
                    <a:pt x="1272" y="0"/>
                  </a:lnTo>
                  <a:lnTo>
                    <a:pt x="1272" y="0"/>
                  </a:lnTo>
                  <a:lnTo>
                    <a:pt x="1270" y="48"/>
                  </a:lnTo>
                  <a:lnTo>
                    <a:pt x="1268" y="98"/>
                  </a:lnTo>
                  <a:lnTo>
                    <a:pt x="1260" y="146"/>
                  </a:lnTo>
                  <a:lnTo>
                    <a:pt x="1252" y="192"/>
                  </a:lnTo>
                  <a:lnTo>
                    <a:pt x="1242" y="240"/>
                  </a:lnTo>
                  <a:lnTo>
                    <a:pt x="1228" y="284"/>
                  </a:lnTo>
                  <a:lnTo>
                    <a:pt x="1214" y="330"/>
                  </a:lnTo>
                  <a:lnTo>
                    <a:pt x="1196" y="374"/>
                  </a:lnTo>
                  <a:lnTo>
                    <a:pt x="1178" y="416"/>
                  </a:lnTo>
                  <a:lnTo>
                    <a:pt x="1156" y="458"/>
                  </a:lnTo>
                  <a:lnTo>
                    <a:pt x="1134" y="498"/>
                  </a:lnTo>
                  <a:lnTo>
                    <a:pt x="1108" y="536"/>
                  </a:lnTo>
                  <a:lnTo>
                    <a:pt x="1082" y="574"/>
                  </a:lnTo>
                  <a:lnTo>
                    <a:pt x="1052" y="610"/>
                  </a:lnTo>
                  <a:lnTo>
                    <a:pt x="1022" y="644"/>
                  </a:lnTo>
                  <a:lnTo>
                    <a:pt x="992" y="678"/>
                  </a:lnTo>
                  <a:lnTo>
                    <a:pt x="958" y="710"/>
                  </a:lnTo>
                  <a:lnTo>
                    <a:pt x="922" y="740"/>
                  </a:lnTo>
                  <a:lnTo>
                    <a:pt x="886" y="768"/>
                  </a:lnTo>
                  <a:lnTo>
                    <a:pt x="848" y="796"/>
                  </a:lnTo>
                  <a:lnTo>
                    <a:pt x="810" y="820"/>
                  </a:lnTo>
                  <a:lnTo>
                    <a:pt x="770" y="844"/>
                  </a:lnTo>
                  <a:lnTo>
                    <a:pt x="728" y="864"/>
                  </a:lnTo>
                  <a:lnTo>
                    <a:pt x="686" y="884"/>
                  </a:lnTo>
                  <a:lnTo>
                    <a:pt x="642" y="902"/>
                  </a:lnTo>
                  <a:lnTo>
                    <a:pt x="598" y="916"/>
                  </a:lnTo>
                  <a:lnTo>
                    <a:pt x="552" y="930"/>
                  </a:lnTo>
                  <a:lnTo>
                    <a:pt x="506" y="940"/>
                  </a:lnTo>
                  <a:lnTo>
                    <a:pt x="458" y="948"/>
                  </a:lnTo>
                  <a:lnTo>
                    <a:pt x="410" y="954"/>
                  </a:lnTo>
                  <a:lnTo>
                    <a:pt x="362" y="958"/>
                  </a:lnTo>
                  <a:lnTo>
                    <a:pt x="312" y="960"/>
                  </a:lnTo>
                  <a:lnTo>
                    <a:pt x="310" y="962"/>
                  </a:lnTo>
                  <a:lnTo>
                    <a:pt x="156" y="1120"/>
                  </a:lnTo>
                  <a:lnTo>
                    <a:pt x="0" y="1280"/>
                  </a:lnTo>
                  <a:lnTo>
                    <a:pt x="156" y="1438"/>
                  </a:lnTo>
                  <a:lnTo>
                    <a:pt x="310" y="1596"/>
                  </a:lnTo>
                  <a:lnTo>
                    <a:pt x="312" y="1600"/>
                  </a:lnTo>
                  <a:close/>
                </a:path>
              </a:pathLst>
            </a:custGeom>
            <a:solidFill>
              <a:srgbClr val="9CC2E5"/>
            </a:solidFill>
            <a:ln w="12700"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75"/>
                <a:buFont typeface="Arial"/>
                <a:buNone/>
              </a:pPr>
              <a:endParaRPr sz="3275" b="0" i="0" u="none" strike="noStrike" cap="none">
                <a:solidFill>
                  <a:schemeClr val="dk1"/>
                </a:solidFill>
                <a:latin typeface="Arial"/>
                <a:ea typeface="Arial"/>
                <a:cs typeface="Arial"/>
                <a:sym typeface="Arial"/>
              </a:endParaRPr>
            </a:p>
          </p:txBody>
        </p:sp>
        <p:sp>
          <p:nvSpPr>
            <p:cNvPr id="1513" name="Google Shape;1513;p120"/>
            <p:cNvSpPr/>
            <p:nvPr/>
          </p:nvSpPr>
          <p:spPr>
            <a:xfrm>
              <a:off x="4669367" y="4715933"/>
              <a:ext cx="3386667" cy="4047067"/>
            </a:xfrm>
            <a:custGeom>
              <a:avLst/>
              <a:gdLst/>
              <a:ahLst/>
              <a:cxnLst/>
              <a:rect l="l" t="t" r="r" b="b"/>
              <a:pathLst>
                <a:path w="1600" h="1912" extrusionOk="0">
                  <a:moveTo>
                    <a:pt x="0" y="312"/>
                  </a:moveTo>
                  <a:lnTo>
                    <a:pt x="0" y="312"/>
                  </a:lnTo>
                  <a:lnTo>
                    <a:pt x="2" y="394"/>
                  </a:lnTo>
                  <a:lnTo>
                    <a:pt x="8" y="474"/>
                  </a:lnTo>
                  <a:lnTo>
                    <a:pt x="18" y="554"/>
                  </a:lnTo>
                  <a:lnTo>
                    <a:pt x="32" y="634"/>
                  </a:lnTo>
                  <a:lnTo>
                    <a:pt x="50" y="712"/>
                  </a:lnTo>
                  <a:lnTo>
                    <a:pt x="72" y="786"/>
                  </a:lnTo>
                  <a:lnTo>
                    <a:pt x="96" y="862"/>
                  </a:lnTo>
                  <a:lnTo>
                    <a:pt x="126" y="934"/>
                  </a:lnTo>
                  <a:lnTo>
                    <a:pt x="158" y="1004"/>
                  </a:lnTo>
                  <a:lnTo>
                    <a:pt x="192" y="1074"/>
                  </a:lnTo>
                  <a:lnTo>
                    <a:pt x="232" y="1140"/>
                  </a:lnTo>
                  <a:lnTo>
                    <a:pt x="272" y="1206"/>
                  </a:lnTo>
                  <a:lnTo>
                    <a:pt x="318" y="1268"/>
                  </a:lnTo>
                  <a:lnTo>
                    <a:pt x="364" y="1328"/>
                  </a:lnTo>
                  <a:lnTo>
                    <a:pt x="414" y="1386"/>
                  </a:lnTo>
                  <a:lnTo>
                    <a:pt x="468" y="1442"/>
                  </a:lnTo>
                  <a:lnTo>
                    <a:pt x="522" y="1496"/>
                  </a:lnTo>
                  <a:lnTo>
                    <a:pt x="580" y="1546"/>
                  </a:lnTo>
                  <a:lnTo>
                    <a:pt x="642" y="1592"/>
                  </a:lnTo>
                  <a:lnTo>
                    <a:pt x="704" y="1638"/>
                  </a:lnTo>
                  <a:lnTo>
                    <a:pt x="768" y="1678"/>
                  </a:lnTo>
                  <a:lnTo>
                    <a:pt x="836" y="1718"/>
                  </a:lnTo>
                  <a:lnTo>
                    <a:pt x="904" y="1752"/>
                  </a:lnTo>
                  <a:lnTo>
                    <a:pt x="976" y="1784"/>
                  </a:lnTo>
                  <a:lnTo>
                    <a:pt x="1048" y="1814"/>
                  </a:lnTo>
                  <a:lnTo>
                    <a:pt x="1122" y="1838"/>
                  </a:lnTo>
                  <a:lnTo>
                    <a:pt x="1198" y="1860"/>
                  </a:lnTo>
                  <a:lnTo>
                    <a:pt x="1276" y="1878"/>
                  </a:lnTo>
                  <a:lnTo>
                    <a:pt x="1354" y="1892"/>
                  </a:lnTo>
                  <a:lnTo>
                    <a:pt x="1434" y="1902"/>
                  </a:lnTo>
                  <a:lnTo>
                    <a:pt x="1514" y="1910"/>
                  </a:lnTo>
                  <a:lnTo>
                    <a:pt x="1598" y="1912"/>
                  </a:lnTo>
                  <a:lnTo>
                    <a:pt x="1442" y="1752"/>
                  </a:lnTo>
                  <a:lnTo>
                    <a:pt x="1288" y="1594"/>
                  </a:lnTo>
                  <a:lnTo>
                    <a:pt x="1442" y="1434"/>
                  </a:lnTo>
                  <a:lnTo>
                    <a:pt x="1598" y="1276"/>
                  </a:lnTo>
                  <a:lnTo>
                    <a:pt x="1600" y="1272"/>
                  </a:lnTo>
                  <a:lnTo>
                    <a:pt x="1600" y="1272"/>
                  </a:lnTo>
                  <a:lnTo>
                    <a:pt x="1550" y="1270"/>
                  </a:lnTo>
                  <a:lnTo>
                    <a:pt x="1502" y="1266"/>
                  </a:lnTo>
                  <a:lnTo>
                    <a:pt x="1454" y="1260"/>
                  </a:lnTo>
                  <a:lnTo>
                    <a:pt x="1406" y="1252"/>
                  </a:lnTo>
                  <a:lnTo>
                    <a:pt x="1360" y="1242"/>
                  </a:lnTo>
                  <a:lnTo>
                    <a:pt x="1314" y="1228"/>
                  </a:lnTo>
                  <a:lnTo>
                    <a:pt x="1270" y="1214"/>
                  </a:lnTo>
                  <a:lnTo>
                    <a:pt x="1226" y="1196"/>
                  </a:lnTo>
                  <a:lnTo>
                    <a:pt x="1184" y="1176"/>
                  </a:lnTo>
                  <a:lnTo>
                    <a:pt x="1142" y="1156"/>
                  </a:lnTo>
                  <a:lnTo>
                    <a:pt x="1102" y="1132"/>
                  </a:lnTo>
                  <a:lnTo>
                    <a:pt x="1064" y="1108"/>
                  </a:lnTo>
                  <a:lnTo>
                    <a:pt x="1026" y="1080"/>
                  </a:lnTo>
                  <a:lnTo>
                    <a:pt x="990" y="1052"/>
                  </a:lnTo>
                  <a:lnTo>
                    <a:pt x="954" y="1022"/>
                  </a:lnTo>
                  <a:lnTo>
                    <a:pt x="922" y="990"/>
                  </a:lnTo>
                  <a:lnTo>
                    <a:pt x="890" y="958"/>
                  </a:lnTo>
                  <a:lnTo>
                    <a:pt x="860" y="922"/>
                  </a:lnTo>
                  <a:lnTo>
                    <a:pt x="830" y="886"/>
                  </a:lnTo>
                  <a:lnTo>
                    <a:pt x="804" y="848"/>
                  </a:lnTo>
                  <a:lnTo>
                    <a:pt x="778" y="810"/>
                  </a:lnTo>
                  <a:lnTo>
                    <a:pt x="756" y="770"/>
                  </a:lnTo>
                  <a:lnTo>
                    <a:pt x="734" y="728"/>
                  </a:lnTo>
                  <a:lnTo>
                    <a:pt x="716" y="686"/>
                  </a:lnTo>
                  <a:lnTo>
                    <a:pt x="698" y="642"/>
                  </a:lnTo>
                  <a:lnTo>
                    <a:pt x="684" y="598"/>
                  </a:lnTo>
                  <a:lnTo>
                    <a:pt x="670" y="552"/>
                  </a:lnTo>
                  <a:lnTo>
                    <a:pt x="660" y="504"/>
                  </a:lnTo>
                  <a:lnTo>
                    <a:pt x="652" y="458"/>
                  </a:lnTo>
                  <a:lnTo>
                    <a:pt x="644" y="410"/>
                  </a:lnTo>
                  <a:lnTo>
                    <a:pt x="642" y="360"/>
                  </a:lnTo>
                  <a:lnTo>
                    <a:pt x="640" y="312"/>
                  </a:lnTo>
                  <a:lnTo>
                    <a:pt x="638" y="310"/>
                  </a:lnTo>
                  <a:lnTo>
                    <a:pt x="480" y="154"/>
                  </a:lnTo>
                  <a:lnTo>
                    <a:pt x="320" y="0"/>
                  </a:lnTo>
                  <a:lnTo>
                    <a:pt x="162" y="154"/>
                  </a:lnTo>
                  <a:lnTo>
                    <a:pt x="2" y="310"/>
                  </a:lnTo>
                  <a:lnTo>
                    <a:pt x="0" y="312"/>
                  </a:lnTo>
                  <a:close/>
                </a:path>
              </a:pathLst>
            </a:custGeom>
            <a:solidFill>
              <a:srgbClr val="FF9381"/>
            </a:solidFill>
            <a:ln w="12700"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75"/>
                <a:buFont typeface="Arial"/>
                <a:buNone/>
              </a:pPr>
              <a:endParaRPr sz="3275" b="0" i="0" u="none" strike="noStrike" cap="none">
                <a:solidFill>
                  <a:schemeClr val="dk1"/>
                </a:solidFill>
                <a:latin typeface="Arial"/>
                <a:ea typeface="Arial"/>
                <a:cs typeface="Arial"/>
                <a:sym typeface="Arial"/>
              </a:endParaRPr>
            </a:p>
          </p:txBody>
        </p:sp>
      </p:grpSp>
      <p:sp>
        <p:nvSpPr>
          <p:cNvPr id="1514" name="Google Shape;1514;p120"/>
          <p:cNvSpPr txBox="1"/>
          <p:nvPr/>
        </p:nvSpPr>
        <p:spPr>
          <a:xfrm>
            <a:off x="7124813" y="4634228"/>
            <a:ext cx="2070000" cy="110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Risk management life cycle</a:t>
            </a:r>
            <a:endParaRPr sz="1400" b="0" i="0" u="none" strike="noStrike" cap="none">
              <a:solidFill>
                <a:srgbClr val="000000"/>
              </a:solidFill>
              <a:latin typeface="Open Sans SemiBold"/>
              <a:ea typeface="Open Sans SemiBold"/>
              <a:cs typeface="Open Sans SemiBold"/>
              <a:sym typeface="Open Sans SemiBold"/>
            </a:endParaRPr>
          </a:p>
        </p:txBody>
      </p:sp>
      <p:sp>
        <p:nvSpPr>
          <p:cNvPr id="1515" name="Google Shape;1515;p120"/>
          <p:cNvSpPr txBox="1"/>
          <p:nvPr/>
        </p:nvSpPr>
        <p:spPr>
          <a:xfrm>
            <a:off x="2735175" y="3614257"/>
            <a:ext cx="5069543"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 .IT risk identification</a:t>
            </a:r>
            <a:endParaRPr sz="1400" b="0" i="0" u="none" strike="noStrike" cap="none">
              <a:solidFill>
                <a:srgbClr val="000000"/>
              </a:solidFill>
              <a:latin typeface="Arial"/>
              <a:ea typeface="Arial"/>
              <a:cs typeface="Arial"/>
              <a:sym typeface="Arial"/>
            </a:endParaRPr>
          </a:p>
        </p:txBody>
      </p:sp>
      <p:sp>
        <p:nvSpPr>
          <p:cNvPr id="1516" name="Google Shape;1516;p120"/>
          <p:cNvSpPr txBox="1"/>
          <p:nvPr/>
        </p:nvSpPr>
        <p:spPr>
          <a:xfrm>
            <a:off x="9561594" y="3615058"/>
            <a:ext cx="4056157"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 IT risk analysis</a:t>
            </a:r>
            <a:endParaRPr sz="1400" b="0" i="0" u="none" strike="noStrike" cap="none">
              <a:solidFill>
                <a:srgbClr val="000000"/>
              </a:solidFill>
              <a:latin typeface="Arial"/>
              <a:ea typeface="Arial"/>
              <a:cs typeface="Arial"/>
              <a:sym typeface="Arial"/>
            </a:endParaRPr>
          </a:p>
        </p:txBody>
      </p:sp>
      <p:sp>
        <p:nvSpPr>
          <p:cNvPr id="1517" name="Google Shape;1517;p120"/>
          <p:cNvSpPr txBox="1"/>
          <p:nvPr/>
        </p:nvSpPr>
        <p:spPr>
          <a:xfrm>
            <a:off x="1583140" y="5869303"/>
            <a:ext cx="4844444"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 Risk response and mitigation</a:t>
            </a:r>
            <a:endParaRPr sz="1400" b="0" i="0" u="none" strike="noStrike" cap="none">
              <a:solidFill>
                <a:srgbClr val="000000"/>
              </a:solidFill>
              <a:latin typeface="Arial"/>
              <a:ea typeface="Arial"/>
              <a:cs typeface="Arial"/>
              <a:sym typeface="Arial"/>
            </a:endParaRPr>
          </a:p>
        </p:txBody>
      </p:sp>
      <p:sp>
        <p:nvSpPr>
          <p:cNvPr id="1518" name="Google Shape;1518;p120"/>
          <p:cNvSpPr txBox="1"/>
          <p:nvPr/>
        </p:nvSpPr>
        <p:spPr>
          <a:xfrm>
            <a:off x="10302768" y="5669647"/>
            <a:ext cx="6903675"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 Risk and control monitoring</a:t>
            </a:r>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And reporting</a:t>
            </a:r>
            <a:endParaRPr sz="1400" b="0" i="0" u="none" strike="noStrike" cap="none">
              <a:solidFill>
                <a:srgbClr val="000000"/>
              </a:solidFill>
              <a:latin typeface="Arial"/>
              <a:ea typeface="Arial"/>
              <a:cs typeface="Arial"/>
              <a:sym typeface="Arial"/>
            </a:endParaRPr>
          </a:p>
        </p:txBody>
      </p:sp>
      <p:sp>
        <p:nvSpPr>
          <p:cNvPr id="1519" name="Google Shape;1519;p120"/>
          <p:cNvSpPr txBox="1"/>
          <p:nvPr/>
        </p:nvSpPr>
        <p:spPr>
          <a:xfrm>
            <a:off x="4370996" y="1359211"/>
            <a:ext cx="75438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There are four steps in the risk management life cycle:</a:t>
            </a:r>
            <a:endParaRPr sz="1400" b="0" i="0" u="none" strike="noStrike" cap="none">
              <a:solidFill>
                <a:srgbClr val="000000"/>
              </a:solidFill>
              <a:latin typeface="Arial"/>
              <a:ea typeface="Arial"/>
              <a:cs typeface="Arial"/>
              <a:sym typeface="Arial"/>
            </a:endParaRPr>
          </a:p>
        </p:txBody>
      </p:sp>
      <p:sp>
        <p:nvSpPr>
          <p:cNvPr id="1520" name="Google Shape;1520;p120"/>
          <p:cNvSpPr/>
          <p:nvPr/>
        </p:nvSpPr>
        <p:spPr>
          <a:xfrm>
            <a:off x="5422900" y="816352"/>
            <a:ext cx="54253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a:latin typeface="Open Sans"/>
                <a:ea typeface="Open Sans"/>
                <a:cs typeface="Open Sans"/>
                <a:sym typeface="Open Sans"/>
              </a:rPr>
              <a:t>Different Types of Policies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324"/>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1- Risk Identification</a:t>
            </a:r>
            <a:endParaRPr b="1">
              <a:latin typeface="Open Sans"/>
              <a:ea typeface="Open Sans"/>
              <a:cs typeface="Open Sans"/>
              <a:sym typeface="Open Sans"/>
            </a:endParaRPr>
          </a:p>
        </p:txBody>
      </p:sp>
      <p:sp>
        <p:nvSpPr>
          <p:cNvPr id="1526" name="Google Shape;1526;p324"/>
          <p:cNvSpPr/>
          <p:nvPr/>
        </p:nvSpPr>
        <p:spPr>
          <a:xfrm>
            <a:off x="1827354" y="1433166"/>
            <a:ext cx="12558816"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Risk identification is the process of documenting any risks that could prevent an organization or program from reaching its objectives. It includes the following key points:</a:t>
            </a:r>
            <a:endParaRPr sz="2200" b="0" i="0" u="none" strike="noStrike" cap="none">
              <a:solidFill>
                <a:srgbClr val="FFFFFF"/>
              </a:solidFill>
              <a:latin typeface="Open Sans"/>
              <a:ea typeface="Open Sans"/>
              <a:cs typeface="Open Sans"/>
              <a:sym typeface="Open Sans"/>
            </a:endParaRPr>
          </a:p>
        </p:txBody>
      </p:sp>
      <p:grpSp>
        <p:nvGrpSpPr>
          <p:cNvPr id="1527" name="Google Shape;1527;p324"/>
          <p:cNvGrpSpPr/>
          <p:nvPr/>
        </p:nvGrpSpPr>
        <p:grpSpPr>
          <a:xfrm>
            <a:off x="5891357" y="3008976"/>
            <a:ext cx="8859705" cy="1160634"/>
            <a:chOff x="2516042" y="2297061"/>
            <a:chExt cx="13016569" cy="1160634"/>
          </a:xfrm>
        </p:grpSpPr>
        <p:sp>
          <p:nvSpPr>
            <p:cNvPr id="1528" name="Google Shape;1528;p324"/>
            <p:cNvSpPr/>
            <p:nvPr/>
          </p:nvSpPr>
          <p:spPr>
            <a:xfrm rot="5400000">
              <a:off x="8444010" y="-3630907"/>
              <a:ext cx="1160634" cy="13016569"/>
            </a:xfrm>
            <a:prstGeom prst="roundRect">
              <a:avLst>
                <a:gd name="adj" fmla="val 16667"/>
              </a:avLst>
            </a:prstGeom>
            <a:solidFill>
              <a:srgbClr val="D6EBFE"/>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9" name="Google Shape;1529;p324"/>
            <p:cNvSpPr/>
            <p:nvPr/>
          </p:nvSpPr>
          <p:spPr>
            <a:xfrm>
              <a:off x="2680678" y="2399321"/>
              <a:ext cx="12417636" cy="973524"/>
            </a:xfrm>
            <a:prstGeom prst="roundRect">
              <a:avLst>
                <a:gd name="adj" fmla="val 16667"/>
              </a:avLst>
            </a:prstGeom>
            <a:solidFill>
              <a:srgbClr val="D6EB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first step in the risk management process, designed to help companies understand and plan for potential risks</a:t>
              </a:r>
              <a:endParaRPr/>
            </a:p>
          </p:txBody>
        </p:sp>
      </p:grpSp>
      <p:grpSp>
        <p:nvGrpSpPr>
          <p:cNvPr id="1530" name="Google Shape;1530;p324"/>
          <p:cNvGrpSpPr/>
          <p:nvPr/>
        </p:nvGrpSpPr>
        <p:grpSpPr>
          <a:xfrm>
            <a:off x="5891357" y="4314334"/>
            <a:ext cx="8859705" cy="1547888"/>
            <a:chOff x="2516042" y="3602420"/>
            <a:chExt cx="13016569" cy="1160634"/>
          </a:xfrm>
        </p:grpSpPr>
        <p:sp>
          <p:nvSpPr>
            <p:cNvPr id="1531" name="Google Shape;1531;p324"/>
            <p:cNvSpPr/>
            <p:nvPr/>
          </p:nvSpPr>
          <p:spPr>
            <a:xfrm rot="5400000">
              <a:off x="8444010" y="-2325548"/>
              <a:ext cx="1160634" cy="13016569"/>
            </a:xfrm>
            <a:prstGeom prst="roundRect">
              <a:avLst>
                <a:gd name="adj" fmla="val 16667"/>
              </a:avLst>
            </a:prstGeom>
            <a:solidFill>
              <a:srgbClr val="E4E1F3"/>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32" name="Google Shape;1532;p324"/>
            <p:cNvSpPr/>
            <p:nvPr/>
          </p:nvSpPr>
          <p:spPr>
            <a:xfrm>
              <a:off x="2680678" y="3695974"/>
              <a:ext cx="12417636" cy="973524"/>
            </a:xfrm>
            <a:prstGeom prst="roundRect">
              <a:avLst>
                <a:gd name="adj" fmla="val 16667"/>
              </a:avLst>
            </a:prstGeom>
            <a:solidFill>
              <a:srgbClr val="E4E1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process of discovering, categorizing, and documenting risks to an organization</a:t>
              </a:r>
              <a:endParaRPr/>
            </a:p>
          </p:txBody>
        </p:sp>
      </p:grpSp>
      <p:pic>
        <p:nvPicPr>
          <p:cNvPr id="1533" name="Google Shape;1533;p324"/>
          <p:cNvPicPr preferRelativeResize="0"/>
          <p:nvPr/>
        </p:nvPicPr>
        <p:blipFill rotWithShape="1">
          <a:blip r:embed="rId3">
            <a:alphaModFix/>
          </a:blip>
          <a:srcRect/>
          <a:stretch/>
        </p:blipFill>
        <p:spPr>
          <a:xfrm>
            <a:off x="1800541" y="3757809"/>
            <a:ext cx="3377644" cy="3377644"/>
          </a:xfrm>
          <a:prstGeom prst="rect">
            <a:avLst/>
          </a:prstGeom>
          <a:noFill/>
          <a:ln>
            <a:noFill/>
          </a:ln>
        </p:spPr>
      </p:pic>
      <p:grpSp>
        <p:nvGrpSpPr>
          <p:cNvPr id="1534" name="Google Shape;1534;p324"/>
          <p:cNvGrpSpPr/>
          <p:nvPr/>
        </p:nvGrpSpPr>
        <p:grpSpPr>
          <a:xfrm>
            <a:off x="5891358" y="6093822"/>
            <a:ext cx="8859705" cy="1547888"/>
            <a:chOff x="2516042" y="3602420"/>
            <a:chExt cx="13016569" cy="1160634"/>
          </a:xfrm>
        </p:grpSpPr>
        <p:sp>
          <p:nvSpPr>
            <p:cNvPr id="1535" name="Google Shape;1535;p324"/>
            <p:cNvSpPr/>
            <p:nvPr/>
          </p:nvSpPr>
          <p:spPr>
            <a:xfrm rot="5400000">
              <a:off x="8444010" y="-2325548"/>
              <a:ext cx="1160634" cy="13016569"/>
            </a:xfrm>
            <a:prstGeom prst="roundRect">
              <a:avLst>
                <a:gd name="adj" fmla="val 16667"/>
              </a:avLst>
            </a:prstGeom>
            <a:solidFill>
              <a:srgbClr val="F7CAAC"/>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36" name="Google Shape;1536;p324"/>
            <p:cNvSpPr/>
            <p:nvPr/>
          </p:nvSpPr>
          <p:spPr>
            <a:xfrm>
              <a:off x="2680678" y="3695974"/>
              <a:ext cx="12417636" cy="973524"/>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Important because only identified risks can be evaluated and addressed with suitable responses</a:t>
              </a:r>
              <a:endParaRPr/>
            </a:p>
          </p:txBody>
        </p:sp>
      </p:grpSp>
      <p:sp>
        <p:nvSpPr>
          <p:cNvPr id="1537" name="Google Shape;1537;p324"/>
          <p:cNvSpPr/>
          <p:nvPr/>
        </p:nvSpPr>
        <p:spPr>
          <a:xfrm>
            <a:off x="5854700" y="816705"/>
            <a:ext cx="456017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grpSp>
        <p:nvGrpSpPr>
          <p:cNvPr id="1542" name="Google Shape;1542;p325"/>
          <p:cNvGrpSpPr/>
          <p:nvPr/>
        </p:nvGrpSpPr>
        <p:grpSpPr>
          <a:xfrm>
            <a:off x="995971" y="2942728"/>
            <a:ext cx="4779433" cy="1172633"/>
            <a:chOff x="4389438" y="2971800"/>
            <a:chExt cx="7169150" cy="1758950"/>
          </a:xfrm>
        </p:grpSpPr>
        <p:sp>
          <p:nvSpPr>
            <p:cNvPr id="1543" name="Google Shape;1543;p325"/>
            <p:cNvSpPr/>
            <p:nvPr/>
          </p:nvSpPr>
          <p:spPr>
            <a:xfrm>
              <a:off x="4389438" y="2971800"/>
              <a:ext cx="7169150" cy="1758950"/>
            </a:xfrm>
            <a:prstGeom prst="rect">
              <a:avLst/>
            </a:pr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sp>
          <p:nvSpPr>
            <p:cNvPr id="1544" name="Google Shape;1544;p325"/>
            <p:cNvSpPr txBox="1"/>
            <p:nvPr/>
          </p:nvSpPr>
          <p:spPr>
            <a:xfrm>
              <a:off x="5992305" y="3482115"/>
              <a:ext cx="5483732" cy="64633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Brainstorming</a:t>
              </a:r>
              <a:endParaRPr/>
            </a:p>
          </p:txBody>
        </p:sp>
      </p:grpSp>
      <p:grpSp>
        <p:nvGrpSpPr>
          <p:cNvPr id="1545" name="Google Shape;1545;p325"/>
          <p:cNvGrpSpPr/>
          <p:nvPr/>
        </p:nvGrpSpPr>
        <p:grpSpPr>
          <a:xfrm>
            <a:off x="10798236" y="2942728"/>
            <a:ext cx="4779433" cy="1172633"/>
            <a:chOff x="4389438" y="2971800"/>
            <a:chExt cx="7169150" cy="1758950"/>
          </a:xfrm>
        </p:grpSpPr>
        <p:sp>
          <p:nvSpPr>
            <p:cNvPr id="1546" name="Google Shape;1546;p325"/>
            <p:cNvSpPr/>
            <p:nvPr/>
          </p:nvSpPr>
          <p:spPr>
            <a:xfrm>
              <a:off x="4389438" y="2971800"/>
              <a:ext cx="7169150" cy="1758950"/>
            </a:xfrm>
            <a:prstGeom prst="rect">
              <a:avLst/>
            </a:prstGeom>
            <a:solidFill>
              <a:schemeClr val="accent1"/>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sp>
          <p:nvSpPr>
            <p:cNvPr id="1547" name="Google Shape;1547;p325"/>
            <p:cNvSpPr txBox="1"/>
            <p:nvPr/>
          </p:nvSpPr>
          <p:spPr>
            <a:xfrm>
              <a:off x="5992305" y="3482115"/>
              <a:ext cx="5483732" cy="64633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Questionnaires</a:t>
              </a:r>
              <a:endParaRPr/>
            </a:p>
          </p:txBody>
        </p:sp>
      </p:grpSp>
      <p:grpSp>
        <p:nvGrpSpPr>
          <p:cNvPr id="1548" name="Google Shape;1548;p325"/>
          <p:cNvGrpSpPr/>
          <p:nvPr/>
        </p:nvGrpSpPr>
        <p:grpSpPr>
          <a:xfrm>
            <a:off x="914401" y="4699848"/>
            <a:ext cx="4757209" cy="1172633"/>
            <a:chOff x="4389438" y="7766050"/>
            <a:chExt cx="7135813" cy="1758950"/>
          </a:xfrm>
        </p:grpSpPr>
        <p:sp>
          <p:nvSpPr>
            <p:cNvPr id="1549" name="Google Shape;1549;p325"/>
            <p:cNvSpPr/>
            <p:nvPr/>
          </p:nvSpPr>
          <p:spPr>
            <a:xfrm>
              <a:off x="4389438" y="7766050"/>
              <a:ext cx="7135813" cy="1758950"/>
            </a:xfrm>
            <a:prstGeom prst="rect">
              <a:avLst/>
            </a:prstGeom>
            <a:solidFill>
              <a:srgbClr val="00B050"/>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sp>
          <p:nvSpPr>
            <p:cNvPr id="1550" name="Google Shape;1550;p325"/>
            <p:cNvSpPr txBox="1"/>
            <p:nvPr/>
          </p:nvSpPr>
          <p:spPr>
            <a:xfrm>
              <a:off x="5936188" y="8243505"/>
              <a:ext cx="5483733" cy="646331"/>
            </a:xfrm>
            <a:prstGeom prst="rect">
              <a:avLst/>
            </a:prstGeom>
            <a:solidFill>
              <a:srgbClr val="00B050"/>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OEM updates</a:t>
              </a:r>
              <a:endParaRPr/>
            </a:p>
          </p:txBody>
        </p:sp>
      </p:grpSp>
      <p:grpSp>
        <p:nvGrpSpPr>
          <p:cNvPr id="1551" name="Google Shape;1551;p325"/>
          <p:cNvGrpSpPr/>
          <p:nvPr/>
        </p:nvGrpSpPr>
        <p:grpSpPr>
          <a:xfrm>
            <a:off x="5799090" y="4699848"/>
            <a:ext cx="4757209" cy="1172633"/>
            <a:chOff x="4389438" y="7766050"/>
            <a:chExt cx="7135813" cy="1758950"/>
          </a:xfrm>
        </p:grpSpPr>
        <p:sp>
          <p:nvSpPr>
            <p:cNvPr id="1552" name="Google Shape;1552;p325"/>
            <p:cNvSpPr/>
            <p:nvPr/>
          </p:nvSpPr>
          <p:spPr>
            <a:xfrm>
              <a:off x="4389438" y="7766050"/>
              <a:ext cx="7135813" cy="1758950"/>
            </a:xfrm>
            <a:prstGeom prst="rect">
              <a:avLst/>
            </a:prstGeom>
            <a:solidFill>
              <a:schemeClr val="accent5"/>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sp>
          <p:nvSpPr>
            <p:cNvPr id="1553" name="Google Shape;1553;p325"/>
            <p:cNvSpPr txBox="1"/>
            <p:nvPr/>
          </p:nvSpPr>
          <p:spPr>
            <a:xfrm>
              <a:off x="5936188" y="8243505"/>
              <a:ext cx="5483733" cy="64633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Regular testing</a:t>
              </a:r>
              <a:endParaRPr/>
            </a:p>
          </p:txBody>
        </p:sp>
      </p:grpSp>
      <p:sp>
        <p:nvSpPr>
          <p:cNvPr id="1554" name="Google Shape;1554;p325"/>
          <p:cNvSpPr/>
          <p:nvPr/>
        </p:nvSpPr>
        <p:spPr>
          <a:xfrm>
            <a:off x="10716666" y="4699848"/>
            <a:ext cx="4757209" cy="1172633"/>
          </a:xfrm>
          <a:prstGeom prst="rect">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sp>
        <p:nvSpPr>
          <p:cNvPr id="1555" name="Google Shape;1555;p325"/>
          <p:cNvSpPr txBox="1"/>
          <p:nvPr/>
        </p:nvSpPr>
        <p:spPr>
          <a:xfrm>
            <a:off x="11769448" y="5018151"/>
            <a:ext cx="3655822" cy="43088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Subscriptions to blogs</a:t>
            </a:r>
            <a:endParaRPr/>
          </a:p>
        </p:txBody>
      </p:sp>
      <p:sp>
        <p:nvSpPr>
          <p:cNvPr id="1556" name="Google Shape;1556;p325"/>
          <p:cNvSpPr/>
          <p:nvPr/>
        </p:nvSpPr>
        <p:spPr>
          <a:xfrm>
            <a:off x="5958480" y="2942728"/>
            <a:ext cx="4597817" cy="1182989"/>
          </a:xfrm>
          <a:prstGeom prst="rect">
            <a:avLst/>
          </a:prstGeom>
          <a:solidFill>
            <a:schemeClr val="accent6"/>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Open Sans"/>
              <a:ea typeface="Open Sans"/>
              <a:cs typeface="Open Sans"/>
              <a:sym typeface="Open Sans"/>
            </a:endParaRPr>
          </a:p>
        </p:txBody>
      </p:sp>
      <p:sp>
        <p:nvSpPr>
          <p:cNvPr id="1557" name="Google Shape;1557;p325"/>
          <p:cNvSpPr txBox="1"/>
          <p:nvPr/>
        </p:nvSpPr>
        <p:spPr>
          <a:xfrm>
            <a:off x="6835736" y="3324038"/>
            <a:ext cx="3655821" cy="43088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Interviews</a:t>
            </a:r>
            <a:endParaRPr/>
          </a:p>
        </p:txBody>
      </p:sp>
      <p:pic>
        <p:nvPicPr>
          <p:cNvPr id="1558" name="Google Shape;1558;p325" descr="Badge 6 outline"/>
          <p:cNvPicPr preferRelativeResize="0"/>
          <p:nvPr/>
        </p:nvPicPr>
        <p:blipFill rotWithShape="1">
          <a:blip r:embed="rId3">
            <a:alphaModFix/>
          </a:blip>
          <a:srcRect/>
          <a:stretch/>
        </p:blipFill>
        <p:spPr>
          <a:xfrm>
            <a:off x="10855048" y="4776394"/>
            <a:ext cx="914400" cy="914400"/>
          </a:xfrm>
          <a:prstGeom prst="rect">
            <a:avLst/>
          </a:prstGeom>
          <a:noFill/>
          <a:ln>
            <a:noFill/>
          </a:ln>
        </p:spPr>
      </p:pic>
      <p:pic>
        <p:nvPicPr>
          <p:cNvPr id="1559" name="Google Shape;1559;p325" descr="Badge 5 outline"/>
          <p:cNvPicPr preferRelativeResize="0"/>
          <p:nvPr/>
        </p:nvPicPr>
        <p:blipFill rotWithShape="1">
          <a:blip r:embed="rId4">
            <a:alphaModFix/>
          </a:blip>
          <a:srcRect/>
          <a:stretch/>
        </p:blipFill>
        <p:spPr>
          <a:xfrm>
            <a:off x="5927605" y="4828964"/>
            <a:ext cx="914400" cy="914400"/>
          </a:xfrm>
          <a:prstGeom prst="rect">
            <a:avLst/>
          </a:prstGeom>
          <a:noFill/>
          <a:ln>
            <a:noFill/>
          </a:ln>
        </p:spPr>
      </p:pic>
      <p:pic>
        <p:nvPicPr>
          <p:cNvPr id="1560" name="Google Shape;1560;p325" descr="Badge 4 outline"/>
          <p:cNvPicPr preferRelativeResize="0"/>
          <p:nvPr/>
        </p:nvPicPr>
        <p:blipFill rotWithShape="1">
          <a:blip r:embed="rId5">
            <a:alphaModFix/>
          </a:blip>
          <a:srcRect/>
          <a:stretch/>
        </p:blipFill>
        <p:spPr>
          <a:xfrm>
            <a:off x="1022015" y="4828964"/>
            <a:ext cx="914400" cy="914400"/>
          </a:xfrm>
          <a:prstGeom prst="rect">
            <a:avLst/>
          </a:prstGeom>
          <a:noFill/>
          <a:ln>
            <a:noFill/>
          </a:ln>
        </p:spPr>
      </p:pic>
      <p:pic>
        <p:nvPicPr>
          <p:cNvPr id="1561" name="Google Shape;1561;p325" descr="Badge 3 outline"/>
          <p:cNvPicPr preferRelativeResize="0"/>
          <p:nvPr/>
        </p:nvPicPr>
        <p:blipFill rotWithShape="1">
          <a:blip r:embed="rId6">
            <a:alphaModFix/>
          </a:blip>
          <a:srcRect/>
          <a:stretch/>
        </p:blipFill>
        <p:spPr>
          <a:xfrm>
            <a:off x="10937810" y="3077022"/>
            <a:ext cx="914400" cy="914400"/>
          </a:xfrm>
          <a:prstGeom prst="rect">
            <a:avLst/>
          </a:prstGeom>
          <a:noFill/>
          <a:ln>
            <a:noFill/>
          </a:ln>
        </p:spPr>
      </p:pic>
      <p:pic>
        <p:nvPicPr>
          <p:cNvPr id="1562" name="Google Shape;1562;p325" descr="Badge outline"/>
          <p:cNvPicPr preferRelativeResize="0"/>
          <p:nvPr/>
        </p:nvPicPr>
        <p:blipFill rotWithShape="1">
          <a:blip r:embed="rId7">
            <a:alphaModFix/>
          </a:blip>
          <a:srcRect/>
          <a:stretch/>
        </p:blipFill>
        <p:spPr>
          <a:xfrm>
            <a:off x="6017343" y="3067676"/>
            <a:ext cx="914400" cy="914400"/>
          </a:xfrm>
          <a:prstGeom prst="rect">
            <a:avLst/>
          </a:prstGeom>
          <a:noFill/>
          <a:ln>
            <a:noFill/>
          </a:ln>
        </p:spPr>
      </p:pic>
      <p:pic>
        <p:nvPicPr>
          <p:cNvPr id="1563" name="Google Shape;1563;p325" descr="Badge 1 outline"/>
          <p:cNvPicPr preferRelativeResize="0"/>
          <p:nvPr/>
        </p:nvPicPr>
        <p:blipFill rotWithShape="1">
          <a:blip r:embed="rId8">
            <a:alphaModFix/>
          </a:blip>
          <a:srcRect/>
          <a:stretch/>
        </p:blipFill>
        <p:spPr>
          <a:xfrm>
            <a:off x="1105729" y="2998479"/>
            <a:ext cx="914400" cy="914400"/>
          </a:xfrm>
          <a:prstGeom prst="rect">
            <a:avLst/>
          </a:prstGeom>
          <a:noFill/>
          <a:ln>
            <a:noFill/>
          </a:ln>
        </p:spPr>
      </p:pic>
      <p:sp>
        <p:nvSpPr>
          <p:cNvPr id="1564" name="Google Shape;1564;p325"/>
          <p:cNvSpPr txBox="1"/>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chemeClr val="dk1"/>
                </a:solidFill>
                <a:latin typeface="Open Sans"/>
                <a:ea typeface="Open Sans"/>
                <a:cs typeface="Open Sans"/>
                <a:sym typeface="Open Sans"/>
              </a:rPr>
              <a:t>Risk Identification Method</a:t>
            </a:r>
            <a:endParaRPr/>
          </a:p>
        </p:txBody>
      </p:sp>
      <p:sp>
        <p:nvSpPr>
          <p:cNvPr id="1565" name="Google Shape;1565;p325"/>
          <p:cNvSpPr/>
          <p:nvPr/>
        </p:nvSpPr>
        <p:spPr>
          <a:xfrm>
            <a:off x="5194300" y="816705"/>
            <a:ext cx="588573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6" name="Google Shape;1566;p325"/>
          <p:cNvSpPr/>
          <p:nvPr/>
        </p:nvSpPr>
        <p:spPr>
          <a:xfrm>
            <a:off x="5177372" y="1433166"/>
            <a:ext cx="5858780"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Methods for identifying risks include:</a:t>
            </a:r>
            <a:endParaRPr sz="2200" b="0" i="0" u="none" strike="noStrike" cap="none">
              <a:solidFill>
                <a:srgbClr val="FFFFFF"/>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326"/>
          <p:cNvSpPr/>
          <p:nvPr/>
        </p:nvSpPr>
        <p:spPr>
          <a:xfrm>
            <a:off x="989113" y="2554486"/>
            <a:ext cx="14526160" cy="5678414"/>
          </a:xfrm>
          <a:prstGeom prst="roundRect">
            <a:avLst>
              <a:gd name="adj" fmla="val 3910"/>
            </a:avLst>
          </a:prstGeom>
          <a:solidFill>
            <a:srgbClr val="E5DCC5"/>
          </a:solidFill>
          <a:ln w="25400" cap="flat" cmpd="sng">
            <a:solidFill>
              <a:srgbClr val="D3C4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2" name="Google Shape;1572;p326"/>
          <p:cNvSpPr/>
          <p:nvPr/>
        </p:nvSpPr>
        <p:spPr>
          <a:xfrm>
            <a:off x="7833087" y="2742024"/>
            <a:ext cx="7301538" cy="1093357"/>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Risk analysis prioritizes risks and calculates the cost of safeguards.</a:t>
            </a:r>
            <a:endParaRPr sz="2400" b="0" i="0" u="none" strike="noStrike" cap="none">
              <a:solidFill>
                <a:schemeClr val="lt1"/>
              </a:solidFill>
              <a:latin typeface="Arial"/>
              <a:ea typeface="Arial"/>
              <a:cs typeface="Arial"/>
              <a:sym typeface="Arial"/>
            </a:endParaRPr>
          </a:p>
        </p:txBody>
      </p:sp>
      <p:sp>
        <p:nvSpPr>
          <p:cNvPr id="1573" name="Google Shape;1573;p326"/>
          <p:cNvSpPr/>
          <p:nvPr/>
        </p:nvSpPr>
        <p:spPr>
          <a:xfrm>
            <a:off x="7833087" y="4105507"/>
            <a:ext cx="7317635" cy="1091681"/>
          </a:xfrm>
          <a:prstGeom prst="roundRect">
            <a:avLst>
              <a:gd name="adj" fmla="val 16667"/>
            </a:avLst>
          </a:prstGeom>
          <a:solidFill>
            <a:schemeClr val="lt1"/>
          </a:solidFill>
          <a:ln w="12700" cap="flat" cmpd="sng">
            <a:solidFill>
              <a:schemeClr val="lt1"/>
            </a:solidFill>
            <a:prstDash val="solid"/>
            <a:miter lim="800000"/>
            <a:headEnd type="none" w="sm" len="sm"/>
            <a:tailEnd type="none" w="sm" len="sm"/>
          </a:ln>
        </p:spPr>
        <p:txBody>
          <a:bodyPr spcFirstLastPara="1" wrap="square" lIns="142225" tIns="81275" rIns="142225" bIns="81275"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provides a cost/benefit comparison between cost of safeguards and cost of loss.</a:t>
            </a:r>
            <a:endParaRPr sz="2400" b="0" i="0" u="none" strike="noStrike" cap="none">
              <a:solidFill>
                <a:srgbClr val="000000"/>
              </a:solidFill>
              <a:latin typeface="Arial"/>
              <a:ea typeface="Arial"/>
              <a:cs typeface="Arial"/>
              <a:sym typeface="Arial"/>
            </a:endParaRPr>
          </a:p>
        </p:txBody>
      </p:sp>
      <p:sp>
        <p:nvSpPr>
          <p:cNvPr id="1574" name="Google Shape;1574;p326"/>
          <p:cNvSpPr/>
          <p:nvPr/>
        </p:nvSpPr>
        <p:spPr>
          <a:xfrm>
            <a:off x="7833087" y="5467314"/>
            <a:ext cx="7317635" cy="1091681"/>
          </a:xfrm>
          <a:prstGeom prst="roundRect">
            <a:avLst>
              <a:gd name="adj" fmla="val 16667"/>
            </a:avLst>
          </a:prstGeom>
          <a:solidFill>
            <a:schemeClr val="lt1"/>
          </a:solidFill>
          <a:ln w="12700" cap="flat" cmpd="sng">
            <a:solidFill>
              <a:schemeClr val="lt1"/>
            </a:solidFill>
            <a:prstDash val="solid"/>
            <a:miter lim="800000"/>
            <a:headEnd type="none" w="sm" len="sm"/>
            <a:tailEnd type="none" w="sm" len="sm"/>
          </a:ln>
        </p:spPr>
        <p:txBody>
          <a:bodyPr spcFirstLastPara="1" wrap="square" lIns="142225" tIns="81275" rIns="142225" bIns="81275"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identifies and prioritizes the risk factors with great impact.</a:t>
            </a:r>
            <a:endParaRPr sz="2400" b="0" i="0" u="none" strike="noStrike" cap="none">
              <a:solidFill>
                <a:srgbClr val="000000"/>
              </a:solidFill>
              <a:latin typeface="Arial"/>
              <a:ea typeface="Arial"/>
              <a:cs typeface="Arial"/>
              <a:sym typeface="Arial"/>
            </a:endParaRPr>
          </a:p>
        </p:txBody>
      </p:sp>
      <p:cxnSp>
        <p:nvCxnSpPr>
          <p:cNvPr id="1575" name="Google Shape;1575;p326"/>
          <p:cNvCxnSpPr/>
          <p:nvPr/>
        </p:nvCxnSpPr>
        <p:spPr>
          <a:xfrm>
            <a:off x="7543752" y="2754720"/>
            <a:ext cx="0" cy="5221992"/>
          </a:xfrm>
          <a:prstGeom prst="straightConnector1">
            <a:avLst/>
          </a:prstGeom>
          <a:noFill/>
          <a:ln w="38100" cap="flat" cmpd="sng">
            <a:solidFill>
              <a:schemeClr val="lt1"/>
            </a:solidFill>
            <a:prstDash val="solid"/>
            <a:round/>
            <a:headEnd type="oval" w="med" len="med"/>
            <a:tailEnd type="oval" w="med" len="med"/>
          </a:ln>
        </p:spPr>
      </p:cxnSp>
      <p:grpSp>
        <p:nvGrpSpPr>
          <p:cNvPr id="1576" name="Google Shape;1576;p326"/>
          <p:cNvGrpSpPr/>
          <p:nvPr/>
        </p:nvGrpSpPr>
        <p:grpSpPr>
          <a:xfrm>
            <a:off x="1319147" y="3091928"/>
            <a:ext cx="5935271" cy="4516390"/>
            <a:chOff x="1319147" y="2566996"/>
            <a:chExt cx="5935271" cy="4516390"/>
          </a:xfrm>
        </p:grpSpPr>
        <p:grpSp>
          <p:nvGrpSpPr>
            <p:cNvPr id="1577" name="Google Shape;1577;p326"/>
            <p:cNvGrpSpPr/>
            <p:nvPr/>
          </p:nvGrpSpPr>
          <p:grpSpPr>
            <a:xfrm>
              <a:off x="1319147" y="2566996"/>
              <a:ext cx="5935271" cy="4516390"/>
              <a:chOff x="1319147" y="2566996"/>
              <a:chExt cx="5935271" cy="4516390"/>
            </a:xfrm>
          </p:grpSpPr>
          <p:sp>
            <p:nvSpPr>
              <p:cNvPr id="1578" name="Google Shape;1578;p326"/>
              <p:cNvSpPr/>
              <p:nvPr/>
            </p:nvSpPr>
            <p:spPr>
              <a:xfrm>
                <a:off x="1319147" y="2566996"/>
                <a:ext cx="5935271" cy="4516390"/>
              </a:xfrm>
              <a:prstGeom prst="roundRect">
                <a:avLst>
                  <a:gd name="adj" fmla="val 5176"/>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579" name="Google Shape;1579;p326"/>
              <p:cNvGrpSpPr/>
              <p:nvPr/>
            </p:nvGrpSpPr>
            <p:grpSpPr>
              <a:xfrm>
                <a:off x="1508490" y="3028191"/>
                <a:ext cx="5540285" cy="3322148"/>
                <a:chOff x="1196709" y="2896250"/>
                <a:chExt cx="5540285" cy="3322148"/>
              </a:xfrm>
            </p:grpSpPr>
            <p:grpSp>
              <p:nvGrpSpPr>
                <p:cNvPr id="1580" name="Google Shape;1580;p326"/>
                <p:cNvGrpSpPr/>
                <p:nvPr/>
              </p:nvGrpSpPr>
              <p:grpSpPr>
                <a:xfrm>
                  <a:off x="1866993" y="2896250"/>
                  <a:ext cx="4263052" cy="3322148"/>
                  <a:chOff x="1866993" y="2896250"/>
                  <a:chExt cx="4263052" cy="3322148"/>
                </a:xfrm>
              </p:grpSpPr>
              <p:sp>
                <p:nvSpPr>
                  <p:cNvPr id="1581" name="Google Shape;1581;p326"/>
                  <p:cNvSpPr/>
                  <p:nvPr/>
                </p:nvSpPr>
                <p:spPr>
                  <a:xfrm>
                    <a:off x="2325618" y="2896288"/>
                    <a:ext cx="26577" cy="3322085"/>
                  </a:xfrm>
                  <a:custGeom>
                    <a:avLst/>
                    <a:gdLst/>
                    <a:ahLst/>
                    <a:cxnLst/>
                    <a:rect l="l" t="t" r="r" b="b"/>
                    <a:pathLst>
                      <a:path w="26576" h="3322085" extrusionOk="0">
                        <a:moveTo>
                          <a:pt x="0" y="3329527"/>
                        </a:moveTo>
                        <a:lnTo>
                          <a:pt x="25336" y="3329527"/>
                        </a:lnTo>
                        <a:lnTo>
                          <a:pt x="33309" y="89"/>
                        </a:lnTo>
                        <a:lnTo>
                          <a:pt x="7973" y="0"/>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326"/>
                  <p:cNvSpPr/>
                  <p:nvPr/>
                </p:nvSpPr>
                <p:spPr>
                  <a:xfrm>
                    <a:off x="1991372" y="2896288"/>
                    <a:ext cx="26577" cy="3322085"/>
                  </a:xfrm>
                  <a:custGeom>
                    <a:avLst/>
                    <a:gdLst/>
                    <a:ahLst/>
                    <a:cxnLst/>
                    <a:rect l="l" t="t" r="r" b="b"/>
                    <a:pathLst>
                      <a:path w="26576" h="3322085" extrusionOk="0">
                        <a:moveTo>
                          <a:pt x="0" y="3329527"/>
                        </a:moveTo>
                        <a:lnTo>
                          <a:pt x="25248" y="3329527"/>
                        </a:lnTo>
                        <a:lnTo>
                          <a:pt x="33309" y="89"/>
                        </a:lnTo>
                        <a:lnTo>
                          <a:pt x="7973" y="0"/>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326"/>
                  <p:cNvSpPr/>
                  <p:nvPr/>
                </p:nvSpPr>
                <p:spPr>
                  <a:xfrm>
                    <a:off x="6002945" y="2896288"/>
                    <a:ext cx="26577" cy="3322085"/>
                  </a:xfrm>
                  <a:custGeom>
                    <a:avLst/>
                    <a:gdLst/>
                    <a:ahLst/>
                    <a:cxnLst/>
                    <a:rect l="l" t="t" r="r" b="b"/>
                    <a:pathLst>
                      <a:path w="26576" h="3322085" extrusionOk="0">
                        <a:moveTo>
                          <a:pt x="0" y="3329527"/>
                        </a:moveTo>
                        <a:lnTo>
                          <a:pt x="25248" y="3329527"/>
                        </a:lnTo>
                        <a:lnTo>
                          <a:pt x="33310" y="89"/>
                        </a:lnTo>
                        <a:lnTo>
                          <a:pt x="7973" y="0"/>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326"/>
                  <p:cNvSpPr/>
                  <p:nvPr/>
                </p:nvSpPr>
                <p:spPr>
                  <a:xfrm>
                    <a:off x="2659953" y="2896288"/>
                    <a:ext cx="26577" cy="3322085"/>
                  </a:xfrm>
                  <a:custGeom>
                    <a:avLst/>
                    <a:gdLst/>
                    <a:ahLst/>
                    <a:cxnLst/>
                    <a:rect l="l" t="t" r="r" b="b"/>
                    <a:pathLst>
                      <a:path w="26576" h="3322085" extrusionOk="0">
                        <a:moveTo>
                          <a:pt x="0" y="3329527"/>
                        </a:moveTo>
                        <a:lnTo>
                          <a:pt x="25248" y="3329527"/>
                        </a:lnTo>
                        <a:lnTo>
                          <a:pt x="33221" y="89"/>
                        </a:lnTo>
                        <a:lnTo>
                          <a:pt x="7973" y="0"/>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326"/>
                  <p:cNvSpPr/>
                  <p:nvPr/>
                </p:nvSpPr>
                <p:spPr>
                  <a:xfrm>
                    <a:off x="2994288" y="2896288"/>
                    <a:ext cx="26577" cy="3322085"/>
                  </a:xfrm>
                  <a:custGeom>
                    <a:avLst/>
                    <a:gdLst/>
                    <a:ahLst/>
                    <a:cxnLst/>
                    <a:rect l="l" t="t" r="r" b="b"/>
                    <a:pathLst>
                      <a:path w="26576" h="3322085" extrusionOk="0">
                        <a:moveTo>
                          <a:pt x="0" y="3329438"/>
                        </a:moveTo>
                        <a:lnTo>
                          <a:pt x="25159" y="3329527"/>
                        </a:lnTo>
                        <a:lnTo>
                          <a:pt x="33221" y="89"/>
                        </a:lnTo>
                        <a:lnTo>
                          <a:pt x="7884" y="0"/>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326"/>
                  <p:cNvSpPr/>
                  <p:nvPr/>
                </p:nvSpPr>
                <p:spPr>
                  <a:xfrm>
                    <a:off x="3328534" y="2896288"/>
                    <a:ext cx="26577" cy="3322085"/>
                  </a:xfrm>
                  <a:custGeom>
                    <a:avLst/>
                    <a:gdLst/>
                    <a:ahLst/>
                    <a:cxnLst/>
                    <a:rect l="l" t="t" r="r" b="b"/>
                    <a:pathLst>
                      <a:path w="26576" h="3322085" extrusionOk="0">
                        <a:moveTo>
                          <a:pt x="0" y="3329438"/>
                        </a:moveTo>
                        <a:lnTo>
                          <a:pt x="25248" y="3329527"/>
                        </a:lnTo>
                        <a:lnTo>
                          <a:pt x="33310" y="89"/>
                        </a:lnTo>
                        <a:lnTo>
                          <a:pt x="7973" y="0"/>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326"/>
                  <p:cNvSpPr/>
                  <p:nvPr/>
                </p:nvSpPr>
                <p:spPr>
                  <a:xfrm>
                    <a:off x="3663690" y="2896302"/>
                    <a:ext cx="26577" cy="3322085"/>
                  </a:xfrm>
                  <a:custGeom>
                    <a:avLst/>
                    <a:gdLst/>
                    <a:ahLst/>
                    <a:cxnLst/>
                    <a:rect l="l" t="t" r="r" b="b"/>
                    <a:pathLst>
                      <a:path w="26576" h="3322085" extrusionOk="0">
                        <a:moveTo>
                          <a:pt x="0" y="3329438"/>
                        </a:moveTo>
                        <a:lnTo>
                          <a:pt x="6288" y="0"/>
                        </a:lnTo>
                        <a:lnTo>
                          <a:pt x="31536" y="48"/>
                        </a:lnTo>
                        <a:lnTo>
                          <a:pt x="25248" y="3329486"/>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326"/>
                  <p:cNvSpPr/>
                  <p:nvPr/>
                </p:nvSpPr>
                <p:spPr>
                  <a:xfrm>
                    <a:off x="3997974" y="2896250"/>
                    <a:ext cx="26577" cy="3322085"/>
                  </a:xfrm>
                  <a:custGeom>
                    <a:avLst/>
                    <a:gdLst/>
                    <a:ahLst/>
                    <a:cxnLst/>
                    <a:rect l="l" t="t" r="r" b="b"/>
                    <a:pathLst>
                      <a:path w="26576" h="3322085" extrusionOk="0">
                        <a:moveTo>
                          <a:pt x="0" y="3329438"/>
                        </a:moveTo>
                        <a:lnTo>
                          <a:pt x="6284" y="0"/>
                        </a:lnTo>
                        <a:lnTo>
                          <a:pt x="31532" y="48"/>
                        </a:lnTo>
                        <a:lnTo>
                          <a:pt x="25248" y="3329486"/>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326"/>
                  <p:cNvSpPr/>
                  <p:nvPr/>
                </p:nvSpPr>
                <p:spPr>
                  <a:xfrm>
                    <a:off x="4331449" y="2896288"/>
                    <a:ext cx="26577" cy="3322085"/>
                  </a:xfrm>
                  <a:custGeom>
                    <a:avLst/>
                    <a:gdLst/>
                    <a:ahLst/>
                    <a:cxnLst/>
                    <a:rect l="l" t="t" r="r" b="b"/>
                    <a:pathLst>
                      <a:path w="26576" h="3322085" extrusionOk="0">
                        <a:moveTo>
                          <a:pt x="0" y="3329438"/>
                        </a:moveTo>
                        <a:lnTo>
                          <a:pt x="25248" y="3329527"/>
                        </a:lnTo>
                        <a:lnTo>
                          <a:pt x="33310" y="89"/>
                        </a:lnTo>
                        <a:lnTo>
                          <a:pt x="7885" y="0"/>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326"/>
                  <p:cNvSpPr/>
                  <p:nvPr/>
                </p:nvSpPr>
                <p:spPr>
                  <a:xfrm>
                    <a:off x="4666611" y="2896301"/>
                    <a:ext cx="26577" cy="3322085"/>
                  </a:xfrm>
                  <a:custGeom>
                    <a:avLst/>
                    <a:gdLst/>
                    <a:ahLst/>
                    <a:cxnLst/>
                    <a:rect l="l" t="t" r="r" b="b"/>
                    <a:pathLst>
                      <a:path w="26576" h="3322085" extrusionOk="0">
                        <a:moveTo>
                          <a:pt x="0" y="3329438"/>
                        </a:moveTo>
                        <a:lnTo>
                          <a:pt x="6275" y="0"/>
                        </a:lnTo>
                        <a:lnTo>
                          <a:pt x="31523" y="47"/>
                        </a:lnTo>
                        <a:lnTo>
                          <a:pt x="25248" y="3329486"/>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326"/>
                  <p:cNvSpPr/>
                  <p:nvPr/>
                </p:nvSpPr>
                <p:spPr>
                  <a:xfrm>
                    <a:off x="5000030" y="2896288"/>
                    <a:ext cx="26577" cy="3322085"/>
                  </a:xfrm>
                  <a:custGeom>
                    <a:avLst/>
                    <a:gdLst/>
                    <a:ahLst/>
                    <a:cxnLst/>
                    <a:rect l="l" t="t" r="r" b="b"/>
                    <a:pathLst>
                      <a:path w="26576" h="3322085" extrusionOk="0">
                        <a:moveTo>
                          <a:pt x="0" y="3329438"/>
                        </a:moveTo>
                        <a:lnTo>
                          <a:pt x="25248" y="3329527"/>
                        </a:lnTo>
                        <a:lnTo>
                          <a:pt x="33310" y="89"/>
                        </a:lnTo>
                        <a:lnTo>
                          <a:pt x="7885" y="0"/>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326"/>
                  <p:cNvSpPr/>
                  <p:nvPr/>
                </p:nvSpPr>
                <p:spPr>
                  <a:xfrm>
                    <a:off x="5335207" y="2896313"/>
                    <a:ext cx="26577" cy="3322085"/>
                  </a:xfrm>
                  <a:custGeom>
                    <a:avLst/>
                    <a:gdLst/>
                    <a:ahLst/>
                    <a:cxnLst/>
                    <a:rect l="l" t="t" r="r" b="b"/>
                    <a:pathLst>
                      <a:path w="26576" h="3322085" extrusionOk="0">
                        <a:moveTo>
                          <a:pt x="0" y="3329438"/>
                        </a:moveTo>
                        <a:lnTo>
                          <a:pt x="6272" y="0"/>
                        </a:lnTo>
                        <a:lnTo>
                          <a:pt x="31520" y="48"/>
                        </a:lnTo>
                        <a:lnTo>
                          <a:pt x="25248" y="3329486"/>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326"/>
                  <p:cNvSpPr/>
                  <p:nvPr/>
                </p:nvSpPr>
                <p:spPr>
                  <a:xfrm>
                    <a:off x="5669505" y="2896287"/>
                    <a:ext cx="26577" cy="3322085"/>
                  </a:xfrm>
                  <a:custGeom>
                    <a:avLst/>
                    <a:gdLst/>
                    <a:ahLst/>
                    <a:cxnLst/>
                    <a:rect l="l" t="t" r="r" b="b"/>
                    <a:pathLst>
                      <a:path w="26576" h="3322085" extrusionOk="0">
                        <a:moveTo>
                          <a:pt x="0" y="3329438"/>
                        </a:moveTo>
                        <a:lnTo>
                          <a:pt x="6275" y="0"/>
                        </a:lnTo>
                        <a:lnTo>
                          <a:pt x="31523" y="48"/>
                        </a:lnTo>
                        <a:lnTo>
                          <a:pt x="25248" y="3329486"/>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94" name="Google Shape;1594;p326"/>
                  <p:cNvGrpSpPr/>
                  <p:nvPr/>
                </p:nvGrpSpPr>
                <p:grpSpPr>
                  <a:xfrm>
                    <a:off x="1866993" y="3080287"/>
                    <a:ext cx="4263052" cy="3009675"/>
                    <a:chOff x="1866993" y="3080287"/>
                    <a:chExt cx="4263052" cy="3009675"/>
                  </a:xfrm>
                </p:grpSpPr>
                <p:sp>
                  <p:nvSpPr>
                    <p:cNvPr id="1595" name="Google Shape;1595;p326"/>
                    <p:cNvSpPr/>
                    <p:nvPr/>
                  </p:nvSpPr>
                  <p:spPr>
                    <a:xfrm>
                      <a:off x="1886634" y="6054526"/>
                      <a:ext cx="4243411" cy="35436"/>
                    </a:xfrm>
                    <a:custGeom>
                      <a:avLst/>
                      <a:gdLst/>
                      <a:ahLst/>
                      <a:cxnLst/>
                      <a:rect l="l" t="t" r="r" b="b"/>
                      <a:pathLst>
                        <a:path w="4243410" h="35435" extrusionOk="0">
                          <a:moveTo>
                            <a:pt x="0" y="13946"/>
                          </a:moveTo>
                          <a:lnTo>
                            <a:pt x="4244119" y="0"/>
                          </a:lnTo>
                          <a:lnTo>
                            <a:pt x="4244202" y="25248"/>
                          </a:lnTo>
                          <a:lnTo>
                            <a:pt x="83" y="39194"/>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326"/>
                    <p:cNvSpPr/>
                    <p:nvPr/>
                  </p:nvSpPr>
                  <p:spPr>
                    <a:xfrm>
                      <a:off x="1884534" y="5723958"/>
                      <a:ext cx="4243411" cy="35436"/>
                    </a:xfrm>
                    <a:custGeom>
                      <a:avLst/>
                      <a:gdLst/>
                      <a:ahLst/>
                      <a:cxnLst/>
                      <a:rect l="l" t="t" r="r" b="b"/>
                      <a:pathLst>
                        <a:path w="4243410" h="35435" extrusionOk="0">
                          <a:moveTo>
                            <a:pt x="4244208" y="25248"/>
                          </a:moveTo>
                          <a:lnTo>
                            <a:pt x="4244031" y="0"/>
                          </a:lnTo>
                          <a:lnTo>
                            <a:pt x="0" y="14263"/>
                          </a:lnTo>
                          <a:lnTo>
                            <a:pt x="0" y="39422"/>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326"/>
                    <p:cNvSpPr/>
                    <p:nvPr/>
                  </p:nvSpPr>
                  <p:spPr>
                    <a:xfrm>
                      <a:off x="1882292" y="5390580"/>
                      <a:ext cx="4243411" cy="44294"/>
                    </a:xfrm>
                    <a:custGeom>
                      <a:avLst/>
                      <a:gdLst/>
                      <a:ahLst/>
                      <a:cxnLst/>
                      <a:rect l="l" t="t" r="r" b="b"/>
                      <a:pathLst>
                        <a:path w="4243410" h="44294" extrusionOk="0">
                          <a:moveTo>
                            <a:pt x="0" y="20113"/>
                          </a:moveTo>
                          <a:lnTo>
                            <a:pt x="4244119" y="0"/>
                          </a:lnTo>
                          <a:lnTo>
                            <a:pt x="4244239" y="25248"/>
                          </a:lnTo>
                          <a:lnTo>
                            <a:pt x="119" y="45361"/>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326"/>
                    <p:cNvSpPr/>
                    <p:nvPr/>
                  </p:nvSpPr>
                  <p:spPr>
                    <a:xfrm>
                      <a:off x="1880105" y="5063085"/>
                      <a:ext cx="4243411" cy="35436"/>
                    </a:xfrm>
                    <a:custGeom>
                      <a:avLst/>
                      <a:gdLst/>
                      <a:ahLst/>
                      <a:cxnLst/>
                      <a:rect l="l" t="t" r="r" b="b"/>
                      <a:pathLst>
                        <a:path w="4243410" h="35435" extrusionOk="0">
                          <a:moveTo>
                            <a:pt x="4244119" y="25248"/>
                          </a:moveTo>
                          <a:lnTo>
                            <a:pt x="4244119" y="0"/>
                          </a:lnTo>
                          <a:lnTo>
                            <a:pt x="0" y="13997"/>
                          </a:lnTo>
                          <a:lnTo>
                            <a:pt x="0" y="39422"/>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326"/>
                    <p:cNvSpPr/>
                    <p:nvPr/>
                  </p:nvSpPr>
                  <p:spPr>
                    <a:xfrm>
                      <a:off x="1877890" y="4732560"/>
                      <a:ext cx="4243411" cy="35436"/>
                    </a:xfrm>
                    <a:custGeom>
                      <a:avLst/>
                      <a:gdLst/>
                      <a:ahLst/>
                      <a:cxnLst/>
                      <a:rect l="l" t="t" r="r" b="b"/>
                      <a:pathLst>
                        <a:path w="4243410" h="35435" extrusionOk="0">
                          <a:moveTo>
                            <a:pt x="4244208" y="25336"/>
                          </a:moveTo>
                          <a:lnTo>
                            <a:pt x="4244119" y="0"/>
                          </a:lnTo>
                          <a:lnTo>
                            <a:pt x="0" y="14174"/>
                          </a:lnTo>
                          <a:lnTo>
                            <a:pt x="89" y="39599"/>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326"/>
                    <p:cNvSpPr/>
                    <p:nvPr/>
                  </p:nvSpPr>
                  <p:spPr>
                    <a:xfrm>
                      <a:off x="1875764" y="4402123"/>
                      <a:ext cx="4243411" cy="35436"/>
                    </a:xfrm>
                    <a:custGeom>
                      <a:avLst/>
                      <a:gdLst/>
                      <a:ahLst/>
                      <a:cxnLst/>
                      <a:rect l="l" t="t" r="r" b="b"/>
                      <a:pathLst>
                        <a:path w="4243410" h="35435" extrusionOk="0">
                          <a:moveTo>
                            <a:pt x="4244208" y="25248"/>
                          </a:moveTo>
                          <a:lnTo>
                            <a:pt x="4244119" y="0"/>
                          </a:lnTo>
                          <a:lnTo>
                            <a:pt x="0" y="14174"/>
                          </a:lnTo>
                          <a:lnTo>
                            <a:pt x="89" y="39599"/>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326"/>
                    <p:cNvSpPr/>
                    <p:nvPr/>
                  </p:nvSpPr>
                  <p:spPr>
                    <a:xfrm>
                      <a:off x="1873613" y="4066783"/>
                      <a:ext cx="4243411" cy="44294"/>
                    </a:xfrm>
                    <a:custGeom>
                      <a:avLst/>
                      <a:gdLst/>
                      <a:ahLst/>
                      <a:cxnLst/>
                      <a:rect l="l" t="t" r="r" b="b"/>
                      <a:pathLst>
                        <a:path w="4243410" h="44294" extrusionOk="0">
                          <a:moveTo>
                            <a:pt x="0" y="24018"/>
                          </a:moveTo>
                          <a:lnTo>
                            <a:pt x="4244120" y="0"/>
                          </a:lnTo>
                          <a:lnTo>
                            <a:pt x="4244262" y="25248"/>
                          </a:lnTo>
                          <a:lnTo>
                            <a:pt x="143" y="49266"/>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326"/>
                    <p:cNvSpPr/>
                    <p:nvPr/>
                  </p:nvSpPr>
                  <p:spPr>
                    <a:xfrm>
                      <a:off x="1871423" y="3741249"/>
                      <a:ext cx="4243411" cy="35436"/>
                    </a:xfrm>
                    <a:custGeom>
                      <a:avLst/>
                      <a:gdLst/>
                      <a:ahLst/>
                      <a:cxnLst/>
                      <a:rect l="l" t="t" r="r" b="b"/>
                      <a:pathLst>
                        <a:path w="4243410" h="35435" extrusionOk="0">
                          <a:moveTo>
                            <a:pt x="4244208" y="25248"/>
                          </a:moveTo>
                          <a:lnTo>
                            <a:pt x="4244031" y="0"/>
                          </a:lnTo>
                          <a:lnTo>
                            <a:pt x="0" y="14174"/>
                          </a:lnTo>
                          <a:lnTo>
                            <a:pt x="0" y="39511"/>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326"/>
                    <p:cNvSpPr/>
                    <p:nvPr/>
                  </p:nvSpPr>
                  <p:spPr>
                    <a:xfrm>
                      <a:off x="1869297" y="3410813"/>
                      <a:ext cx="4243411" cy="35436"/>
                    </a:xfrm>
                    <a:custGeom>
                      <a:avLst/>
                      <a:gdLst/>
                      <a:ahLst/>
                      <a:cxnLst/>
                      <a:rect l="l" t="t" r="r" b="b"/>
                      <a:pathLst>
                        <a:path w="4243410" h="35435" extrusionOk="0">
                          <a:moveTo>
                            <a:pt x="4244208" y="25248"/>
                          </a:moveTo>
                          <a:lnTo>
                            <a:pt x="4244031" y="0"/>
                          </a:lnTo>
                          <a:lnTo>
                            <a:pt x="0" y="14174"/>
                          </a:lnTo>
                          <a:lnTo>
                            <a:pt x="0" y="39422"/>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326"/>
                    <p:cNvSpPr/>
                    <p:nvPr/>
                  </p:nvSpPr>
                  <p:spPr>
                    <a:xfrm>
                      <a:off x="1866993" y="3080287"/>
                      <a:ext cx="4243411" cy="35436"/>
                    </a:xfrm>
                    <a:custGeom>
                      <a:avLst/>
                      <a:gdLst/>
                      <a:ahLst/>
                      <a:cxnLst/>
                      <a:rect l="l" t="t" r="r" b="b"/>
                      <a:pathLst>
                        <a:path w="4243410" h="35435" extrusionOk="0">
                          <a:moveTo>
                            <a:pt x="4244297" y="25336"/>
                          </a:moveTo>
                          <a:lnTo>
                            <a:pt x="4244120" y="0"/>
                          </a:lnTo>
                          <a:lnTo>
                            <a:pt x="0" y="14174"/>
                          </a:lnTo>
                          <a:lnTo>
                            <a:pt x="89" y="39599"/>
                          </a:lnTo>
                          <a:close/>
                        </a:path>
                      </a:pathLst>
                    </a:custGeom>
                    <a:solidFill>
                      <a:srgbClr val="8BD2D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605" name="Google Shape;1605;p326"/>
                <p:cNvGrpSpPr/>
                <p:nvPr/>
              </p:nvGrpSpPr>
              <p:grpSpPr>
                <a:xfrm>
                  <a:off x="3528950" y="5158761"/>
                  <a:ext cx="868172" cy="646699"/>
                  <a:chOff x="3528950" y="5158761"/>
                  <a:chExt cx="868172" cy="646699"/>
                </a:xfrm>
              </p:grpSpPr>
              <p:sp>
                <p:nvSpPr>
                  <p:cNvPr id="1606" name="Google Shape;1606;p326"/>
                  <p:cNvSpPr/>
                  <p:nvPr/>
                </p:nvSpPr>
                <p:spPr>
                  <a:xfrm>
                    <a:off x="3528950" y="5158761"/>
                    <a:ext cx="868172" cy="646699"/>
                  </a:xfrm>
                  <a:custGeom>
                    <a:avLst/>
                    <a:gdLst/>
                    <a:ahLst/>
                    <a:cxnLst/>
                    <a:rect l="l" t="t" r="r" b="b"/>
                    <a:pathLst>
                      <a:path w="868171" h="646699" extrusionOk="0">
                        <a:moveTo>
                          <a:pt x="820483" y="0"/>
                        </a:moveTo>
                        <a:cubicBezTo>
                          <a:pt x="757939" y="0"/>
                          <a:pt x="105482" y="0"/>
                          <a:pt x="50822" y="0"/>
                        </a:cubicBezTo>
                        <a:cubicBezTo>
                          <a:pt x="-3837" y="0"/>
                          <a:pt x="61" y="50761"/>
                          <a:pt x="61" y="50761"/>
                        </a:cubicBezTo>
                        <a:cubicBezTo>
                          <a:pt x="61" y="50761"/>
                          <a:pt x="61" y="543050"/>
                          <a:pt x="61" y="597798"/>
                        </a:cubicBezTo>
                        <a:cubicBezTo>
                          <a:pt x="61" y="652458"/>
                          <a:pt x="50822" y="648560"/>
                          <a:pt x="50822" y="648560"/>
                        </a:cubicBezTo>
                        <a:lnTo>
                          <a:pt x="820483" y="648560"/>
                        </a:lnTo>
                        <a:cubicBezTo>
                          <a:pt x="820483" y="648560"/>
                          <a:pt x="871244" y="652458"/>
                          <a:pt x="871244" y="597798"/>
                        </a:cubicBezTo>
                        <a:cubicBezTo>
                          <a:pt x="871244" y="543050"/>
                          <a:pt x="871244" y="50761"/>
                          <a:pt x="871244" y="50761"/>
                        </a:cubicBezTo>
                        <a:cubicBezTo>
                          <a:pt x="871244" y="50761"/>
                          <a:pt x="875231" y="0"/>
                          <a:pt x="820483" y="0"/>
                        </a:cubicBezTo>
                        <a:close/>
                      </a:path>
                    </a:pathLst>
                  </a:custGeom>
                  <a:solidFill>
                    <a:srgbClr val="0746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326"/>
                  <p:cNvSpPr/>
                  <p:nvPr/>
                </p:nvSpPr>
                <p:spPr>
                  <a:xfrm>
                    <a:off x="3587568" y="5260372"/>
                    <a:ext cx="753006" cy="487239"/>
                  </a:xfrm>
                  <a:custGeom>
                    <a:avLst/>
                    <a:gdLst/>
                    <a:ahLst/>
                    <a:cxnLst/>
                    <a:rect l="l" t="t" r="r" b="b"/>
                    <a:pathLst>
                      <a:path w="753006" h="487239" extrusionOk="0">
                        <a:moveTo>
                          <a:pt x="0" y="0"/>
                        </a:moveTo>
                        <a:lnTo>
                          <a:pt x="754069" y="0"/>
                        </a:lnTo>
                        <a:lnTo>
                          <a:pt x="754069" y="488391"/>
                        </a:lnTo>
                        <a:lnTo>
                          <a:pt x="0" y="488391"/>
                        </a:lnTo>
                        <a:close/>
                      </a:path>
                    </a:pathLst>
                  </a:custGeom>
                  <a:solidFill>
                    <a:srgbClr val="F1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326"/>
                  <p:cNvSpPr/>
                  <p:nvPr/>
                </p:nvSpPr>
                <p:spPr>
                  <a:xfrm>
                    <a:off x="4294773" y="5186135"/>
                    <a:ext cx="44294" cy="44294"/>
                  </a:xfrm>
                  <a:custGeom>
                    <a:avLst/>
                    <a:gdLst/>
                    <a:ahLst/>
                    <a:cxnLst/>
                    <a:rect l="l" t="t" r="r" b="b"/>
                    <a:pathLst>
                      <a:path w="44294" h="44294" extrusionOk="0">
                        <a:moveTo>
                          <a:pt x="0" y="0"/>
                        </a:moveTo>
                        <a:lnTo>
                          <a:pt x="46864" y="0"/>
                        </a:lnTo>
                        <a:lnTo>
                          <a:pt x="46864" y="46864"/>
                        </a:lnTo>
                        <a:lnTo>
                          <a:pt x="0" y="468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326"/>
                  <p:cNvSpPr/>
                  <p:nvPr/>
                </p:nvSpPr>
                <p:spPr>
                  <a:xfrm>
                    <a:off x="4212740" y="5186135"/>
                    <a:ext cx="44294" cy="44294"/>
                  </a:xfrm>
                  <a:custGeom>
                    <a:avLst/>
                    <a:gdLst/>
                    <a:ahLst/>
                    <a:cxnLst/>
                    <a:rect l="l" t="t" r="r" b="b"/>
                    <a:pathLst>
                      <a:path w="44294" h="44294" extrusionOk="0">
                        <a:moveTo>
                          <a:pt x="0" y="0"/>
                        </a:moveTo>
                        <a:lnTo>
                          <a:pt x="46864" y="0"/>
                        </a:lnTo>
                        <a:lnTo>
                          <a:pt x="46864" y="46864"/>
                        </a:lnTo>
                        <a:lnTo>
                          <a:pt x="0" y="468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326"/>
                  <p:cNvSpPr/>
                  <p:nvPr/>
                </p:nvSpPr>
                <p:spPr>
                  <a:xfrm>
                    <a:off x="4130707" y="5186135"/>
                    <a:ext cx="44294" cy="44294"/>
                  </a:xfrm>
                  <a:custGeom>
                    <a:avLst/>
                    <a:gdLst/>
                    <a:ahLst/>
                    <a:cxnLst/>
                    <a:rect l="l" t="t" r="r" b="b"/>
                    <a:pathLst>
                      <a:path w="44294" h="44294" extrusionOk="0">
                        <a:moveTo>
                          <a:pt x="0" y="0"/>
                        </a:moveTo>
                        <a:lnTo>
                          <a:pt x="46864" y="0"/>
                        </a:lnTo>
                        <a:lnTo>
                          <a:pt x="46864" y="46864"/>
                        </a:lnTo>
                        <a:lnTo>
                          <a:pt x="0" y="468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1" name="Google Shape;1611;p326"/>
                  <p:cNvGrpSpPr/>
                  <p:nvPr/>
                </p:nvGrpSpPr>
                <p:grpSpPr>
                  <a:xfrm>
                    <a:off x="3630534" y="5307236"/>
                    <a:ext cx="416368" cy="373402"/>
                    <a:chOff x="3630534" y="5307236"/>
                    <a:chExt cx="416368" cy="373402"/>
                  </a:xfrm>
                </p:grpSpPr>
                <p:sp>
                  <p:nvSpPr>
                    <p:cNvPr id="1612" name="Google Shape;1612;p326"/>
                    <p:cNvSpPr/>
                    <p:nvPr/>
                  </p:nvSpPr>
                  <p:spPr>
                    <a:xfrm>
                      <a:off x="3630534" y="5307236"/>
                      <a:ext cx="416368" cy="372074"/>
                    </a:xfrm>
                    <a:custGeom>
                      <a:avLst/>
                      <a:gdLst/>
                      <a:ahLst/>
                      <a:cxnLst/>
                      <a:rect l="l" t="t" r="r" b="b"/>
                      <a:pathLst>
                        <a:path w="416368" h="372073" extrusionOk="0">
                          <a:moveTo>
                            <a:pt x="0" y="0"/>
                          </a:moveTo>
                          <a:lnTo>
                            <a:pt x="418051" y="0"/>
                          </a:lnTo>
                          <a:lnTo>
                            <a:pt x="418051" y="375085"/>
                          </a:lnTo>
                          <a:lnTo>
                            <a:pt x="0" y="375085"/>
                          </a:lnTo>
                          <a:close/>
                        </a:path>
                      </a:pathLst>
                    </a:custGeom>
                    <a:solidFill>
                      <a:srgbClr val="FAA83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326"/>
                    <p:cNvSpPr/>
                    <p:nvPr/>
                  </p:nvSpPr>
                  <p:spPr>
                    <a:xfrm>
                      <a:off x="3630534" y="5503460"/>
                      <a:ext cx="416368" cy="177178"/>
                    </a:xfrm>
                    <a:custGeom>
                      <a:avLst/>
                      <a:gdLst/>
                      <a:ahLst/>
                      <a:cxnLst/>
                      <a:rect l="l" t="t" r="r" b="b"/>
                      <a:pathLst>
                        <a:path w="416368" h="177177" extrusionOk="0">
                          <a:moveTo>
                            <a:pt x="0" y="63430"/>
                          </a:moveTo>
                          <a:lnTo>
                            <a:pt x="0" y="178861"/>
                          </a:lnTo>
                          <a:lnTo>
                            <a:pt x="418051" y="178861"/>
                          </a:lnTo>
                          <a:lnTo>
                            <a:pt x="418051" y="63430"/>
                          </a:lnTo>
                          <a:lnTo>
                            <a:pt x="390766" y="115431"/>
                          </a:lnTo>
                          <a:lnTo>
                            <a:pt x="351610" y="28791"/>
                          </a:lnTo>
                          <a:lnTo>
                            <a:pt x="293052" y="132706"/>
                          </a:lnTo>
                          <a:lnTo>
                            <a:pt x="246189" y="0"/>
                          </a:lnTo>
                          <a:lnTo>
                            <a:pt x="199325" y="149981"/>
                          </a:lnTo>
                          <a:lnTo>
                            <a:pt x="160169" y="40397"/>
                          </a:lnTo>
                          <a:lnTo>
                            <a:pt x="117203" y="75035"/>
                          </a:lnTo>
                          <a:lnTo>
                            <a:pt x="74238" y="34638"/>
                          </a:lnTo>
                          <a:lnTo>
                            <a:pt x="19578" y="149981"/>
                          </a:lnTo>
                          <a:close/>
                        </a:path>
                      </a:pathLst>
                    </a:custGeom>
                    <a:solidFill>
                      <a:srgbClr val="F26A5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4" name="Google Shape;1614;p326"/>
                  <p:cNvSpPr/>
                  <p:nvPr/>
                </p:nvSpPr>
                <p:spPr>
                  <a:xfrm>
                    <a:off x="4083755" y="5373235"/>
                    <a:ext cx="221472" cy="26577"/>
                  </a:xfrm>
                  <a:custGeom>
                    <a:avLst/>
                    <a:gdLst/>
                    <a:ahLst/>
                    <a:cxnLst/>
                    <a:rect l="l" t="t" r="r" b="b"/>
                    <a:pathLst>
                      <a:path w="221472" h="26576" extrusionOk="0">
                        <a:moveTo>
                          <a:pt x="0" y="0"/>
                        </a:moveTo>
                        <a:lnTo>
                          <a:pt x="226610" y="0"/>
                        </a:lnTo>
                        <a:lnTo>
                          <a:pt x="226610" y="31272"/>
                        </a:lnTo>
                        <a:lnTo>
                          <a:pt x="0" y="31272"/>
                        </a:lnTo>
                        <a:close/>
                      </a:path>
                    </a:pathLst>
                  </a:custGeom>
                  <a:solidFill>
                    <a:srgbClr val="71BAB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326"/>
                  <p:cNvSpPr/>
                  <p:nvPr/>
                </p:nvSpPr>
                <p:spPr>
                  <a:xfrm>
                    <a:off x="4083755" y="5595947"/>
                    <a:ext cx="221472" cy="26577"/>
                  </a:xfrm>
                  <a:custGeom>
                    <a:avLst/>
                    <a:gdLst/>
                    <a:ahLst/>
                    <a:cxnLst/>
                    <a:rect l="l" t="t" r="r" b="b"/>
                    <a:pathLst>
                      <a:path w="221472" h="26576" extrusionOk="0">
                        <a:moveTo>
                          <a:pt x="0" y="0"/>
                        </a:moveTo>
                        <a:lnTo>
                          <a:pt x="226610" y="0"/>
                        </a:lnTo>
                        <a:lnTo>
                          <a:pt x="226610" y="31272"/>
                        </a:lnTo>
                        <a:lnTo>
                          <a:pt x="0" y="31272"/>
                        </a:lnTo>
                        <a:close/>
                      </a:path>
                    </a:pathLst>
                  </a:custGeom>
                  <a:solidFill>
                    <a:srgbClr val="71BAB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326"/>
                  <p:cNvSpPr/>
                  <p:nvPr/>
                </p:nvSpPr>
                <p:spPr>
                  <a:xfrm>
                    <a:off x="4083755" y="5521710"/>
                    <a:ext cx="221472" cy="26577"/>
                  </a:xfrm>
                  <a:custGeom>
                    <a:avLst/>
                    <a:gdLst/>
                    <a:ahLst/>
                    <a:cxnLst/>
                    <a:rect l="l" t="t" r="r" b="b"/>
                    <a:pathLst>
                      <a:path w="221472" h="26576" extrusionOk="0">
                        <a:moveTo>
                          <a:pt x="0" y="0"/>
                        </a:moveTo>
                        <a:lnTo>
                          <a:pt x="226610" y="0"/>
                        </a:lnTo>
                        <a:lnTo>
                          <a:pt x="226610" y="31272"/>
                        </a:lnTo>
                        <a:lnTo>
                          <a:pt x="0" y="31272"/>
                        </a:lnTo>
                        <a:close/>
                      </a:path>
                    </a:pathLst>
                  </a:custGeom>
                  <a:solidFill>
                    <a:srgbClr val="71BAB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326"/>
                  <p:cNvSpPr/>
                  <p:nvPr/>
                </p:nvSpPr>
                <p:spPr>
                  <a:xfrm>
                    <a:off x="4083755" y="5447472"/>
                    <a:ext cx="221472" cy="26577"/>
                  </a:xfrm>
                  <a:custGeom>
                    <a:avLst/>
                    <a:gdLst/>
                    <a:ahLst/>
                    <a:cxnLst/>
                    <a:rect l="l" t="t" r="r" b="b"/>
                    <a:pathLst>
                      <a:path w="221472" h="26576" extrusionOk="0">
                        <a:moveTo>
                          <a:pt x="0" y="0"/>
                        </a:moveTo>
                        <a:lnTo>
                          <a:pt x="226610" y="0"/>
                        </a:lnTo>
                        <a:lnTo>
                          <a:pt x="226610" y="31272"/>
                        </a:lnTo>
                        <a:lnTo>
                          <a:pt x="0" y="31272"/>
                        </a:lnTo>
                        <a:close/>
                      </a:path>
                    </a:pathLst>
                  </a:custGeom>
                  <a:solidFill>
                    <a:srgbClr val="71BAB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8" name="Google Shape;1618;p326"/>
                <p:cNvSpPr/>
                <p:nvPr/>
              </p:nvSpPr>
              <p:spPr>
                <a:xfrm>
                  <a:off x="1883069" y="4722699"/>
                  <a:ext cx="451804" cy="336638"/>
                </a:xfrm>
                <a:custGeom>
                  <a:avLst/>
                  <a:gdLst/>
                  <a:ahLst/>
                  <a:cxnLst/>
                  <a:rect l="l" t="t" r="r" b="b"/>
                  <a:pathLst>
                    <a:path w="451803" h="336637" extrusionOk="0">
                      <a:moveTo>
                        <a:pt x="0" y="246641"/>
                      </a:moveTo>
                      <a:lnTo>
                        <a:pt x="395139" y="0"/>
                      </a:lnTo>
                      <a:lnTo>
                        <a:pt x="454571" y="95215"/>
                      </a:lnTo>
                      <a:lnTo>
                        <a:pt x="59432" y="341857"/>
                      </a:ln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326"/>
                <p:cNvSpPr/>
                <p:nvPr/>
              </p:nvSpPr>
              <p:spPr>
                <a:xfrm rot="-3632765">
                  <a:off x="2827547" y="4497434"/>
                  <a:ext cx="469521" cy="283485"/>
                </a:xfrm>
                <a:custGeom>
                  <a:avLst/>
                  <a:gdLst/>
                  <a:ahLst/>
                  <a:cxnLst/>
                  <a:rect l="l" t="t" r="r" b="b"/>
                  <a:pathLst>
                    <a:path w="469521" h="283484" extrusionOk="0">
                      <a:moveTo>
                        <a:pt x="0" y="102612"/>
                      </a:moveTo>
                      <a:lnTo>
                        <a:pt x="45481" y="0"/>
                      </a:lnTo>
                      <a:lnTo>
                        <a:pt x="471316" y="188742"/>
                      </a:lnTo>
                      <a:lnTo>
                        <a:pt x="425835" y="291354"/>
                      </a:ln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326"/>
                <p:cNvSpPr/>
                <p:nvPr/>
              </p:nvSpPr>
              <p:spPr>
                <a:xfrm>
                  <a:off x="1283926" y="4564971"/>
                  <a:ext cx="673276" cy="442945"/>
                </a:xfrm>
                <a:custGeom>
                  <a:avLst/>
                  <a:gdLst/>
                  <a:ahLst/>
                  <a:cxnLst/>
                  <a:rect l="l" t="t" r="r" b="b"/>
                  <a:pathLst>
                    <a:path w="673275" h="442944" extrusionOk="0">
                      <a:moveTo>
                        <a:pt x="0" y="52355"/>
                      </a:moveTo>
                      <a:lnTo>
                        <a:pt x="31547" y="0"/>
                      </a:lnTo>
                      <a:lnTo>
                        <a:pt x="680367" y="390958"/>
                      </a:lnTo>
                      <a:lnTo>
                        <a:pt x="648819" y="443313"/>
                      </a:ln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326"/>
                <p:cNvSpPr/>
                <p:nvPr/>
              </p:nvSpPr>
              <p:spPr>
                <a:xfrm>
                  <a:off x="3194272" y="4441906"/>
                  <a:ext cx="797301" cy="460662"/>
                </a:xfrm>
                <a:custGeom>
                  <a:avLst/>
                  <a:gdLst/>
                  <a:ahLst/>
                  <a:cxnLst/>
                  <a:rect l="l" t="t" r="r" b="b"/>
                  <a:pathLst>
                    <a:path w="797300" h="460662" extrusionOk="0">
                      <a:moveTo>
                        <a:pt x="0" y="53956"/>
                      </a:moveTo>
                      <a:lnTo>
                        <a:pt x="28723" y="0"/>
                      </a:lnTo>
                      <a:lnTo>
                        <a:pt x="799359" y="410243"/>
                      </a:lnTo>
                      <a:lnTo>
                        <a:pt x="770636" y="464200"/>
                      </a:ln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326"/>
                <p:cNvSpPr/>
                <p:nvPr/>
              </p:nvSpPr>
              <p:spPr>
                <a:xfrm>
                  <a:off x="3919918" y="4257341"/>
                  <a:ext cx="699853" cy="637840"/>
                </a:xfrm>
                <a:custGeom>
                  <a:avLst/>
                  <a:gdLst/>
                  <a:ahLst/>
                  <a:cxnLst/>
                  <a:rect l="l" t="t" r="r" b="b"/>
                  <a:pathLst>
                    <a:path w="699852" h="637840" extrusionOk="0">
                      <a:moveTo>
                        <a:pt x="0" y="600345"/>
                      </a:moveTo>
                      <a:lnTo>
                        <a:pt x="663987" y="0"/>
                      </a:lnTo>
                      <a:lnTo>
                        <a:pt x="704985" y="45344"/>
                      </a:lnTo>
                      <a:lnTo>
                        <a:pt x="40997" y="645689"/>
                      </a:ln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3" name="Google Shape;1623;p326"/>
                <p:cNvGrpSpPr/>
                <p:nvPr/>
              </p:nvGrpSpPr>
              <p:grpSpPr>
                <a:xfrm>
                  <a:off x="2156768" y="4251522"/>
                  <a:ext cx="805185" cy="794997"/>
                  <a:chOff x="2156768" y="4251522"/>
                  <a:chExt cx="805185" cy="794997"/>
                </a:xfrm>
              </p:grpSpPr>
              <p:sp>
                <p:nvSpPr>
                  <p:cNvPr id="1624" name="Google Shape;1624;p326"/>
                  <p:cNvSpPr/>
                  <p:nvPr/>
                </p:nvSpPr>
                <p:spPr>
                  <a:xfrm>
                    <a:off x="2607597" y="4251522"/>
                    <a:ext cx="354356" cy="620123"/>
                  </a:xfrm>
                  <a:custGeom>
                    <a:avLst/>
                    <a:gdLst/>
                    <a:ahLst/>
                    <a:cxnLst/>
                    <a:rect l="l" t="t" r="r" b="b"/>
                    <a:pathLst>
                      <a:path w="354355" h="620122" extrusionOk="0">
                        <a:moveTo>
                          <a:pt x="0" y="387577"/>
                        </a:moveTo>
                        <a:lnTo>
                          <a:pt x="268070" y="624286"/>
                        </a:lnTo>
                        <a:cubicBezTo>
                          <a:pt x="327070" y="558022"/>
                          <a:pt x="363037" y="470850"/>
                          <a:pt x="363037" y="375174"/>
                        </a:cubicBezTo>
                        <a:cubicBezTo>
                          <a:pt x="363037" y="171863"/>
                          <a:pt x="201540" y="6733"/>
                          <a:pt x="0" y="0"/>
                        </a:cubicBezTo>
                        <a:lnTo>
                          <a:pt x="0" y="387577"/>
                        </a:lnTo>
                        <a:close/>
                      </a:path>
                    </a:pathLst>
                  </a:custGeom>
                  <a:solidFill>
                    <a:srgbClr val="F26A5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326"/>
                  <p:cNvSpPr/>
                  <p:nvPr/>
                </p:nvSpPr>
                <p:spPr>
                  <a:xfrm>
                    <a:off x="2156768" y="4302372"/>
                    <a:ext cx="637840" cy="744147"/>
                  </a:xfrm>
                  <a:custGeom>
                    <a:avLst/>
                    <a:gdLst/>
                    <a:ahLst/>
                    <a:cxnLst/>
                    <a:rect l="l" t="t" r="r" b="b"/>
                    <a:pathLst>
                      <a:path w="637840" h="744147" extrusionOk="0">
                        <a:moveTo>
                          <a:pt x="362860" y="395904"/>
                        </a:moveTo>
                        <a:lnTo>
                          <a:pt x="362683" y="395904"/>
                        </a:lnTo>
                        <a:lnTo>
                          <a:pt x="362683" y="0"/>
                        </a:lnTo>
                        <a:cubicBezTo>
                          <a:pt x="161232" y="6998"/>
                          <a:pt x="0" y="172040"/>
                          <a:pt x="0" y="374997"/>
                        </a:cubicBezTo>
                        <a:cubicBezTo>
                          <a:pt x="0" y="582650"/>
                          <a:pt x="168319" y="750791"/>
                          <a:pt x="375794" y="750791"/>
                        </a:cubicBezTo>
                        <a:cubicBezTo>
                          <a:pt x="479266" y="750791"/>
                          <a:pt x="572905" y="708977"/>
                          <a:pt x="640853" y="641384"/>
                        </a:cubicBezTo>
                        <a:lnTo>
                          <a:pt x="362860" y="395904"/>
                        </a:lnTo>
                        <a:close/>
                      </a:path>
                    </a:pathLst>
                  </a:custGeom>
                  <a:solidFill>
                    <a:srgbClr val="BCBEC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6" name="Google Shape;1626;p326"/>
                <p:cNvSpPr/>
                <p:nvPr/>
              </p:nvSpPr>
              <p:spPr>
                <a:xfrm>
                  <a:off x="3853069" y="4779512"/>
                  <a:ext cx="186037" cy="186037"/>
                </a:xfrm>
                <a:custGeom>
                  <a:avLst/>
                  <a:gdLst/>
                  <a:ahLst/>
                  <a:cxnLst/>
                  <a:rect l="l" t="t" r="r" b="b"/>
                  <a:pathLst>
                    <a:path w="186036" h="186036" extrusionOk="0">
                      <a:moveTo>
                        <a:pt x="187277" y="93638"/>
                      </a:moveTo>
                      <a:cubicBezTo>
                        <a:pt x="187277" y="145354"/>
                        <a:pt x="145354" y="187277"/>
                        <a:pt x="93638" y="187277"/>
                      </a:cubicBezTo>
                      <a:cubicBezTo>
                        <a:pt x="41923" y="187277"/>
                        <a:pt x="0" y="145354"/>
                        <a:pt x="0" y="93638"/>
                      </a:cubicBezTo>
                      <a:cubicBezTo>
                        <a:pt x="0" y="41923"/>
                        <a:pt x="41923" y="0"/>
                        <a:pt x="93638" y="0"/>
                      </a:cubicBezTo>
                      <a:cubicBezTo>
                        <a:pt x="145354" y="0"/>
                        <a:pt x="187277" y="41923"/>
                        <a:pt x="187277" y="93638"/>
                      </a:cubicBez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326"/>
                <p:cNvSpPr/>
                <p:nvPr/>
              </p:nvSpPr>
              <p:spPr>
                <a:xfrm>
                  <a:off x="1196709" y="4483158"/>
                  <a:ext cx="150601" cy="150601"/>
                </a:xfrm>
                <a:custGeom>
                  <a:avLst/>
                  <a:gdLst/>
                  <a:ahLst/>
                  <a:cxnLst/>
                  <a:rect l="l" t="t" r="r" b="b"/>
                  <a:pathLst>
                    <a:path w="150601" h="150601" extrusionOk="0">
                      <a:moveTo>
                        <a:pt x="150601" y="75301"/>
                      </a:moveTo>
                      <a:cubicBezTo>
                        <a:pt x="150601" y="33664"/>
                        <a:pt x="116849" y="0"/>
                        <a:pt x="75301" y="0"/>
                      </a:cubicBezTo>
                      <a:cubicBezTo>
                        <a:pt x="33664" y="0"/>
                        <a:pt x="0" y="33752"/>
                        <a:pt x="0" y="75301"/>
                      </a:cubicBezTo>
                      <a:cubicBezTo>
                        <a:pt x="0" y="116937"/>
                        <a:pt x="33752" y="150601"/>
                        <a:pt x="75301" y="150601"/>
                      </a:cubicBezTo>
                      <a:cubicBezTo>
                        <a:pt x="116849" y="150601"/>
                        <a:pt x="150601" y="116849"/>
                        <a:pt x="150601" y="75301"/>
                      </a:cubicBez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326"/>
                <p:cNvSpPr/>
                <p:nvPr/>
              </p:nvSpPr>
              <p:spPr>
                <a:xfrm>
                  <a:off x="6345430" y="4011800"/>
                  <a:ext cx="150601" cy="150601"/>
                </a:xfrm>
                <a:custGeom>
                  <a:avLst/>
                  <a:gdLst/>
                  <a:ahLst/>
                  <a:cxnLst/>
                  <a:rect l="l" t="t" r="r" b="b"/>
                  <a:pathLst>
                    <a:path w="150601" h="150601" extrusionOk="0">
                      <a:moveTo>
                        <a:pt x="150601" y="75301"/>
                      </a:moveTo>
                      <a:cubicBezTo>
                        <a:pt x="150601" y="116888"/>
                        <a:pt x="116888" y="150601"/>
                        <a:pt x="75301" y="150601"/>
                      </a:cubicBezTo>
                      <a:cubicBezTo>
                        <a:pt x="33714" y="150601"/>
                        <a:pt x="0" y="116888"/>
                        <a:pt x="0" y="75301"/>
                      </a:cubicBezTo>
                      <a:cubicBezTo>
                        <a:pt x="0" y="33713"/>
                        <a:pt x="33714" y="0"/>
                        <a:pt x="75301" y="0"/>
                      </a:cubicBezTo>
                      <a:cubicBezTo>
                        <a:pt x="116888" y="0"/>
                        <a:pt x="150601" y="33713"/>
                        <a:pt x="150601" y="75301"/>
                      </a:cubicBez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326"/>
                <p:cNvSpPr/>
                <p:nvPr/>
              </p:nvSpPr>
              <p:spPr>
                <a:xfrm>
                  <a:off x="4504729" y="4201203"/>
                  <a:ext cx="186037" cy="186037"/>
                </a:xfrm>
                <a:custGeom>
                  <a:avLst/>
                  <a:gdLst/>
                  <a:ahLst/>
                  <a:cxnLst/>
                  <a:rect l="l" t="t" r="r" b="b"/>
                  <a:pathLst>
                    <a:path w="186036" h="186036" extrusionOk="0">
                      <a:moveTo>
                        <a:pt x="187277" y="93638"/>
                      </a:moveTo>
                      <a:cubicBezTo>
                        <a:pt x="187277" y="145354"/>
                        <a:pt x="145354" y="187277"/>
                        <a:pt x="93638" y="187277"/>
                      </a:cubicBezTo>
                      <a:cubicBezTo>
                        <a:pt x="41923" y="187277"/>
                        <a:pt x="0" y="145354"/>
                        <a:pt x="0" y="93638"/>
                      </a:cubicBezTo>
                      <a:cubicBezTo>
                        <a:pt x="0" y="41923"/>
                        <a:pt x="41923" y="0"/>
                        <a:pt x="93638" y="0"/>
                      </a:cubicBezTo>
                      <a:cubicBezTo>
                        <a:pt x="145354" y="0"/>
                        <a:pt x="187277" y="41923"/>
                        <a:pt x="187277" y="93638"/>
                      </a:cubicBez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0" name="Google Shape;1630;p326"/>
                <p:cNvGrpSpPr/>
                <p:nvPr/>
              </p:nvGrpSpPr>
              <p:grpSpPr>
                <a:xfrm>
                  <a:off x="3707404" y="4019128"/>
                  <a:ext cx="389791" cy="389791"/>
                  <a:chOff x="3707404" y="4019128"/>
                  <a:chExt cx="389791" cy="389791"/>
                </a:xfrm>
              </p:grpSpPr>
              <p:sp>
                <p:nvSpPr>
                  <p:cNvPr id="1631" name="Google Shape;1631;p326"/>
                  <p:cNvSpPr/>
                  <p:nvPr/>
                </p:nvSpPr>
                <p:spPr>
                  <a:xfrm>
                    <a:off x="3707404" y="4019128"/>
                    <a:ext cx="389791" cy="389791"/>
                  </a:xfrm>
                  <a:custGeom>
                    <a:avLst/>
                    <a:gdLst/>
                    <a:ahLst/>
                    <a:cxnLst/>
                    <a:rect l="l" t="t" r="r" b="b"/>
                    <a:pathLst>
                      <a:path w="389791" h="389791" extrusionOk="0">
                        <a:moveTo>
                          <a:pt x="371921" y="105091"/>
                        </a:moveTo>
                        <a:cubicBezTo>
                          <a:pt x="365631" y="107306"/>
                          <a:pt x="355089" y="110938"/>
                          <a:pt x="341447" y="115722"/>
                        </a:cubicBezTo>
                        <a:cubicBezTo>
                          <a:pt x="329221" y="94549"/>
                          <a:pt x="312655" y="76920"/>
                          <a:pt x="293432" y="63455"/>
                        </a:cubicBezTo>
                        <a:cubicBezTo>
                          <a:pt x="301670" y="46446"/>
                          <a:pt x="306808" y="35903"/>
                          <a:pt x="307074" y="35283"/>
                        </a:cubicBezTo>
                        <a:cubicBezTo>
                          <a:pt x="308314" y="31474"/>
                          <a:pt x="306188" y="28728"/>
                          <a:pt x="300784" y="26336"/>
                        </a:cubicBezTo>
                        <a:cubicBezTo>
                          <a:pt x="300076" y="26070"/>
                          <a:pt x="293077" y="22615"/>
                          <a:pt x="281561" y="17034"/>
                        </a:cubicBezTo>
                        <a:cubicBezTo>
                          <a:pt x="270133" y="11364"/>
                          <a:pt x="263134" y="7909"/>
                          <a:pt x="262514" y="7555"/>
                        </a:cubicBezTo>
                        <a:cubicBezTo>
                          <a:pt x="257287" y="4720"/>
                          <a:pt x="253744" y="4720"/>
                          <a:pt x="251529" y="7998"/>
                        </a:cubicBezTo>
                        <a:cubicBezTo>
                          <a:pt x="251174" y="8618"/>
                          <a:pt x="245593" y="19780"/>
                          <a:pt x="236734" y="37764"/>
                        </a:cubicBezTo>
                        <a:cubicBezTo>
                          <a:pt x="216536" y="32891"/>
                          <a:pt x="195186" y="31828"/>
                          <a:pt x="173836" y="35017"/>
                        </a:cubicBezTo>
                        <a:cubicBezTo>
                          <a:pt x="167015" y="15705"/>
                          <a:pt x="162763" y="3746"/>
                          <a:pt x="162408" y="3125"/>
                        </a:cubicBezTo>
                        <a:cubicBezTo>
                          <a:pt x="160548" y="-418"/>
                          <a:pt x="157093" y="-861"/>
                          <a:pt x="151601" y="1354"/>
                        </a:cubicBezTo>
                        <a:cubicBezTo>
                          <a:pt x="150892" y="1619"/>
                          <a:pt x="143539" y="4277"/>
                          <a:pt x="131579" y="8529"/>
                        </a:cubicBezTo>
                        <a:cubicBezTo>
                          <a:pt x="119531" y="12782"/>
                          <a:pt x="112178" y="15262"/>
                          <a:pt x="111470" y="15528"/>
                        </a:cubicBezTo>
                        <a:cubicBezTo>
                          <a:pt x="105800" y="17211"/>
                          <a:pt x="103408" y="19780"/>
                          <a:pt x="104117" y="23678"/>
                        </a:cubicBezTo>
                        <a:cubicBezTo>
                          <a:pt x="104205" y="24387"/>
                          <a:pt x="108369" y="36346"/>
                          <a:pt x="115190" y="55659"/>
                        </a:cubicBezTo>
                        <a:cubicBezTo>
                          <a:pt x="95347" y="67264"/>
                          <a:pt x="78603" y="82590"/>
                          <a:pt x="65492" y="100485"/>
                        </a:cubicBezTo>
                        <a:cubicBezTo>
                          <a:pt x="47066" y="91892"/>
                          <a:pt x="35549" y="86576"/>
                          <a:pt x="34840" y="86399"/>
                        </a:cubicBezTo>
                        <a:cubicBezTo>
                          <a:pt x="31120" y="85247"/>
                          <a:pt x="28285" y="87462"/>
                          <a:pt x="26070" y="92866"/>
                        </a:cubicBezTo>
                        <a:cubicBezTo>
                          <a:pt x="25804" y="93575"/>
                          <a:pt x="22526" y="100662"/>
                          <a:pt x="17123" y="112179"/>
                        </a:cubicBezTo>
                        <a:cubicBezTo>
                          <a:pt x="11719" y="123695"/>
                          <a:pt x="8352" y="130782"/>
                          <a:pt x="7998" y="131402"/>
                        </a:cubicBezTo>
                        <a:cubicBezTo>
                          <a:pt x="5252" y="136629"/>
                          <a:pt x="5340" y="140173"/>
                          <a:pt x="8707" y="142299"/>
                        </a:cubicBezTo>
                        <a:cubicBezTo>
                          <a:pt x="9327" y="142653"/>
                          <a:pt x="20577" y="148057"/>
                          <a:pt x="38738" y="156562"/>
                        </a:cubicBezTo>
                        <a:cubicBezTo>
                          <a:pt x="33157" y="177823"/>
                          <a:pt x="31651" y="200324"/>
                          <a:pt x="35017" y="222915"/>
                        </a:cubicBezTo>
                        <a:cubicBezTo>
                          <a:pt x="15705" y="229736"/>
                          <a:pt x="3746" y="233988"/>
                          <a:pt x="3125" y="234343"/>
                        </a:cubicBezTo>
                        <a:cubicBezTo>
                          <a:pt x="-418" y="236114"/>
                          <a:pt x="-861" y="239658"/>
                          <a:pt x="1354" y="245150"/>
                        </a:cubicBezTo>
                        <a:cubicBezTo>
                          <a:pt x="1620" y="245859"/>
                          <a:pt x="4188" y="253212"/>
                          <a:pt x="8441" y="265260"/>
                        </a:cubicBezTo>
                        <a:cubicBezTo>
                          <a:pt x="12604" y="277308"/>
                          <a:pt x="15174" y="284661"/>
                          <a:pt x="15439" y="285370"/>
                        </a:cubicBezTo>
                        <a:cubicBezTo>
                          <a:pt x="17123" y="291040"/>
                          <a:pt x="19691" y="293520"/>
                          <a:pt x="23589" y="292723"/>
                        </a:cubicBezTo>
                        <a:cubicBezTo>
                          <a:pt x="24298" y="292634"/>
                          <a:pt x="36258" y="288470"/>
                          <a:pt x="55659" y="281738"/>
                        </a:cubicBezTo>
                        <a:cubicBezTo>
                          <a:pt x="66024" y="299544"/>
                          <a:pt x="79401" y="314959"/>
                          <a:pt x="94992" y="327361"/>
                        </a:cubicBezTo>
                        <a:cubicBezTo>
                          <a:pt x="87994" y="341624"/>
                          <a:pt x="82590" y="352697"/>
                          <a:pt x="79489" y="358987"/>
                        </a:cubicBezTo>
                        <a:cubicBezTo>
                          <a:pt x="77540" y="362885"/>
                          <a:pt x="79489" y="366517"/>
                          <a:pt x="84893" y="369175"/>
                        </a:cubicBezTo>
                        <a:cubicBezTo>
                          <a:pt x="85513" y="369529"/>
                          <a:pt x="86311" y="369884"/>
                          <a:pt x="87019" y="370238"/>
                        </a:cubicBezTo>
                        <a:cubicBezTo>
                          <a:pt x="101902" y="377502"/>
                          <a:pt x="113773" y="383349"/>
                          <a:pt x="121569" y="387247"/>
                        </a:cubicBezTo>
                        <a:cubicBezTo>
                          <a:pt x="122278" y="387602"/>
                          <a:pt x="123075" y="387956"/>
                          <a:pt x="123695" y="388310"/>
                        </a:cubicBezTo>
                        <a:cubicBezTo>
                          <a:pt x="129010" y="390879"/>
                          <a:pt x="133085" y="390259"/>
                          <a:pt x="135034" y="386273"/>
                        </a:cubicBezTo>
                        <a:cubicBezTo>
                          <a:pt x="138046" y="380249"/>
                          <a:pt x="143096" y="369884"/>
                          <a:pt x="149652" y="356507"/>
                        </a:cubicBezTo>
                        <a:cubicBezTo>
                          <a:pt x="173039" y="363771"/>
                          <a:pt x="198110" y="365897"/>
                          <a:pt x="223269" y="361999"/>
                        </a:cubicBezTo>
                        <a:cubicBezTo>
                          <a:pt x="228053" y="375731"/>
                          <a:pt x="231773" y="386273"/>
                          <a:pt x="233988" y="392474"/>
                        </a:cubicBezTo>
                        <a:cubicBezTo>
                          <a:pt x="235406" y="396549"/>
                          <a:pt x="239392" y="397789"/>
                          <a:pt x="244973" y="395752"/>
                        </a:cubicBezTo>
                        <a:cubicBezTo>
                          <a:pt x="245593" y="395486"/>
                          <a:pt x="246568" y="395220"/>
                          <a:pt x="247188" y="394954"/>
                        </a:cubicBezTo>
                        <a:cubicBezTo>
                          <a:pt x="255427" y="392031"/>
                          <a:pt x="267918" y="387690"/>
                          <a:pt x="283509" y="382109"/>
                        </a:cubicBezTo>
                        <a:cubicBezTo>
                          <a:pt x="284218" y="381843"/>
                          <a:pt x="285104" y="381578"/>
                          <a:pt x="285813" y="381312"/>
                        </a:cubicBezTo>
                        <a:cubicBezTo>
                          <a:pt x="291483" y="379274"/>
                          <a:pt x="293697" y="375996"/>
                          <a:pt x="292280" y="371833"/>
                        </a:cubicBezTo>
                        <a:cubicBezTo>
                          <a:pt x="290065" y="365543"/>
                          <a:pt x="286344" y="355001"/>
                          <a:pt x="281561" y="341270"/>
                        </a:cubicBezTo>
                        <a:cubicBezTo>
                          <a:pt x="302379" y="329221"/>
                          <a:pt x="319654" y="313010"/>
                          <a:pt x="333119" y="294140"/>
                        </a:cubicBezTo>
                        <a:cubicBezTo>
                          <a:pt x="346408" y="300341"/>
                          <a:pt x="356684" y="305125"/>
                          <a:pt x="362797" y="307960"/>
                        </a:cubicBezTo>
                        <a:cubicBezTo>
                          <a:pt x="366783" y="309820"/>
                          <a:pt x="370327" y="307871"/>
                          <a:pt x="372807" y="302468"/>
                        </a:cubicBezTo>
                        <a:cubicBezTo>
                          <a:pt x="373162" y="301847"/>
                          <a:pt x="373516" y="300962"/>
                          <a:pt x="373870" y="300253"/>
                        </a:cubicBezTo>
                        <a:cubicBezTo>
                          <a:pt x="377591" y="292368"/>
                          <a:pt x="383172" y="280409"/>
                          <a:pt x="390171" y="265349"/>
                        </a:cubicBezTo>
                        <a:cubicBezTo>
                          <a:pt x="390525" y="264640"/>
                          <a:pt x="390968" y="263843"/>
                          <a:pt x="391234" y="263134"/>
                        </a:cubicBezTo>
                        <a:cubicBezTo>
                          <a:pt x="393803" y="257730"/>
                          <a:pt x="393005" y="253744"/>
                          <a:pt x="389019" y="251883"/>
                        </a:cubicBezTo>
                        <a:cubicBezTo>
                          <a:pt x="382995" y="249048"/>
                          <a:pt x="372453" y="244087"/>
                          <a:pt x="358987" y="237798"/>
                        </a:cubicBezTo>
                        <a:cubicBezTo>
                          <a:pt x="364037" y="217245"/>
                          <a:pt x="365366" y="195629"/>
                          <a:pt x="362088" y="173925"/>
                        </a:cubicBezTo>
                        <a:cubicBezTo>
                          <a:pt x="375730" y="169141"/>
                          <a:pt x="386361" y="165420"/>
                          <a:pt x="392563" y="163206"/>
                        </a:cubicBezTo>
                        <a:cubicBezTo>
                          <a:pt x="396726" y="161788"/>
                          <a:pt x="397878" y="157890"/>
                          <a:pt x="395840" y="152221"/>
                        </a:cubicBezTo>
                        <a:cubicBezTo>
                          <a:pt x="395575" y="151601"/>
                          <a:pt x="395309" y="150715"/>
                          <a:pt x="395043" y="150006"/>
                        </a:cubicBezTo>
                        <a:cubicBezTo>
                          <a:pt x="392119" y="141767"/>
                          <a:pt x="387779" y="129276"/>
                          <a:pt x="382286" y="113685"/>
                        </a:cubicBezTo>
                        <a:cubicBezTo>
                          <a:pt x="382109" y="112976"/>
                          <a:pt x="381755" y="112090"/>
                          <a:pt x="381489" y="111381"/>
                        </a:cubicBezTo>
                        <a:cubicBezTo>
                          <a:pt x="379363" y="105977"/>
                          <a:pt x="375996" y="103674"/>
                          <a:pt x="371921" y="105091"/>
                        </a:cubicBezTo>
                        <a:close/>
                        <a:moveTo>
                          <a:pt x="314250" y="190934"/>
                        </a:moveTo>
                        <a:cubicBezTo>
                          <a:pt x="314250" y="191111"/>
                          <a:pt x="314250" y="191288"/>
                          <a:pt x="314250" y="191466"/>
                        </a:cubicBezTo>
                        <a:cubicBezTo>
                          <a:pt x="316553" y="229116"/>
                          <a:pt x="300341" y="265615"/>
                          <a:pt x="271107" y="289091"/>
                        </a:cubicBezTo>
                        <a:cubicBezTo>
                          <a:pt x="271019" y="289091"/>
                          <a:pt x="271019" y="289179"/>
                          <a:pt x="270930" y="289179"/>
                        </a:cubicBezTo>
                        <a:cubicBezTo>
                          <a:pt x="268892" y="290774"/>
                          <a:pt x="266855" y="292280"/>
                          <a:pt x="264817" y="293786"/>
                        </a:cubicBezTo>
                        <a:lnTo>
                          <a:pt x="264817" y="293786"/>
                        </a:lnTo>
                        <a:lnTo>
                          <a:pt x="264817" y="293786"/>
                        </a:lnTo>
                        <a:cubicBezTo>
                          <a:pt x="256401" y="299633"/>
                          <a:pt x="247099" y="304505"/>
                          <a:pt x="237000" y="308137"/>
                        </a:cubicBezTo>
                        <a:cubicBezTo>
                          <a:pt x="226812" y="311681"/>
                          <a:pt x="216536" y="313630"/>
                          <a:pt x="206260" y="314338"/>
                        </a:cubicBezTo>
                        <a:lnTo>
                          <a:pt x="206260" y="314338"/>
                        </a:lnTo>
                        <a:lnTo>
                          <a:pt x="206260" y="314338"/>
                        </a:lnTo>
                        <a:cubicBezTo>
                          <a:pt x="203425" y="314516"/>
                          <a:pt x="200502" y="314604"/>
                          <a:pt x="197667" y="314604"/>
                        </a:cubicBezTo>
                        <a:cubicBezTo>
                          <a:pt x="197490" y="314604"/>
                          <a:pt x="197312" y="314604"/>
                          <a:pt x="197224" y="314604"/>
                        </a:cubicBezTo>
                        <a:cubicBezTo>
                          <a:pt x="167192" y="314250"/>
                          <a:pt x="138489" y="302290"/>
                          <a:pt x="117228" y="281472"/>
                        </a:cubicBezTo>
                        <a:lnTo>
                          <a:pt x="117228" y="281472"/>
                        </a:lnTo>
                        <a:cubicBezTo>
                          <a:pt x="117139" y="281383"/>
                          <a:pt x="117051" y="281295"/>
                          <a:pt x="116962" y="281118"/>
                        </a:cubicBezTo>
                        <a:cubicBezTo>
                          <a:pt x="114659" y="278814"/>
                          <a:pt x="112356" y="276422"/>
                          <a:pt x="110229" y="273942"/>
                        </a:cubicBezTo>
                        <a:cubicBezTo>
                          <a:pt x="109875" y="273588"/>
                          <a:pt x="109609" y="273145"/>
                          <a:pt x="109255" y="272702"/>
                        </a:cubicBezTo>
                        <a:cubicBezTo>
                          <a:pt x="107306" y="270398"/>
                          <a:pt x="105446" y="268006"/>
                          <a:pt x="103674" y="265526"/>
                        </a:cubicBezTo>
                        <a:cubicBezTo>
                          <a:pt x="103585" y="265260"/>
                          <a:pt x="103408" y="265083"/>
                          <a:pt x="103231" y="264906"/>
                        </a:cubicBezTo>
                        <a:cubicBezTo>
                          <a:pt x="103231" y="264906"/>
                          <a:pt x="103231" y="264906"/>
                          <a:pt x="103231" y="264906"/>
                        </a:cubicBezTo>
                        <a:cubicBezTo>
                          <a:pt x="97384" y="256490"/>
                          <a:pt x="92423" y="247188"/>
                          <a:pt x="88791" y="237089"/>
                        </a:cubicBezTo>
                        <a:cubicBezTo>
                          <a:pt x="85159" y="226813"/>
                          <a:pt x="83210" y="216448"/>
                          <a:pt x="82501" y="206171"/>
                        </a:cubicBezTo>
                        <a:cubicBezTo>
                          <a:pt x="82501" y="206171"/>
                          <a:pt x="82501" y="206171"/>
                          <a:pt x="82501" y="206171"/>
                        </a:cubicBezTo>
                        <a:cubicBezTo>
                          <a:pt x="82501" y="205994"/>
                          <a:pt x="82501" y="205906"/>
                          <a:pt x="82501" y="205728"/>
                        </a:cubicBezTo>
                        <a:cubicBezTo>
                          <a:pt x="80021" y="165420"/>
                          <a:pt x="98713" y="126530"/>
                          <a:pt x="131845" y="103320"/>
                        </a:cubicBezTo>
                        <a:lnTo>
                          <a:pt x="131845" y="103320"/>
                        </a:lnTo>
                        <a:lnTo>
                          <a:pt x="131845" y="103320"/>
                        </a:lnTo>
                        <a:cubicBezTo>
                          <a:pt x="140261" y="97384"/>
                          <a:pt x="149563" y="92423"/>
                          <a:pt x="159751" y="88880"/>
                        </a:cubicBezTo>
                        <a:cubicBezTo>
                          <a:pt x="206880" y="72313"/>
                          <a:pt x="257464" y="87994"/>
                          <a:pt x="287673" y="124404"/>
                        </a:cubicBezTo>
                        <a:cubicBezTo>
                          <a:pt x="288205" y="125024"/>
                          <a:pt x="288736" y="125733"/>
                          <a:pt x="289356" y="126353"/>
                        </a:cubicBezTo>
                        <a:cubicBezTo>
                          <a:pt x="290685" y="127947"/>
                          <a:pt x="291925" y="129719"/>
                          <a:pt x="293166" y="131402"/>
                        </a:cubicBezTo>
                        <a:cubicBezTo>
                          <a:pt x="293343" y="131668"/>
                          <a:pt x="293609" y="131934"/>
                          <a:pt x="293786" y="132200"/>
                        </a:cubicBezTo>
                        <a:cubicBezTo>
                          <a:pt x="293786" y="132200"/>
                          <a:pt x="293697" y="132200"/>
                          <a:pt x="293697" y="132200"/>
                        </a:cubicBezTo>
                        <a:cubicBezTo>
                          <a:pt x="299544" y="140527"/>
                          <a:pt x="304416" y="149740"/>
                          <a:pt x="307960" y="159839"/>
                        </a:cubicBezTo>
                        <a:cubicBezTo>
                          <a:pt x="311503" y="170293"/>
                          <a:pt x="313541" y="180658"/>
                          <a:pt x="314250" y="190934"/>
                        </a:cubicBezTo>
                        <a:lnTo>
                          <a:pt x="314250" y="190934"/>
                        </a:lnTo>
                        <a:close/>
                      </a:path>
                    </a:pathLst>
                  </a:custGeom>
                  <a:solidFill>
                    <a:srgbClr val="ACDED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326"/>
                  <p:cNvSpPr/>
                  <p:nvPr/>
                </p:nvSpPr>
                <p:spPr>
                  <a:xfrm>
                    <a:off x="3831830" y="4142667"/>
                    <a:ext cx="141742" cy="141742"/>
                  </a:xfrm>
                  <a:custGeom>
                    <a:avLst/>
                    <a:gdLst/>
                    <a:ahLst/>
                    <a:cxnLst/>
                    <a:rect l="l" t="t" r="r" b="b"/>
                    <a:pathLst>
                      <a:path w="141742" h="141742" extrusionOk="0">
                        <a:moveTo>
                          <a:pt x="82719" y="422"/>
                        </a:moveTo>
                        <a:cubicBezTo>
                          <a:pt x="41703" y="-3919"/>
                          <a:pt x="4761" y="25758"/>
                          <a:pt x="420" y="66863"/>
                        </a:cubicBezTo>
                        <a:cubicBezTo>
                          <a:pt x="-3921" y="107968"/>
                          <a:pt x="25845" y="144821"/>
                          <a:pt x="66862" y="149162"/>
                        </a:cubicBezTo>
                        <a:cubicBezTo>
                          <a:pt x="107879" y="153592"/>
                          <a:pt x="144820" y="123826"/>
                          <a:pt x="149161" y="82721"/>
                        </a:cubicBezTo>
                        <a:cubicBezTo>
                          <a:pt x="153502" y="41704"/>
                          <a:pt x="123736" y="4851"/>
                          <a:pt x="82719" y="422"/>
                        </a:cubicBezTo>
                        <a:close/>
                        <a:moveTo>
                          <a:pt x="68900" y="129673"/>
                        </a:moveTo>
                        <a:cubicBezTo>
                          <a:pt x="38602" y="126395"/>
                          <a:pt x="16721" y="99287"/>
                          <a:pt x="19910" y="68989"/>
                        </a:cubicBezTo>
                        <a:cubicBezTo>
                          <a:pt x="23188" y="38692"/>
                          <a:pt x="50296" y="16810"/>
                          <a:pt x="80593" y="20000"/>
                        </a:cubicBezTo>
                        <a:cubicBezTo>
                          <a:pt x="110891" y="23189"/>
                          <a:pt x="132772" y="50386"/>
                          <a:pt x="129583" y="80683"/>
                        </a:cubicBezTo>
                        <a:cubicBezTo>
                          <a:pt x="126394" y="110980"/>
                          <a:pt x="99197" y="132862"/>
                          <a:pt x="68900" y="129673"/>
                        </a:cubicBezTo>
                        <a:close/>
                      </a:path>
                    </a:pathLst>
                  </a:custGeom>
                  <a:solidFill>
                    <a:srgbClr val="ACDED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3" name="Google Shape;1633;p326"/>
                <p:cNvSpPr/>
                <p:nvPr/>
              </p:nvSpPr>
              <p:spPr>
                <a:xfrm>
                  <a:off x="4561000" y="4253096"/>
                  <a:ext cx="770724" cy="903607"/>
                </a:xfrm>
                <a:custGeom>
                  <a:avLst/>
                  <a:gdLst/>
                  <a:ahLst/>
                  <a:cxnLst/>
                  <a:rect l="l" t="t" r="r" b="b"/>
                  <a:pathLst>
                    <a:path w="770723" h="903607" extrusionOk="0">
                      <a:moveTo>
                        <a:pt x="0" y="39359"/>
                      </a:moveTo>
                      <a:lnTo>
                        <a:pt x="46768" y="0"/>
                      </a:lnTo>
                      <a:lnTo>
                        <a:pt x="774914" y="865204"/>
                      </a:lnTo>
                      <a:lnTo>
                        <a:pt x="728146" y="904563"/>
                      </a:ln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326"/>
                <p:cNvSpPr/>
                <p:nvPr/>
              </p:nvSpPr>
              <p:spPr>
                <a:xfrm>
                  <a:off x="5247902" y="5056441"/>
                  <a:ext cx="186037" cy="186037"/>
                </a:xfrm>
                <a:custGeom>
                  <a:avLst/>
                  <a:gdLst/>
                  <a:ahLst/>
                  <a:cxnLst/>
                  <a:rect l="l" t="t" r="r" b="b"/>
                  <a:pathLst>
                    <a:path w="186036" h="186036" extrusionOk="0">
                      <a:moveTo>
                        <a:pt x="187277" y="93639"/>
                      </a:moveTo>
                      <a:cubicBezTo>
                        <a:pt x="187277" y="145354"/>
                        <a:pt x="145354" y="187277"/>
                        <a:pt x="93639" y="187277"/>
                      </a:cubicBezTo>
                      <a:cubicBezTo>
                        <a:pt x="41923" y="187277"/>
                        <a:pt x="0" y="145354"/>
                        <a:pt x="0" y="93639"/>
                      </a:cubicBezTo>
                      <a:cubicBezTo>
                        <a:pt x="0" y="41923"/>
                        <a:pt x="41923" y="0"/>
                        <a:pt x="93639" y="0"/>
                      </a:cubicBezTo>
                      <a:cubicBezTo>
                        <a:pt x="145354" y="0"/>
                        <a:pt x="187277" y="41923"/>
                        <a:pt x="187277" y="93639"/>
                      </a:cubicBez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5" name="Google Shape;1635;p326"/>
                <p:cNvGrpSpPr/>
                <p:nvPr/>
              </p:nvGrpSpPr>
              <p:grpSpPr>
                <a:xfrm>
                  <a:off x="5028201" y="4817574"/>
                  <a:ext cx="628717" cy="662765"/>
                  <a:chOff x="5028201" y="4817574"/>
                  <a:chExt cx="628717" cy="662765"/>
                </a:xfrm>
              </p:grpSpPr>
              <p:sp>
                <p:nvSpPr>
                  <p:cNvPr id="1636" name="Google Shape;1636;p326"/>
                  <p:cNvSpPr/>
                  <p:nvPr/>
                </p:nvSpPr>
                <p:spPr>
                  <a:xfrm>
                    <a:off x="5125384" y="5205713"/>
                    <a:ext cx="531534" cy="274626"/>
                  </a:xfrm>
                  <a:custGeom>
                    <a:avLst/>
                    <a:gdLst/>
                    <a:ahLst/>
                    <a:cxnLst/>
                    <a:rect l="l" t="t" r="r" b="b"/>
                    <a:pathLst>
                      <a:path w="531533" h="274625" extrusionOk="0">
                        <a:moveTo>
                          <a:pt x="342308" y="79376"/>
                        </a:moveTo>
                        <a:cubicBezTo>
                          <a:pt x="277283" y="136250"/>
                          <a:pt x="184265" y="140325"/>
                          <a:pt x="115254" y="95322"/>
                        </a:cubicBezTo>
                        <a:lnTo>
                          <a:pt x="0" y="195959"/>
                        </a:lnTo>
                        <a:cubicBezTo>
                          <a:pt x="125707" y="302000"/>
                          <a:pt x="313339" y="303860"/>
                          <a:pt x="440996" y="192327"/>
                        </a:cubicBezTo>
                        <a:cubicBezTo>
                          <a:pt x="489100" y="150335"/>
                          <a:pt x="522143" y="97537"/>
                          <a:pt x="540304" y="40839"/>
                        </a:cubicBezTo>
                        <a:lnTo>
                          <a:pt x="396081" y="0"/>
                        </a:lnTo>
                        <a:cubicBezTo>
                          <a:pt x="385628" y="29677"/>
                          <a:pt x="367644" y="57228"/>
                          <a:pt x="342308" y="79376"/>
                        </a:cubicBezTo>
                        <a:close/>
                      </a:path>
                    </a:pathLst>
                  </a:custGeom>
                  <a:solidFill>
                    <a:srgbClr val="E96F6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326"/>
                  <p:cNvSpPr/>
                  <p:nvPr/>
                </p:nvSpPr>
                <p:spPr>
                  <a:xfrm>
                    <a:off x="5028201" y="4817574"/>
                    <a:ext cx="620123" cy="531534"/>
                  </a:xfrm>
                  <a:custGeom>
                    <a:avLst/>
                    <a:gdLst/>
                    <a:ahLst/>
                    <a:cxnLst/>
                    <a:rect l="l" t="t" r="r" b="b"/>
                    <a:pathLst>
                      <a:path w="620122" h="531533" extrusionOk="0">
                        <a:moveTo>
                          <a:pt x="193833" y="440406"/>
                        </a:moveTo>
                        <a:cubicBezTo>
                          <a:pt x="189669" y="436508"/>
                          <a:pt x="185594" y="432345"/>
                          <a:pt x="181785" y="427915"/>
                        </a:cubicBezTo>
                        <a:cubicBezTo>
                          <a:pt x="118355" y="355272"/>
                          <a:pt x="125797" y="245068"/>
                          <a:pt x="198351" y="181727"/>
                        </a:cubicBezTo>
                        <a:cubicBezTo>
                          <a:pt x="270994" y="118297"/>
                          <a:pt x="381199" y="125650"/>
                          <a:pt x="444629" y="198381"/>
                        </a:cubicBezTo>
                        <a:cubicBezTo>
                          <a:pt x="480330" y="239309"/>
                          <a:pt x="493618" y="292286"/>
                          <a:pt x="485291" y="341984"/>
                        </a:cubicBezTo>
                        <a:lnTo>
                          <a:pt x="618706" y="379812"/>
                        </a:lnTo>
                        <a:cubicBezTo>
                          <a:pt x="638993" y="286350"/>
                          <a:pt x="616757" y="184739"/>
                          <a:pt x="548898" y="107135"/>
                        </a:cubicBezTo>
                        <a:cubicBezTo>
                          <a:pt x="435150" y="-23091"/>
                          <a:pt x="237330" y="-36468"/>
                          <a:pt x="107105" y="77280"/>
                        </a:cubicBezTo>
                        <a:cubicBezTo>
                          <a:pt x="-23032" y="191028"/>
                          <a:pt x="-36498" y="388847"/>
                          <a:pt x="77250" y="518985"/>
                        </a:cubicBezTo>
                        <a:cubicBezTo>
                          <a:pt x="81148" y="523503"/>
                          <a:pt x="85312" y="527401"/>
                          <a:pt x="89387" y="531564"/>
                        </a:cubicBezTo>
                        <a:lnTo>
                          <a:pt x="193833" y="440406"/>
                        </a:lnTo>
                        <a:close/>
                      </a:path>
                    </a:pathLst>
                  </a:custGeom>
                  <a:solidFill>
                    <a:srgbClr val="D1D3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8" name="Google Shape;1638;p326"/>
                <p:cNvSpPr/>
                <p:nvPr/>
              </p:nvSpPr>
              <p:spPr>
                <a:xfrm>
                  <a:off x="5314582" y="4058948"/>
                  <a:ext cx="1142797" cy="1133938"/>
                </a:xfrm>
                <a:custGeom>
                  <a:avLst/>
                  <a:gdLst/>
                  <a:ahLst/>
                  <a:cxnLst/>
                  <a:rect l="l" t="t" r="r" b="b"/>
                  <a:pathLst>
                    <a:path w="1142797" h="1133938" extrusionOk="0">
                      <a:moveTo>
                        <a:pt x="0" y="1097049"/>
                      </a:moveTo>
                      <a:lnTo>
                        <a:pt x="1100156" y="0"/>
                      </a:lnTo>
                      <a:lnTo>
                        <a:pt x="1143317" y="43284"/>
                      </a:lnTo>
                      <a:lnTo>
                        <a:pt x="43161" y="1140332"/>
                      </a:lnTo>
                      <a:close/>
                    </a:path>
                  </a:pathLst>
                </a:custGeom>
                <a:solidFill>
                  <a:srgbClr val="3259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9" name="Google Shape;1639;p326"/>
                <p:cNvGrpSpPr/>
                <p:nvPr/>
              </p:nvGrpSpPr>
              <p:grpSpPr>
                <a:xfrm>
                  <a:off x="6170290" y="4277390"/>
                  <a:ext cx="566704" cy="482632"/>
                  <a:chOff x="6170290" y="4277390"/>
                  <a:chExt cx="566704" cy="482632"/>
                </a:xfrm>
              </p:grpSpPr>
              <p:sp>
                <p:nvSpPr>
                  <p:cNvPr id="1640" name="Google Shape;1640;p326"/>
                  <p:cNvSpPr/>
                  <p:nvPr/>
                </p:nvSpPr>
                <p:spPr>
                  <a:xfrm>
                    <a:off x="6170290" y="4618280"/>
                    <a:ext cx="79730" cy="141742"/>
                  </a:xfrm>
                  <a:custGeom>
                    <a:avLst/>
                    <a:gdLst/>
                    <a:ahLst/>
                    <a:cxnLst/>
                    <a:rect l="l" t="t" r="r" b="b"/>
                    <a:pathLst>
                      <a:path w="79730" h="141742" extrusionOk="0">
                        <a:moveTo>
                          <a:pt x="0" y="0"/>
                        </a:moveTo>
                        <a:lnTo>
                          <a:pt x="81147" y="0"/>
                        </a:lnTo>
                        <a:lnTo>
                          <a:pt x="81147" y="146083"/>
                        </a:lnTo>
                        <a:lnTo>
                          <a:pt x="0" y="146083"/>
                        </a:lnTo>
                        <a:close/>
                      </a:path>
                    </a:pathLst>
                  </a:custGeom>
                  <a:solidFill>
                    <a:srgbClr val="53474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26"/>
                  <p:cNvSpPr/>
                  <p:nvPr/>
                </p:nvSpPr>
                <p:spPr>
                  <a:xfrm>
                    <a:off x="6316373" y="4472197"/>
                    <a:ext cx="79730" cy="283485"/>
                  </a:xfrm>
                  <a:custGeom>
                    <a:avLst/>
                    <a:gdLst/>
                    <a:ahLst/>
                    <a:cxnLst/>
                    <a:rect l="l" t="t" r="r" b="b"/>
                    <a:pathLst>
                      <a:path w="79730" h="283484" extrusionOk="0">
                        <a:moveTo>
                          <a:pt x="0" y="0"/>
                        </a:moveTo>
                        <a:lnTo>
                          <a:pt x="81147" y="0"/>
                        </a:lnTo>
                        <a:lnTo>
                          <a:pt x="81147" y="292166"/>
                        </a:lnTo>
                        <a:lnTo>
                          <a:pt x="0" y="292166"/>
                        </a:lnTo>
                        <a:close/>
                      </a:path>
                    </a:pathLst>
                  </a:custGeom>
                  <a:solidFill>
                    <a:srgbClr val="E96F6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326"/>
                  <p:cNvSpPr/>
                  <p:nvPr/>
                </p:nvSpPr>
                <p:spPr>
                  <a:xfrm>
                    <a:off x="6511180" y="4537044"/>
                    <a:ext cx="79730" cy="221472"/>
                  </a:xfrm>
                  <a:custGeom>
                    <a:avLst/>
                    <a:gdLst/>
                    <a:ahLst/>
                    <a:cxnLst/>
                    <a:rect l="l" t="t" r="r" b="b"/>
                    <a:pathLst>
                      <a:path w="79730" h="221472" extrusionOk="0">
                        <a:moveTo>
                          <a:pt x="0" y="0"/>
                        </a:moveTo>
                        <a:lnTo>
                          <a:pt x="81147" y="0"/>
                        </a:lnTo>
                        <a:lnTo>
                          <a:pt x="81147" y="227231"/>
                        </a:lnTo>
                        <a:lnTo>
                          <a:pt x="0" y="227231"/>
                        </a:lnTo>
                        <a:close/>
                      </a:path>
                    </a:pathLst>
                  </a:custGeom>
                  <a:solidFill>
                    <a:srgbClr val="53474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326"/>
                  <p:cNvSpPr/>
                  <p:nvPr/>
                </p:nvSpPr>
                <p:spPr>
                  <a:xfrm>
                    <a:off x="6657264" y="4277390"/>
                    <a:ext cx="79730" cy="478380"/>
                  </a:xfrm>
                  <a:custGeom>
                    <a:avLst/>
                    <a:gdLst/>
                    <a:ahLst/>
                    <a:cxnLst/>
                    <a:rect l="l" t="t" r="r" b="b"/>
                    <a:pathLst>
                      <a:path w="79730" h="478380" extrusionOk="0">
                        <a:moveTo>
                          <a:pt x="0" y="0"/>
                        </a:moveTo>
                        <a:lnTo>
                          <a:pt x="81147" y="0"/>
                        </a:lnTo>
                        <a:lnTo>
                          <a:pt x="81147" y="486973"/>
                        </a:lnTo>
                        <a:lnTo>
                          <a:pt x="0" y="486973"/>
                        </a:lnTo>
                        <a:close/>
                      </a:path>
                    </a:pathLst>
                  </a:custGeom>
                  <a:solidFill>
                    <a:srgbClr val="E96F6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1644" name="Google Shape;1644;p326"/>
            <p:cNvGrpSpPr/>
            <p:nvPr/>
          </p:nvGrpSpPr>
          <p:grpSpPr>
            <a:xfrm>
              <a:off x="1407873" y="4470012"/>
              <a:ext cx="1797578" cy="2609810"/>
              <a:chOff x="1536025" y="3863788"/>
              <a:chExt cx="1797578" cy="2609810"/>
            </a:xfrm>
          </p:grpSpPr>
          <p:sp>
            <p:nvSpPr>
              <p:cNvPr id="1645" name="Google Shape;1645;p326"/>
              <p:cNvSpPr/>
              <p:nvPr/>
            </p:nvSpPr>
            <p:spPr>
              <a:xfrm>
                <a:off x="2006395" y="5246500"/>
                <a:ext cx="363215" cy="363215"/>
              </a:xfrm>
              <a:custGeom>
                <a:avLst/>
                <a:gdLst/>
                <a:ahLst/>
                <a:cxnLst/>
                <a:rect l="l" t="t" r="r" b="b"/>
                <a:pathLst>
                  <a:path w="363214" h="363214" extrusionOk="0">
                    <a:moveTo>
                      <a:pt x="0" y="255967"/>
                    </a:moveTo>
                    <a:lnTo>
                      <a:pt x="115942" y="0"/>
                    </a:lnTo>
                    <a:lnTo>
                      <a:pt x="371909" y="115942"/>
                    </a:lnTo>
                    <a:lnTo>
                      <a:pt x="255967" y="371909"/>
                    </a:lnTo>
                    <a:close/>
                  </a:path>
                </a:pathLst>
              </a:custGeom>
              <a:solidFill>
                <a:srgbClr val="6458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326"/>
              <p:cNvSpPr/>
              <p:nvPr/>
            </p:nvSpPr>
            <p:spPr>
              <a:xfrm>
                <a:off x="1739002" y="3863788"/>
                <a:ext cx="1594601" cy="1594601"/>
              </a:xfrm>
              <a:custGeom>
                <a:avLst/>
                <a:gdLst/>
                <a:ahLst/>
                <a:cxnLst/>
                <a:rect l="l" t="t" r="r" b="b"/>
                <a:pathLst>
                  <a:path w="1594601" h="1594600" extrusionOk="0">
                    <a:moveTo>
                      <a:pt x="1130641" y="71471"/>
                    </a:moveTo>
                    <a:cubicBezTo>
                      <a:pt x="728093" y="-110845"/>
                      <a:pt x="253876" y="67662"/>
                      <a:pt x="71471" y="470210"/>
                    </a:cubicBezTo>
                    <a:cubicBezTo>
                      <a:pt x="-110845" y="872758"/>
                      <a:pt x="67662" y="1346975"/>
                      <a:pt x="470210" y="1529380"/>
                    </a:cubicBezTo>
                    <a:cubicBezTo>
                      <a:pt x="872758" y="1711696"/>
                      <a:pt x="1346975" y="1533189"/>
                      <a:pt x="1529291" y="1130641"/>
                    </a:cubicBezTo>
                    <a:cubicBezTo>
                      <a:pt x="1711785" y="728004"/>
                      <a:pt x="1533189" y="253788"/>
                      <a:pt x="1130641" y="71471"/>
                    </a:cubicBezTo>
                    <a:close/>
                    <a:moveTo>
                      <a:pt x="528147" y="1401546"/>
                    </a:moveTo>
                    <a:cubicBezTo>
                      <a:pt x="196205" y="1251210"/>
                      <a:pt x="48881" y="860090"/>
                      <a:pt x="199305" y="528147"/>
                    </a:cubicBezTo>
                    <a:cubicBezTo>
                      <a:pt x="349641" y="196205"/>
                      <a:pt x="740761" y="48881"/>
                      <a:pt x="1072704" y="199305"/>
                    </a:cubicBezTo>
                    <a:cubicBezTo>
                      <a:pt x="1404647" y="349729"/>
                      <a:pt x="1551970" y="740761"/>
                      <a:pt x="1401546" y="1072704"/>
                    </a:cubicBezTo>
                    <a:cubicBezTo>
                      <a:pt x="1251210" y="1404646"/>
                      <a:pt x="860179" y="1551881"/>
                      <a:pt x="528147" y="1401546"/>
                    </a:cubicBezTo>
                    <a:close/>
                  </a:path>
                </a:pathLst>
              </a:custGeom>
              <a:solidFill>
                <a:srgbClr val="53474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326"/>
              <p:cNvSpPr/>
              <p:nvPr/>
            </p:nvSpPr>
            <p:spPr>
              <a:xfrm>
                <a:off x="1536025" y="5525696"/>
                <a:ext cx="726429" cy="947902"/>
              </a:xfrm>
              <a:custGeom>
                <a:avLst/>
                <a:gdLst/>
                <a:ahLst/>
                <a:cxnLst/>
                <a:rect l="l" t="t" r="r" b="b"/>
                <a:pathLst>
                  <a:path w="726429" h="947901" extrusionOk="0">
                    <a:moveTo>
                      <a:pt x="733517" y="136161"/>
                    </a:moveTo>
                    <a:lnTo>
                      <a:pt x="433023" y="0"/>
                    </a:lnTo>
                    <a:lnTo>
                      <a:pt x="0" y="956052"/>
                    </a:lnTo>
                    <a:lnTo>
                      <a:pt x="362063" y="956052"/>
                    </a:lnTo>
                    <a:close/>
                  </a:path>
                </a:pathLst>
              </a:custGeom>
              <a:solidFill>
                <a:srgbClr val="64586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26"/>
              <p:cNvSpPr/>
              <p:nvPr/>
            </p:nvSpPr>
            <p:spPr>
              <a:xfrm>
                <a:off x="1943376" y="5454944"/>
                <a:ext cx="372074" cy="221472"/>
              </a:xfrm>
              <a:custGeom>
                <a:avLst/>
                <a:gdLst/>
                <a:ahLst/>
                <a:cxnLst/>
                <a:rect l="l" t="t" r="r" b="b"/>
                <a:pathLst>
                  <a:path w="372073" h="221472" extrusionOk="0">
                    <a:moveTo>
                      <a:pt x="372143" y="194157"/>
                    </a:moveTo>
                    <a:cubicBezTo>
                      <a:pt x="381888" y="172630"/>
                      <a:pt x="376484" y="149243"/>
                      <a:pt x="360184" y="141801"/>
                    </a:cubicBezTo>
                    <a:lnTo>
                      <a:pt x="52160" y="2273"/>
                    </a:lnTo>
                    <a:cubicBezTo>
                      <a:pt x="35771" y="-5168"/>
                      <a:pt x="14598" y="6260"/>
                      <a:pt x="4853" y="27787"/>
                    </a:cubicBezTo>
                    <a:lnTo>
                      <a:pt x="4853" y="27787"/>
                    </a:lnTo>
                    <a:cubicBezTo>
                      <a:pt x="-4891" y="49314"/>
                      <a:pt x="513" y="72702"/>
                      <a:pt x="16813" y="80143"/>
                    </a:cubicBezTo>
                    <a:lnTo>
                      <a:pt x="324837" y="219671"/>
                    </a:lnTo>
                    <a:cubicBezTo>
                      <a:pt x="341226" y="227112"/>
                      <a:pt x="362398" y="215684"/>
                      <a:pt x="372143" y="194157"/>
                    </a:cubicBezTo>
                    <a:lnTo>
                      <a:pt x="372143" y="194157"/>
                    </a:lnTo>
                    <a:close/>
                  </a:path>
                </a:pathLst>
              </a:custGeom>
              <a:solidFill>
                <a:srgbClr val="53474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49" name="Google Shape;1649;p32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2- Risk Analysis</a:t>
            </a:r>
            <a:endParaRPr/>
          </a:p>
        </p:txBody>
      </p:sp>
      <p:sp>
        <p:nvSpPr>
          <p:cNvPr id="1650" name="Google Shape;1650;p326"/>
          <p:cNvSpPr txBox="1"/>
          <p:nvPr/>
        </p:nvSpPr>
        <p:spPr>
          <a:xfrm>
            <a:off x="1969320" y="1351632"/>
            <a:ext cx="12343695" cy="469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analysis is the analysis of the probability and consequences of each known risk. </a:t>
            </a:r>
            <a:endParaRPr sz="2400" b="0" i="0" u="none" strike="noStrike" cap="none">
              <a:solidFill>
                <a:srgbClr val="000000"/>
              </a:solidFill>
              <a:latin typeface="Arial"/>
              <a:ea typeface="Arial"/>
              <a:cs typeface="Arial"/>
              <a:sym typeface="Arial"/>
            </a:endParaRPr>
          </a:p>
        </p:txBody>
      </p:sp>
      <p:sp>
        <p:nvSpPr>
          <p:cNvPr id="1651" name="Google Shape;1651;p326"/>
          <p:cNvSpPr/>
          <p:nvPr/>
        </p:nvSpPr>
        <p:spPr>
          <a:xfrm>
            <a:off x="7833087" y="6829121"/>
            <a:ext cx="7317635" cy="1091681"/>
          </a:xfrm>
          <a:prstGeom prst="roundRect">
            <a:avLst>
              <a:gd name="adj" fmla="val 16667"/>
            </a:avLst>
          </a:prstGeom>
          <a:solidFill>
            <a:schemeClr val="lt1"/>
          </a:solidFill>
          <a:ln w="12700" cap="flat" cmpd="sng">
            <a:solidFill>
              <a:schemeClr val="lt1"/>
            </a:solidFill>
            <a:prstDash val="solid"/>
            <a:miter lim="800000"/>
            <a:headEnd type="none" w="sm" len="sm"/>
            <a:tailEnd type="none" w="sm" len="sm"/>
          </a:ln>
        </p:spPr>
        <p:txBody>
          <a:bodyPr spcFirstLastPara="1" wrap="square" lIns="142225" tIns="81275" rIns="142225" bIns="81275"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also integrates the security program objectives with the organization’s business objectives and requirements.</a:t>
            </a:r>
            <a:endParaRPr sz="2400" b="0" i="0" u="none" strike="noStrike" cap="none">
              <a:solidFill>
                <a:srgbClr val="000000"/>
              </a:solidFill>
              <a:latin typeface="Arial"/>
              <a:ea typeface="Arial"/>
              <a:cs typeface="Arial"/>
              <a:sym typeface="Arial"/>
            </a:endParaRPr>
          </a:p>
        </p:txBody>
      </p:sp>
      <p:sp>
        <p:nvSpPr>
          <p:cNvPr id="1652" name="Google Shape;1652;p326"/>
          <p:cNvSpPr/>
          <p:nvPr/>
        </p:nvSpPr>
        <p:spPr>
          <a:xfrm>
            <a:off x="6438900" y="816352"/>
            <a:ext cx="3381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327"/>
          <p:cNvSpPr/>
          <p:nvPr/>
        </p:nvSpPr>
        <p:spPr>
          <a:xfrm>
            <a:off x="6054426" y="3203345"/>
            <a:ext cx="4137079" cy="3114208"/>
          </a:xfrm>
          <a:prstGeom prst="roundRect">
            <a:avLst>
              <a:gd name="adj" fmla="val 4703"/>
            </a:avLst>
          </a:prstGeom>
          <a:solidFill>
            <a:schemeClr val="lt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58" name="Google Shape;1658;p327"/>
          <p:cNvPicPr preferRelativeResize="0"/>
          <p:nvPr/>
        </p:nvPicPr>
        <p:blipFill rotWithShape="1">
          <a:blip r:embed="rId3">
            <a:alphaModFix/>
          </a:blip>
          <a:srcRect/>
          <a:stretch/>
        </p:blipFill>
        <p:spPr>
          <a:xfrm>
            <a:off x="6606436" y="3377773"/>
            <a:ext cx="3137542" cy="2091695"/>
          </a:xfrm>
          <a:prstGeom prst="rect">
            <a:avLst/>
          </a:prstGeom>
          <a:noFill/>
          <a:ln>
            <a:noFill/>
          </a:ln>
        </p:spPr>
      </p:pic>
      <p:sp>
        <p:nvSpPr>
          <p:cNvPr id="1659" name="Google Shape;1659;p32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Goals of Risk Analysis</a:t>
            </a:r>
            <a:endParaRPr/>
          </a:p>
        </p:txBody>
      </p:sp>
      <p:sp>
        <p:nvSpPr>
          <p:cNvPr id="1660" name="Google Shape;1660;p327"/>
          <p:cNvSpPr txBox="1"/>
          <p:nvPr/>
        </p:nvSpPr>
        <p:spPr>
          <a:xfrm>
            <a:off x="6209428" y="1830591"/>
            <a:ext cx="386399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Identifying organizational assets and their value</a:t>
            </a:r>
            <a:endParaRPr sz="1400" b="0" i="0" u="none" strike="noStrike" cap="none">
              <a:solidFill>
                <a:srgbClr val="000000"/>
              </a:solidFill>
              <a:latin typeface="Arial"/>
              <a:ea typeface="Arial"/>
              <a:cs typeface="Arial"/>
              <a:sym typeface="Arial"/>
            </a:endParaRPr>
          </a:p>
        </p:txBody>
      </p:sp>
      <p:sp>
        <p:nvSpPr>
          <p:cNvPr id="1661" name="Google Shape;1661;p327"/>
          <p:cNvSpPr txBox="1"/>
          <p:nvPr/>
        </p:nvSpPr>
        <p:spPr>
          <a:xfrm>
            <a:off x="10676126" y="4340856"/>
            <a:ext cx="3863995"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Measuring the probability and impact of latent threats</a:t>
            </a:r>
            <a:endParaRPr sz="1400" b="0" i="0" u="none" strike="noStrike" cap="none">
              <a:solidFill>
                <a:srgbClr val="000000"/>
              </a:solidFill>
              <a:latin typeface="Arial"/>
              <a:ea typeface="Arial"/>
              <a:cs typeface="Arial"/>
              <a:sym typeface="Arial"/>
            </a:endParaRPr>
          </a:p>
        </p:txBody>
      </p:sp>
      <p:sp>
        <p:nvSpPr>
          <p:cNvPr id="1662" name="Google Shape;1662;p327"/>
          <p:cNvSpPr txBox="1"/>
          <p:nvPr/>
        </p:nvSpPr>
        <p:spPr>
          <a:xfrm>
            <a:off x="1885031" y="4510133"/>
            <a:ext cx="34821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Identifying vulnerabilities and threats</a:t>
            </a:r>
            <a:endParaRPr sz="1400" b="0" i="0" u="none" strike="noStrike" cap="none">
              <a:solidFill>
                <a:srgbClr val="000000"/>
              </a:solidFill>
              <a:latin typeface="Arial"/>
              <a:ea typeface="Arial"/>
              <a:cs typeface="Arial"/>
              <a:sym typeface="Arial"/>
            </a:endParaRPr>
          </a:p>
        </p:txBody>
      </p:sp>
      <p:sp>
        <p:nvSpPr>
          <p:cNvPr id="1663" name="Google Shape;1663;p327"/>
          <p:cNvSpPr txBox="1"/>
          <p:nvPr/>
        </p:nvSpPr>
        <p:spPr>
          <a:xfrm>
            <a:off x="5713995" y="6882454"/>
            <a:ext cx="4629396"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Balancing the cost of countermeasures and the impact of threats</a:t>
            </a:r>
            <a:endParaRPr sz="1400" b="0" i="0" u="none" strike="noStrike" cap="none">
              <a:solidFill>
                <a:srgbClr val="000000"/>
              </a:solidFill>
              <a:latin typeface="Arial"/>
              <a:ea typeface="Arial"/>
              <a:cs typeface="Arial"/>
              <a:sym typeface="Arial"/>
            </a:endParaRPr>
          </a:p>
        </p:txBody>
      </p:sp>
      <p:sp>
        <p:nvSpPr>
          <p:cNvPr id="1664" name="Google Shape;1664;p327"/>
          <p:cNvSpPr txBox="1"/>
          <p:nvPr/>
        </p:nvSpPr>
        <p:spPr>
          <a:xfrm>
            <a:off x="6289625" y="5643896"/>
            <a:ext cx="3478134"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Goals of Risk Analysis </a:t>
            </a:r>
            <a:endParaRPr sz="2200" b="0" i="0" u="none" strike="noStrike" cap="none">
              <a:solidFill>
                <a:srgbClr val="3F3F3F"/>
              </a:solidFill>
              <a:latin typeface="Open Sans"/>
              <a:ea typeface="Open Sans"/>
              <a:cs typeface="Open Sans"/>
              <a:sym typeface="Open Sans"/>
            </a:endParaRPr>
          </a:p>
        </p:txBody>
      </p:sp>
      <p:grpSp>
        <p:nvGrpSpPr>
          <p:cNvPr id="1665" name="Google Shape;1665;p327"/>
          <p:cNvGrpSpPr/>
          <p:nvPr/>
        </p:nvGrpSpPr>
        <p:grpSpPr>
          <a:xfrm rot="5400000" flipH="1">
            <a:off x="7943346" y="5752652"/>
            <a:ext cx="413618" cy="1543418"/>
            <a:chOff x="3689291" y="5292399"/>
            <a:chExt cx="413618" cy="1543418"/>
          </a:xfrm>
        </p:grpSpPr>
        <p:sp>
          <p:nvSpPr>
            <p:cNvPr id="1666" name="Google Shape;1666;p327"/>
            <p:cNvSpPr/>
            <p:nvPr/>
          </p:nvSpPr>
          <p:spPr>
            <a:xfrm>
              <a:off x="4001308" y="5292399"/>
              <a:ext cx="101600" cy="1543418"/>
            </a:xfrm>
            <a:prstGeom prst="rect">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27"/>
            <p:cNvSpPr/>
            <p:nvPr/>
          </p:nvSpPr>
          <p:spPr>
            <a:xfrm rot="-5400000">
              <a:off x="3663567" y="5903336"/>
              <a:ext cx="372991" cy="321544"/>
            </a:xfrm>
            <a:prstGeom prst="triangle">
              <a:avLst>
                <a:gd name="adj" fmla="val 50000"/>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668" name="Google Shape;1668;p327"/>
          <p:cNvGrpSpPr/>
          <p:nvPr/>
        </p:nvGrpSpPr>
        <p:grpSpPr>
          <a:xfrm>
            <a:off x="5633283" y="3940479"/>
            <a:ext cx="413618" cy="1543418"/>
            <a:chOff x="3689291" y="5292399"/>
            <a:chExt cx="413618" cy="1543418"/>
          </a:xfrm>
        </p:grpSpPr>
        <p:sp>
          <p:nvSpPr>
            <p:cNvPr id="1669" name="Google Shape;1669;p327"/>
            <p:cNvSpPr/>
            <p:nvPr/>
          </p:nvSpPr>
          <p:spPr>
            <a:xfrm>
              <a:off x="4001308" y="5292399"/>
              <a:ext cx="101600" cy="1543418"/>
            </a:xfrm>
            <a:prstGeom prst="rect">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70" name="Google Shape;1670;p327"/>
            <p:cNvSpPr/>
            <p:nvPr/>
          </p:nvSpPr>
          <p:spPr>
            <a:xfrm rot="-5400000">
              <a:off x="3663567" y="5903336"/>
              <a:ext cx="372991" cy="321544"/>
            </a:xfrm>
            <a:prstGeom prst="triangle">
              <a:avLst>
                <a:gd name="adj" fmla="val 50000"/>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671" name="Google Shape;1671;p327"/>
          <p:cNvGrpSpPr/>
          <p:nvPr/>
        </p:nvGrpSpPr>
        <p:grpSpPr>
          <a:xfrm flipH="1">
            <a:off x="10191505" y="4051855"/>
            <a:ext cx="413618" cy="1543418"/>
            <a:chOff x="3689291" y="5292399"/>
            <a:chExt cx="413618" cy="1543418"/>
          </a:xfrm>
        </p:grpSpPr>
        <p:sp>
          <p:nvSpPr>
            <p:cNvPr id="1672" name="Google Shape;1672;p327"/>
            <p:cNvSpPr/>
            <p:nvPr/>
          </p:nvSpPr>
          <p:spPr>
            <a:xfrm>
              <a:off x="4001308" y="5292399"/>
              <a:ext cx="101600" cy="1543418"/>
            </a:xfrm>
            <a:prstGeom prst="rect">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73" name="Google Shape;1673;p327"/>
            <p:cNvSpPr/>
            <p:nvPr/>
          </p:nvSpPr>
          <p:spPr>
            <a:xfrm rot="-5400000">
              <a:off x="3663567" y="5903336"/>
              <a:ext cx="372991" cy="321544"/>
            </a:xfrm>
            <a:prstGeom prst="triangle">
              <a:avLst>
                <a:gd name="adj" fmla="val 50000"/>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674" name="Google Shape;1674;p327"/>
          <p:cNvGrpSpPr/>
          <p:nvPr/>
        </p:nvGrpSpPr>
        <p:grpSpPr>
          <a:xfrm rot="5400000">
            <a:off x="7950931" y="2219487"/>
            <a:ext cx="413618" cy="1543418"/>
            <a:chOff x="3689291" y="5292399"/>
            <a:chExt cx="413618" cy="1543418"/>
          </a:xfrm>
        </p:grpSpPr>
        <p:sp>
          <p:nvSpPr>
            <p:cNvPr id="1675" name="Google Shape;1675;p327"/>
            <p:cNvSpPr/>
            <p:nvPr/>
          </p:nvSpPr>
          <p:spPr>
            <a:xfrm>
              <a:off x="4001308" y="5292399"/>
              <a:ext cx="101600" cy="1543418"/>
            </a:xfrm>
            <a:prstGeom prst="rect">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76" name="Google Shape;1676;p327"/>
            <p:cNvSpPr/>
            <p:nvPr/>
          </p:nvSpPr>
          <p:spPr>
            <a:xfrm rot="-5400000">
              <a:off x="3663567" y="5903336"/>
              <a:ext cx="372991" cy="321544"/>
            </a:xfrm>
            <a:prstGeom prst="triangle">
              <a:avLst>
                <a:gd name="adj" fmla="val 50000"/>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677" name="Google Shape;1677;p327"/>
          <p:cNvSpPr/>
          <p:nvPr/>
        </p:nvSpPr>
        <p:spPr>
          <a:xfrm>
            <a:off x="5753100" y="816352"/>
            <a:ext cx="476853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32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Asset Valuation</a:t>
            </a:r>
            <a:endParaRPr/>
          </a:p>
        </p:txBody>
      </p:sp>
      <p:sp>
        <p:nvSpPr>
          <p:cNvPr id="1683" name="Google Shape;1683;p328"/>
          <p:cNvSpPr txBox="1"/>
          <p:nvPr/>
        </p:nvSpPr>
        <p:spPr>
          <a:xfrm>
            <a:off x="2235010" y="1350670"/>
            <a:ext cx="11785981"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following issues should be considered when assigning values to an asset:</a:t>
            </a:r>
            <a:endParaRPr sz="1400" b="0" i="0" u="none" strike="noStrike" cap="none">
              <a:solidFill>
                <a:srgbClr val="000000"/>
              </a:solidFill>
              <a:latin typeface="Arial"/>
              <a:ea typeface="Arial"/>
              <a:cs typeface="Arial"/>
              <a:sym typeface="Arial"/>
            </a:endParaRPr>
          </a:p>
        </p:txBody>
      </p:sp>
      <p:grpSp>
        <p:nvGrpSpPr>
          <p:cNvPr id="1684" name="Google Shape;1684;p328"/>
          <p:cNvGrpSpPr/>
          <p:nvPr/>
        </p:nvGrpSpPr>
        <p:grpSpPr>
          <a:xfrm>
            <a:off x="10755920" y="2741122"/>
            <a:ext cx="3601430" cy="4020532"/>
            <a:chOff x="0" y="-1"/>
            <a:chExt cx="3601428" cy="4020531"/>
          </a:xfrm>
        </p:grpSpPr>
        <p:pic>
          <p:nvPicPr>
            <p:cNvPr id="1685" name="Google Shape;1685;p328" descr="Google Shape;1718;p86"/>
            <p:cNvPicPr preferRelativeResize="0"/>
            <p:nvPr/>
          </p:nvPicPr>
          <p:blipFill rotWithShape="1">
            <a:blip r:embed="rId3">
              <a:alphaModFix/>
            </a:blip>
            <a:srcRect/>
            <a:stretch/>
          </p:blipFill>
          <p:spPr>
            <a:xfrm>
              <a:off x="0" y="1311827"/>
              <a:ext cx="3601428" cy="2708703"/>
            </a:xfrm>
            <a:prstGeom prst="rect">
              <a:avLst/>
            </a:prstGeom>
            <a:noFill/>
            <a:ln>
              <a:noFill/>
            </a:ln>
          </p:spPr>
        </p:pic>
        <p:pic>
          <p:nvPicPr>
            <p:cNvPr id="1686" name="Google Shape;1686;p328" descr="Google Shape;1719;p86"/>
            <p:cNvPicPr preferRelativeResize="0"/>
            <p:nvPr/>
          </p:nvPicPr>
          <p:blipFill rotWithShape="1">
            <a:blip r:embed="rId4">
              <a:alphaModFix/>
            </a:blip>
            <a:srcRect/>
            <a:stretch/>
          </p:blipFill>
          <p:spPr>
            <a:xfrm>
              <a:off x="345918" y="-1"/>
              <a:ext cx="2909599" cy="784719"/>
            </a:xfrm>
            <a:prstGeom prst="rect">
              <a:avLst/>
            </a:prstGeom>
            <a:noFill/>
            <a:ln>
              <a:noFill/>
            </a:ln>
          </p:spPr>
        </p:pic>
      </p:grpSp>
      <p:sp>
        <p:nvSpPr>
          <p:cNvPr id="1687" name="Google Shape;1687;p328"/>
          <p:cNvSpPr/>
          <p:nvPr/>
        </p:nvSpPr>
        <p:spPr>
          <a:xfrm>
            <a:off x="800152" y="2072505"/>
            <a:ext cx="9433965" cy="6647543"/>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1688" name="Google Shape;1688;p328"/>
          <p:cNvSpPr txBox="1"/>
          <p:nvPr/>
        </p:nvSpPr>
        <p:spPr>
          <a:xfrm>
            <a:off x="996382" y="2429392"/>
            <a:ext cx="8251475" cy="6509383"/>
          </a:xfrm>
          <a:prstGeom prst="rect">
            <a:avLst/>
          </a:prstGeom>
          <a:noFill/>
          <a:ln>
            <a:noFill/>
          </a:ln>
        </p:spPr>
        <p:txBody>
          <a:bodyPr spcFirstLastPara="1" wrap="square" lIns="45675" tIns="45675" rIns="45675" bIns="45675" anchor="t" anchorCtr="0">
            <a:spAutoFit/>
          </a:bodyPr>
          <a:lstStyle/>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Cost to acquire or develop the asset</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Cost to maintain and protect the asset</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Value of the asset to owners and users</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Value of the asset to adversaries</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Value of intellectual property that went into developing the information</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Price others are willing to pay for the asset</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Cost to replace the asset if lost or damaged.</a:t>
            </a:r>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Operational and production activities that are affected if the asset is unavailable</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Liability issues if the asset is compromised</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Usefulness and role of the asset in the organization</a:t>
            </a:r>
            <a:endParaRPr sz="2200" b="0" i="0" u="none" strike="noStrike" cap="none">
              <a:solidFill>
                <a:srgbClr val="3F3F3F"/>
              </a:solidFill>
              <a:latin typeface="Open Sans"/>
              <a:ea typeface="Open Sans"/>
              <a:cs typeface="Open Sans"/>
              <a:sym typeface="Open Sans"/>
            </a:endParaRPr>
          </a:p>
          <a:p>
            <a:pPr marL="342900" marR="0" lvl="0" indent="-203200" algn="l" rtl="0">
              <a:lnSpc>
                <a:spcPct val="150000"/>
              </a:lnSpc>
              <a:spcBef>
                <a:spcPts val="0"/>
              </a:spcBef>
              <a:spcAft>
                <a:spcPts val="0"/>
              </a:spcAft>
              <a:buClr>
                <a:srgbClr val="3F3F3F"/>
              </a:buClr>
              <a:buSzPts val="22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328"/>
          <p:cNvSpPr/>
          <p:nvPr/>
        </p:nvSpPr>
        <p:spPr>
          <a:xfrm>
            <a:off x="6400800" y="816352"/>
            <a:ext cx="34647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32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Risk Analysis Team</a:t>
            </a:r>
            <a:endParaRPr/>
          </a:p>
        </p:txBody>
      </p:sp>
      <p:sp>
        <p:nvSpPr>
          <p:cNvPr id="1695" name="Google Shape;1695;p329"/>
          <p:cNvSpPr txBox="1"/>
          <p:nvPr/>
        </p:nvSpPr>
        <p:spPr>
          <a:xfrm>
            <a:off x="1434539" y="1122966"/>
            <a:ext cx="13881600" cy="891900"/>
          </a:xfrm>
          <a:prstGeom prst="rect">
            <a:avLst/>
          </a:prstGeom>
          <a:noFill/>
          <a:ln>
            <a:noFill/>
          </a:ln>
        </p:spPr>
        <p:txBody>
          <a:bodyPr spcFirstLastPara="1" wrap="square" lIns="45675" tIns="45675" rIns="45675" bIns="45675" anchor="t" anchorCtr="0">
            <a:noAutofit/>
          </a:bodyPr>
          <a:lstStyle/>
          <a:p>
            <a:pPr marL="0" marR="0" lvl="0" indent="0" algn="ctr"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organization needs to form a risk analysis team to analyze risks effectively. These are the stakeholders in a risk analysis team:</a:t>
            </a:r>
            <a:endParaRPr sz="2200" b="0" i="0" u="none" strike="noStrike" cap="none">
              <a:solidFill>
                <a:srgbClr val="3F3F3F"/>
              </a:solidFill>
              <a:latin typeface="Open Sans"/>
              <a:ea typeface="Open Sans"/>
              <a:cs typeface="Open Sans"/>
              <a:sym typeface="Open Sans"/>
            </a:endParaRPr>
          </a:p>
        </p:txBody>
      </p:sp>
      <p:sp>
        <p:nvSpPr>
          <p:cNvPr id="1696" name="Google Shape;1696;p329"/>
          <p:cNvSpPr/>
          <p:nvPr/>
        </p:nvSpPr>
        <p:spPr>
          <a:xfrm>
            <a:off x="5836236" y="2935288"/>
            <a:ext cx="4688910" cy="4688910"/>
          </a:xfrm>
          <a:prstGeom prst="ellipse">
            <a:avLst/>
          </a:prstGeom>
          <a:noFill/>
          <a:ln w="28575"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Arial"/>
              <a:ea typeface="Arial"/>
              <a:cs typeface="Arial"/>
              <a:sym typeface="Arial"/>
            </a:endParaRPr>
          </a:p>
        </p:txBody>
      </p:sp>
      <p:sp>
        <p:nvSpPr>
          <p:cNvPr id="1697" name="Google Shape;1697;p329"/>
          <p:cNvSpPr/>
          <p:nvPr/>
        </p:nvSpPr>
        <p:spPr>
          <a:xfrm>
            <a:off x="7154053" y="4257334"/>
            <a:ext cx="2083361" cy="2083360"/>
          </a:xfrm>
          <a:prstGeom prst="ellipse">
            <a:avLst/>
          </a:prstGeom>
          <a:solidFill>
            <a:srgbClr val="E2E2E2"/>
          </a:solidFill>
          <a:ln w="571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98" name="Google Shape;1698;p329"/>
          <p:cNvSpPr txBox="1"/>
          <p:nvPr/>
        </p:nvSpPr>
        <p:spPr>
          <a:xfrm>
            <a:off x="7148053" y="5478292"/>
            <a:ext cx="208336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Analysis Team</a:t>
            </a:r>
            <a:endParaRPr sz="1400" b="0" i="0" u="none" strike="noStrike" cap="none">
              <a:solidFill>
                <a:srgbClr val="000000"/>
              </a:solidFill>
              <a:latin typeface="Arial"/>
              <a:ea typeface="Arial"/>
              <a:cs typeface="Arial"/>
              <a:sym typeface="Arial"/>
            </a:endParaRPr>
          </a:p>
        </p:txBody>
      </p:sp>
      <p:grpSp>
        <p:nvGrpSpPr>
          <p:cNvPr id="1699" name="Google Shape;1699;p329"/>
          <p:cNvGrpSpPr/>
          <p:nvPr/>
        </p:nvGrpSpPr>
        <p:grpSpPr>
          <a:xfrm>
            <a:off x="9545720" y="4330147"/>
            <a:ext cx="2106872" cy="2106872"/>
            <a:chOff x="12321044" y="6489675"/>
            <a:chExt cx="2204141" cy="2204141"/>
          </a:xfrm>
        </p:grpSpPr>
        <p:sp>
          <p:nvSpPr>
            <p:cNvPr id="1700" name="Google Shape;1700;p329"/>
            <p:cNvSpPr/>
            <p:nvPr/>
          </p:nvSpPr>
          <p:spPr>
            <a:xfrm>
              <a:off x="12321044" y="6489675"/>
              <a:ext cx="2204141" cy="2204141"/>
            </a:xfrm>
            <a:prstGeom prst="ellipse">
              <a:avLst/>
            </a:prstGeom>
            <a:solidFill>
              <a:srgbClr val="D0E6C1"/>
            </a:solidFill>
            <a:ln w="57150" cap="flat" cmpd="sng">
              <a:solidFill>
                <a:srgbClr val="A8D0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1" name="Google Shape;1701;p329"/>
            <p:cNvSpPr/>
            <p:nvPr/>
          </p:nvSpPr>
          <p:spPr>
            <a:xfrm>
              <a:off x="12398069" y="7037748"/>
              <a:ext cx="2050090" cy="10625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System or network administrator</a:t>
              </a:r>
              <a:endParaRPr sz="2000" b="0" i="0" u="none" strike="noStrike" cap="none">
                <a:solidFill>
                  <a:srgbClr val="000000"/>
                </a:solidFill>
                <a:latin typeface="Arial"/>
                <a:ea typeface="Arial"/>
                <a:cs typeface="Arial"/>
                <a:sym typeface="Arial"/>
              </a:endParaRPr>
            </a:p>
          </p:txBody>
        </p:sp>
      </p:grpSp>
      <p:grpSp>
        <p:nvGrpSpPr>
          <p:cNvPr id="1702" name="Google Shape;1702;p329"/>
          <p:cNvGrpSpPr/>
          <p:nvPr/>
        </p:nvGrpSpPr>
        <p:grpSpPr>
          <a:xfrm>
            <a:off x="8326270" y="2311801"/>
            <a:ext cx="2106872" cy="2106872"/>
            <a:chOff x="12321044" y="6489675"/>
            <a:chExt cx="2204141" cy="2204141"/>
          </a:xfrm>
        </p:grpSpPr>
        <p:sp>
          <p:nvSpPr>
            <p:cNvPr id="1703" name="Google Shape;1703;p329"/>
            <p:cNvSpPr/>
            <p:nvPr/>
          </p:nvSpPr>
          <p:spPr>
            <a:xfrm>
              <a:off x="12321044" y="6489675"/>
              <a:ext cx="2204141" cy="2204141"/>
            </a:xfrm>
            <a:prstGeom prst="ellipse">
              <a:avLst/>
            </a:prstGeom>
            <a:solidFill>
              <a:srgbClr val="FFD4CD"/>
            </a:solidFill>
            <a:ln w="57150" cap="flat" cmpd="sng">
              <a:solidFill>
                <a:srgbClr val="FFBAA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4" name="Google Shape;1704;p329"/>
            <p:cNvSpPr/>
            <p:nvPr/>
          </p:nvSpPr>
          <p:spPr>
            <a:xfrm>
              <a:off x="12398069" y="7188059"/>
              <a:ext cx="205009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Risk</a:t>
              </a:r>
              <a:endParaRPr/>
            </a:p>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Manager</a:t>
              </a:r>
              <a:endParaRPr sz="2000" b="0" i="0" u="none" strike="noStrike" cap="none">
                <a:solidFill>
                  <a:srgbClr val="000000"/>
                </a:solidFill>
                <a:latin typeface="Arial"/>
                <a:ea typeface="Arial"/>
                <a:cs typeface="Arial"/>
                <a:sym typeface="Arial"/>
              </a:endParaRPr>
            </a:p>
          </p:txBody>
        </p:sp>
      </p:grpSp>
      <p:grpSp>
        <p:nvGrpSpPr>
          <p:cNvPr id="1705" name="Google Shape;1705;p329"/>
          <p:cNvGrpSpPr/>
          <p:nvPr/>
        </p:nvGrpSpPr>
        <p:grpSpPr>
          <a:xfrm>
            <a:off x="8333396" y="6206281"/>
            <a:ext cx="2106872" cy="2106872"/>
            <a:chOff x="12321044" y="6489675"/>
            <a:chExt cx="2204141" cy="2204141"/>
          </a:xfrm>
        </p:grpSpPr>
        <p:sp>
          <p:nvSpPr>
            <p:cNvPr id="1706" name="Google Shape;1706;p329"/>
            <p:cNvSpPr/>
            <p:nvPr/>
          </p:nvSpPr>
          <p:spPr>
            <a:xfrm>
              <a:off x="12321044" y="6489675"/>
              <a:ext cx="2204141" cy="2204141"/>
            </a:xfrm>
            <a:prstGeom prst="ellipse">
              <a:avLst/>
            </a:prstGeom>
            <a:solidFill>
              <a:srgbClr val="C1D9EF"/>
            </a:solidFill>
            <a:ln w="5715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7" name="Google Shape;1707;p329"/>
            <p:cNvSpPr/>
            <p:nvPr/>
          </p:nvSpPr>
          <p:spPr>
            <a:xfrm>
              <a:off x="12398069" y="7037748"/>
              <a:ext cx="2050090" cy="10625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System business owner</a:t>
              </a:r>
              <a:endParaRPr sz="2000" b="0" i="0" u="none" strike="noStrike" cap="none">
                <a:solidFill>
                  <a:srgbClr val="000000"/>
                </a:solidFill>
                <a:latin typeface="Arial"/>
                <a:ea typeface="Arial"/>
                <a:cs typeface="Arial"/>
                <a:sym typeface="Arial"/>
              </a:endParaRPr>
            </a:p>
          </p:txBody>
        </p:sp>
      </p:grpSp>
      <p:grpSp>
        <p:nvGrpSpPr>
          <p:cNvPr id="1708" name="Google Shape;1708;p329"/>
          <p:cNvGrpSpPr/>
          <p:nvPr/>
        </p:nvGrpSpPr>
        <p:grpSpPr>
          <a:xfrm>
            <a:off x="5970989" y="6273172"/>
            <a:ext cx="2106872" cy="2106872"/>
            <a:chOff x="12321044" y="6489675"/>
            <a:chExt cx="2204141" cy="2204141"/>
          </a:xfrm>
        </p:grpSpPr>
        <p:sp>
          <p:nvSpPr>
            <p:cNvPr id="1709" name="Google Shape;1709;p329"/>
            <p:cNvSpPr/>
            <p:nvPr/>
          </p:nvSpPr>
          <p:spPr>
            <a:xfrm>
              <a:off x="12321044" y="6489675"/>
              <a:ext cx="2204141" cy="2204141"/>
            </a:xfrm>
            <a:prstGeom prst="ellipse">
              <a:avLst/>
            </a:prstGeom>
            <a:solidFill>
              <a:srgbClr val="FFE2C5"/>
            </a:solidFill>
            <a:ln w="57150" cap="flat" cmpd="sng">
              <a:solidFill>
                <a:srgbClr val="FFCD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10" name="Google Shape;1710;p329"/>
            <p:cNvSpPr/>
            <p:nvPr/>
          </p:nvSpPr>
          <p:spPr>
            <a:xfrm>
              <a:off x="12398069" y="7037748"/>
              <a:ext cx="2050090" cy="10625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System technical</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  Owner</a:t>
              </a:r>
              <a:endParaRPr sz="2000" b="0" i="0" u="none" strike="noStrike" cap="none">
                <a:solidFill>
                  <a:srgbClr val="000000"/>
                </a:solidFill>
                <a:latin typeface="Arial"/>
                <a:ea typeface="Arial"/>
                <a:cs typeface="Arial"/>
                <a:sym typeface="Arial"/>
              </a:endParaRPr>
            </a:p>
          </p:txBody>
        </p:sp>
      </p:grpSp>
      <p:grpSp>
        <p:nvGrpSpPr>
          <p:cNvPr id="1711" name="Google Shape;1711;p329"/>
          <p:cNvGrpSpPr/>
          <p:nvPr/>
        </p:nvGrpSpPr>
        <p:grpSpPr>
          <a:xfrm>
            <a:off x="4789786" y="4282143"/>
            <a:ext cx="2106872" cy="2106872"/>
            <a:chOff x="12321044" y="6489675"/>
            <a:chExt cx="2204141" cy="2204141"/>
          </a:xfrm>
        </p:grpSpPr>
        <p:sp>
          <p:nvSpPr>
            <p:cNvPr id="1712" name="Google Shape;1712;p329"/>
            <p:cNvSpPr/>
            <p:nvPr/>
          </p:nvSpPr>
          <p:spPr>
            <a:xfrm>
              <a:off x="12321044" y="6489675"/>
              <a:ext cx="2204141" cy="2204141"/>
            </a:xfrm>
            <a:prstGeom prst="ellipse">
              <a:avLst/>
            </a:prstGeom>
            <a:solidFill>
              <a:srgbClr val="CDFFE4"/>
            </a:solidFill>
            <a:ln w="57150" cap="flat" cmpd="sng">
              <a:solidFill>
                <a:srgbClr val="93FF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13" name="Google Shape;1713;p329"/>
            <p:cNvSpPr/>
            <p:nvPr/>
          </p:nvSpPr>
          <p:spPr>
            <a:xfrm>
              <a:off x="12410595" y="7200585"/>
              <a:ext cx="205009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Executive sponsor</a:t>
              </a:r>
              <a:endParaRPr sz="2000" b="0" i="0" u="none" strike="noStrike" cap="none">
                <a:solidFill>
                  <a:srgbClr val="000000"/>
                </a:solidFill>
                <a:latin typeface="Arial"/>
                <a:ea typeface="Arial"/>
                <a:cs typeface="Arial"/>
                <a:sym typeface="Arial"/>
              </a:endParaRPr>
            </a:p>
          </p:txBody>
        </p:sp>
      </p:grpSp>
      <p:grpSp>
        <p:nvGrpSpPr>
          <p:cNvPr id="1714" name="Google Shape;1714;p329"/>
          <p:cNvGrpSpPr/>
          <p:nvPr/>
        </p:nvGrpSpPr>
        <p:grpSpPr>
          <a:xfrm>
            <a:off x="5982963" y="2337124"/>
            <a:ext cx="2106872" cy="2106872"/>
            <a:chOff x="12321044" y="6489675"/>
            <a:chExt cx="2204141" cy="2204141"/>
          </a:xfrm>
        </p:grpSpPr>
        <p:sp>
          <p:nvSpPr>
            <p:cNvPr id="1715" name="Google Shape;1715;p329"/>
            <p:cNvSpPr/>
            <p:nvPr/>
          </p:nvSpPr>
          <p:spPr>
            <a:xfrm>
              <a:off x="12321044" y="6489675"/>
              <a:ext cx="2204141" cy="2204141"/>
            </a:xfrm>
            <a:prstGeom prst="ellipse">
              <a:avLst/>
            </a:prstGeom>
            <a:solidFill>
              <a:srgbClr val="FFE79D"/>
            </a:solidFill>
            <a:ln w="57150" cap="flat" cmpd="sng">
              <a:solidFill>
                <a:srgbClr val="FFD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16" name="Google Shape;1716;p329"/>
            <p:cNvSpPr/>
            <p:nvPr/>
          </p:nvSpPr>
          <p:spPr>
            <a:xfrm>
              <a:off x="12385543" y="7087851"/>
              <a:ext cx="2050090" cy="7405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Information security officer</a:t>
              </a:r>
              <a:endParaRPr sz="2000" b="0" i="0" u="none" strike="noStrike" cap="none">
                <a:solidFill>
                  <a:srgbClr val="000000"/>
                </a:solidFill>
                <a:latin typeface="Arial"/>
                <a:ea typeface="Arial"/>
                <a:cs typeface="Arial"/>
                <a:sym typeface="Arial"/>
              </a:endParaRPr>
            </a:p>
          </p:txBody>
        </p:sp>
      </p:grpSp>
      <p:pic>
        <p:nvPicPr>
          <p:cNvPr id="1717" name="Google Shape;1717;p329"/>
          <p:cNvPicPr preferRelativeResize="0"/>
          <p:nvPr/>
        </p:nvPicPr>
        <p:blipFill rotWithShape="1">
          <a:blip r:embed="rId3">
            <a:alphaModFix/>
          </a:blip>
          <a:srcRect/>
          <a:stretch/>
        </p:blipFill>
        <p:spPr>
          <a:xfrm>
            <a:off x="7467922" y="4226672"/>
            <a:ext cx="1443622" cy="1443622"/>
          </a:xfrm>
          <a:prstGeom prst="rect">
            <a:avLst/>
          </a:prstGeom>
          <a:noFill/>
          <a:ln>
            <a:noFill/>
          </a:ln>
        </p:spPr>
      </p:pic>
      <p:sp>
        <p:nvSpPr>
          <p:cNvPr id="1718" name="Google Shape;1718;p329"/>
          <p:cNvSpPr/>
          <p:nvPr/>
        </p:nvSpPr>
        <p:spPr>
          <a:xfrm>
            <a:off x="6032500" y="816352"/>
            <a:ext cx="42089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33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Risk Analysis Team</a:t>
            </a:r>
            <a:endParaRPr>
              <a:solidFill>
                <a:srgbClr val="3F3F3F"/>
              </a:solidFill>
            </a:endParaRPr>
          </a:p>
        </p:txBody>
      </p:sp>
      <p:sp>
        <p:nvSpPr>
          <p:cNvPr id="1724" name="Google Shape;1724;p330"/>
          <p:cNvSpPr txBox="1"/>
          <p:nvPr/>
        </p:nvSpPr>
        <p:spPr>
          <a:xfrm>
            <a:off x="5796640" y="1354317"/>
            <a:ext cx="4758190" cy="514350"/>
          </a:xfrm>
          <a:prstGeom prst="rect">
            <a:avLst/>
          </a:prstGeom>
          <a:noFill/>
          <a:ln>
            <a:noFill/>
          </a:ln>
        </p:spPr>
        <p:txBody>
          <a:bodyPr spcFirstLastPara="1" wrap="square" lIns="45675" tIns="45675" rIns="45675" bIns="45675" anchor="t" anchorCtr="0">
            <a:normAutofit/>
          </a:bodyPr>
          <a:lstStyle/>
          <a:p>
            <a:pPr marL="0" marR="0" lvl="0" indent="0" algn="ctr" rtl="0">
              <a:lnSpc>
                <a:spcPct val="12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steps to perform risk analysis:</a:t>
            </a:r>
            <a:endParaRPr sz="2200" b="0" i="0" u="none" strike="noStrike" cap="none">
              <a:solidFill>
                <a:srgbClr val="3F3F3F"/>
              </a:solidFill>
              <a:latin typeface="Open Sans"/>
              <a:ea typeface="Open Sans"/>
              <a:cs typeface="Open Sans"/>
              <a:sym typeface="Open Sans"/>
            </a:endParaRPr>
          </a:p>
        </p:txBody>
      </p:sp>
      <p:sp>
        <p:nvSpPr>
          <p:cNvPr id="1725" name="Google Shape;1725;p330"/>
          <p:cNvSpPr/>
          <p:nvPr/>
        </p:nvSpPr>
        <p:spPr>
          <a:xfrm>
            <a:off x="9536577" y="4356997"/>
            <a:ext cx="1632740" cy="2824431"/>
          </a:xfrm>
          <a:custGeom>
            <a:avLst/>
            <a:gdLst/>
            <a:ahLst/>
            <a:cxnLst/>
            <a:rect l="l" t="t" r="r" b="b"/>
            <a:pathLst>
              <a:path w="433" h="749" extrusionOk="0">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rgbClr val="2DA9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44494E"/>
              </a:solidFill>
              <a:latin typeface="Arial"/>
              <a:ea typeface="Arial"/>
              <a:cs typeface="Arial"/>
              <a:sym typeface="Arial"/>
            </a:endParaRPr>
          </a:p>
        </p:txBody>
      </p:sp>
      <p:grpSp>
        <p:nvGrpSpPr>
          <p:cNvPr id="1726" name="Google Shape;1726;p330"/>
          <p:cNvGrpSpPr/>
          <p:nvPr/>
        </p:nvGrpSpPr>
        <p:grpSpPr>
          <a:xfrm>
            <a:off x="6245648" y="2868444"/>
            <a:ext cx="4555635" cy="2353982"/>
            <a:chOff x="5974476" y="3992816"/>
            <a:chExt cx="4555635" cy="2353982"/>
          </a:xfrm>
        </p:grpSpPr>
        <p:sp>
          <p:nvSpPr>
            <p:cNvPr id="1727" name="Google Shape;1727;p330"/>
            <p:cNvSpPr/>
            <p:nvPr/>
          </p:nvSpPr>
          <p:spPr>
            <a:xfrm>
              <a:off x="5974476" y="3992816"/>
              <a:ext cx="4402041" cy="2031386"/>
            </a:xfrm>
            <a:custGeom>
              <a:avLst/>
              <a:gdLst/>
              <a:ahLst/>
              <a:cxnLst/>
              <a:rect l="l" t="t" r="r" b="b"/>
              <a:pathLst>
                <a:path w="1168" h="538" extrusionOk="0">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rgbClr val="9BBB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44494E"/>
                </a:solidFill>
                <a:latin typeface="Arial"/>
                <a:ea typeface="Arial"/>
                <a:cs typeface="Arial"/>
                <a:sym typeface="Arial"/>
              </a:endParaRPr>
            </a:p>
          </p:txBody>
        </p:sp>
        <p:sp>
          <p:nvSpPr>
            <p:cNvPr id="1728" name="Google Shape;1728;p330"/>
            <p:cNvSpPr/>
            <p:nvPr/>
          </p:nvSpPr>
          <p:spPr>
            <a:xfrm rot="8784812">
              <a:off x="9406247" y="5511891"/>
              <a:ext cx="1046631" cy="595086"/>
            </a:xfrm>
            <a:prstGeom prst="upArrow">
              <a:avLst>
                <a:gd name="adj1" fmla="val 50000"/>
                <a:gd name="adj2" fmla="val 50000"/>
              </a:avLst>
            </a:prstGeom>
            <a:solidFill>
              <a:srgbClr val="9BBB5C"/>
            </a:solidFill>
            <a:ln w="25400" cap="flat" cmpd="sng">
              <a:solidFill>
                <a:srgbClr val="9BBB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Arial"/>
                <a:ea typeface="Arial"/>
                <a:cs typeface="Arial"/>
                <a:sym typeface="Arial"/>
              </a:endParaRPr>
            </a:p>
          </p:txBody>
        </p:sp>
      </p:grpSp>
      <p:grpSp>
        <p:nvGrpSpPr>
          <p:cNvPr id="1729" name="Google Shape;1729;p330"/>
          <p:cNvGrpSpPr/>
          <p:nvPr/>
        </p:nvGrpSpPr>
        <p:grpSpPr>
          <a:xfrm>
            <a:off x="5622236" y="3937334"/>
            <a:ext cx="1735689" cy="3231373"/>
            <a:chOff x="5351064" y="5061706"/>
            <a:chExt cx="1735689" cy="3231373"/>
          </a:xfrm>
        </p:grpSpPr>
        <p:sp>
          <p:nvSpPr>
            <p:cNvPr id="1730" name="Google Shape;1730;p330"/>
            <p:cNvSpPr/>
            <p:nvPr/>
          </p:nvSpPr>
          <p:spPr>
            <a:xfrm>
              <a:off x="5351064" y="5396551"/>
              <a:ext cx="1670910" cy="2896528"/>
            </a:xfrm>
            <a:custGeom>
              <a:avLst/>
              <a:gdLst/>
              <a:ahLst/>
              <a:cxnLst/>
              <a:rect l="l" t="t" r="r" b="b"/>
              <a:pathLst>
                <a:path w="444" h="767" extrusionOk="0">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rgbClr val="F29B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endParaRPr sz="2457" b="0" i="0" u="none" strike="noStrike" cap="none">
                <a:solidFill>
                  <a:srgbClr val="44494E"/>
                </a:solidFill>
                <a:latin typeface="Arial"/>
                <a:ea typeface="Arial"/>
                <a:cs typeface="Arial"/>
                <a:sym typeface="Arial"/>
              </a:endParaRPr>
            </a:p>
          </p:txBody>
        </p:sp>
        <p:sp>
          <p:nvSpPr>
            <p:cNvPr id="1731" name="Google Shape;1731;p330"/>
            <p:cNvSpPr/>
            <p:nvPr/>
          </p:nvSpPr>
          <p:spPr>
            <a:xfrm rot="2121868">
              <a:off x="5910582" y="5326867"/>
              <a:ext cx="1105996" cy="595086"/>
            </a:xfrm>
            <a:prstGeom prst="upArrow">
              <a:avLst>
                <a:gd name="adj1" fmla="val 50000"/>
                <a:gd name="adj2" fmla="val 50000"/>
              </a:avLst>
            </a:prstGeom>
            <a:solidFill>
              <a:srgbClr val="F29B26"/>
            </a:solidFill>
            <a:ln w="25400" cap="flat" cmpd="sng">
              <a:solidFill>
                <a:srgbClr val="F29B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Arial"/>
                <a:ea typeface="Arial"/>
                <a:cs typeface="Arial"/>
                <a:sym typeface="Arial"/>
              </a:endParaRPr>
            </a:p>
          </p:txBody>
        </p:sp>
      </p:grpSp>
      <p:sp>
        <p:nvSpPr>
          <p:cNvPr id="1732" name="Google Shape;1732;p330"/>
          <p:cNvSpPr/>
          <p:nvPr/>
        </p:nvSpPr>
        <p:spPr>
          <a:xfrm>
            <a:off x="11036369" y="4826604"/>
            <a:ext cx="3884379"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Countermeasure selection and implementation</a:t>
            </a:r>
            <a:endParaRPr sz="2200" b="0" i="0" u="none" strike="noStrike" cap="none">
              <a:solidFill>
                <a:srgbClr val="3F3F3F"/>
              </a:solidFill>
              <a:latin typeface="Open Sans"/>
              <a:ea typeface="Open Sans"/>
              <a:cs typeface="Open Sans"/>
              <a:sym typeface="Open Sans"/>
            </a:endParaRPr>
          </a:p>
        </p:txBody>
      </p:sp>
      <p:sp>
        <p:nvSpPr>
          <p:cNvPr id="1733" name="Google Shape;1733;p330"/>
          <p:cNvSpPr/>
          <p:nvPr/>
        </p:nvSpPr>
        <p:spPr>
          <a:xfrm>
            <a:off x="1511815" y="4657327"/>
            <a:ext cx="420381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Asset and information value assignment</a:t>
            </a:r>
            <a:endParaRPr sz="2200" b="0" i="0" u="none" strike="noStrike" cap="none">
              <a:solidFill>
                <a:srgbClr val="3F3F3F"/>
              </a:solidFill>
              <a:latin typeface="Open Sans"/>
              <a:ea typeface="Open Sans"/>
              <a:cs typeface="Open Sans"/>
              <a:sym typeface="Open Sans"/>
            </a:endParaRPr>
          </a:p>
        </p:txBody>
      </p:sp>
      <p:sp>
        <p:nvSpPr>
          <p:cNvPr id="1734" name="Google Shape;1734;p330"/>
          <p:cNvSpPr/>
          <p:nvPr/>
        </p:nvSpPr>
        <p:spPr>
          <a:xfrm>
            <a:off x="6314328" y="2383289"/>
            <a:ext cx="440204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analysis and assessment</a:t>
            </a:r>
            <a:endParaRPr sz="2200" b="0" i="0" u="none" strike="noStrike" cap="none">
              <a:solidFill>
                <a:srgbClr val="3F3F3F"/>
              </a:solidFill>
              <a:latin typeface="Open Sans"/>
              <a:ea typeface="Open Sans"/>
              <a:cs typeface="Open Sans"/>
              <a:sym typeface="Open Sans"/>
            </a:endParaRPr>
          </a:p>
        </p:txBody>
      </p:sp>
      <p:sp>
        <p:nvSpPr>
          <p:cNvPr id="1735" name="Google Shape;1735;p330"/>
          <p:cNvSpPr/>
          <p:nvPr/>
        </p:nvSpPr>
        <p:spPr>
          <a:xfrm>
            <a:off x="6032500" y="816352"/>
            <a:ext cx="42089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33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Types of Risk Analysis</a:t>
            </a:r>
            <a:endParaRPr>
              <a:latin typeface="Open Sans"/>
              <a:ea typeface="Open Sans"/>
              <a:cs typeface="Open Sans"/>
              <a:sym typeface="Open Sans"/>
            </a:endParaRPr>
          </a:p>
        </p:txBody>
      </p:sp>
      <p:grpSp>
        <p:nvGrpSpPr>
          <p:cNvPr id="1741" name="Google Shape;1741;p331"/>
          <p:cNvGrpSpPr/>
          <p:nvPr/>
        </p:nvGrpSpPr>
        <p:grpSpPr>
          <a:xfrm>
            <a:off x="8335582" y="3270167"/>
            <a:ext cx="4550004" cy="5118482"/>
            <a:chOff x="7337418" y="4788356"/>
            <a:chExt cx="6116595" cy="4055322"/>
          </a:xfrm>
        </p:grpSpPr>
        <p:sp>
          <p:nvSpPr>
            <p:cNvPr id="1742" name="Google Shape;1742;p331"/>
            <p:cNvSpPr/>
            <p:nvPr/>
          </p:nvSpPr>
          <p:spPr>
            <a:xfrm>
              <a:off x="7337418" y="4788356"/>
              <a:ext cx="6116595" cy="4055322"/>
            </a:xfrm>
            <a:prstGeom prst="roundRect">
              <a:avLst>
                <a:gd name="adj" fmla="val 3807"/>
              </a:avLst>
            </a:prstGeom>
            <a:solidFill>
              <a:srgbClr val="F2F2F2"/>
            </a:solidFill>
            <a:ln w="254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43" name="Google Shape;1743;p331"/>
            <p:cNvSpPr txBox="1"/>
            <p:nvPr/>
          </p:nvSpPr>
          <p:spPr>
            <a:xfrm>
              <a:off x="8126248" y="5962276"/>
              <a:ext cx="4837236" cy="2309212"/>
            </a:xfrm>
            <a:prstGeom prst="rect">
              <a:avLst/>
            </a:prstGeom>
            <a:noFill/>
            <a:ln>
              <a:noFill/>
            </a:ln>
          </p:spPr>
          <p:txBody>
            <a:bodyPr spcFirstLastPara="1" wrap="square" lIns="91425" tIns="45700" rIns="91425" bIns="45700" anchor="ctr" anchorCtr="0">
              <a:spAutoFit/>
            </a:bodyPr>
            <a:lstStyle/>
            <a:p>
              <a:pPr marL="0" marR="0" lvl="1" indent="0" algn="l" rtl="0">
                <a:lnSpc>
                  <a:spcPct val="90000"/>
                </a:lnSpc>
                <a:spcBef>
                  <a:spcPts val="595"/>
                </a:spcBef>
                <a:spcAft>
                  <a:spcPts val="0"/>
                </a:spcAft>
                <a:buNone/>
              </a:pPr>
              <a:r>
                <a:rPr lang="en-US" sz="2200" b="0" i="0" u="none" strike="noStrike" cap="none">
                  <a:solidFill>
                    <a:srgbClr val="3F3F3F"/>
                  </a:solidFill>
                  <a:latin typeface="Open Sans"/>
                  <a:ea typeface="Open Sans"/>
                  <a:cs typeface="Open Sans"/>
                  <a:sym typeface="Open Sans"/>
                </a:rPr>
                <a:t>Is situation and scenario based</a:t>
              </a:r>
              <a:endParaRPr/>
            </a:p>
            <a:p>
              <a:pPr marL="0" marR="0" lvl="1" indent="0" algn="l" rtl="0">
                <a:lnSpc>
                  <a:spcPct val="90000"/>
                </a:lnSpc>
                <a:spcBef>
                  <a:spcPts val="595"/>
                </a:spcBef>
                <a:spcAft>
                  <a:spcPts val="0"/>
                </a:spcAft>
                <a:buNone/>
              </a:pPr>
              <a:endParaRPr sz="2200" b="0" i="0" u="none" strike="noStrike" cap="none">
                <a:solidFill>
                  <a:srgbClr val="3F3F3F"/>
                </a:solidFill>
                <a:latin typeface="Open Sans"/>
                <a:ea typeface="Open Sans"/>
                <a:cs typeface="Open Sans"/>
                <a:sym typeface="Open Sans"/>
              </a:endParaRPr>
            </a:p>
            <a:p>
              <a:pPr marL="0" marR="0" lvl="1" indent="0" algn="l" rtl="0">
                <a:lnSpc>
                  <a:spcPct val="90000"/>
                </a:lnSpc>
                <a:spcBef>
                  <a:spcPts val="595"/>
                </a:spcBef>
                <a:spcAft>
                  <a:spcPts val="0"/>
                </a:spcAft>
                <a:buNone/>
              </a:pPr>
              <a:r>
                <a:rPr lang="en-US" sz="2200" b="0" i="0" u="none" strike="noStrike" cap="none">
                  <a:solidFill>
                    <a:srgbClr val="3F3F3F"/>
                  </a:solidFill>
                  <a:latin typeface="Open Sans"/>
                  <a:ea typeface="Open Sans"/>
                  <a:cs typeface="Open Sans"/>
                  <a:sym typeface="Open Sans"/>
                </a:rPr>
                <a:t>Is subjective in nature</a:t>
              </a:r>
              <a:endParaRPr/>
            </a:p>
            <a:p>
              <a:pPr marL="0" marR="0" lvl="1" indent="0" algn="l" rtl="0">
                <a:lnSpc>
                  <a:spcPct val="90000"/>
                </a:lnSpc>
                <a:spcBef>
                  <a:spcPts val="595"/>
                </a:spcBef>
                <a:spcAft>
                  <a:spcPts val="0"/>
                </a:spcAft>
                <a:buNone/>
              </a:pPr>
              <a:endParaRPr sz="2200" b="0" i="0" u="none" strike="noStrike" cap="none">
                <a:solidFill>
                  <a:srgbClr val="3F3F3F"/>
                </a:solidFill>
                <a:latin typeface="Open Sans"/>
                <a:ea typeface="Open Sans"/>
                <a:cs typeface="Open Sans"/>
                <a:sym typeface="Open Sans"/>
              </a:endParaRPr>
            </a:p>
            <a:p>
              <a:pPr marL="0" marR="0" lvl="1" indent="0" algn="l" rtl="0">
                <a:lnSpc>
                  <a:spcPct val="90000"/>
                </a:lnSpc>
                <a:spcBef>
                  <a:spcPts val="595"/>
                </a:spcBef>
                <a:spcAft>
                  <a:spcPts val="0"/>
                </a:spcAft>
                <a:buNone/>
              </a:pPr>
              <a:r>
                <a:rPr lang="en-US" sz="2200" b="0" i="0" u="none" strike="noStrike" cap="none">
                  <a:solidFill>
                    <a:srgbClr val="3F3F3F"/>
                  </a:solidFill>
                  <a:latin typeface="Open Sans"/>
                  <a:ea typeface="Open Sans"/>
                  <a:cs typeface="Open Sans"/>
                  <a:sym typeface="Open Sans"/>
                </a:rPr>
                <a:t>Does not assign numbers and monetary values to components and losses</a:t>
              </a:r>
              <a:endParaRPr sz="2200" b="0" i="0" u="none" strike="noStrike" cap="none">
                <a:solidFill>
                  <a:srgbClr val="3F3F3F"/>
                </a:solidFill>
                <a:latin typeface="Open Sans"/>
                <a:ea typeface="Open Sans"/>
                <a:cs typeface="Open Sans"/>
                <a:sym typeface="Open Sans"/>
              </a:endParaRPr>
            </a:p>
          </p:txBody>
        </p:sp>
        <p:grpSp>
          <p:nvGrpSpPr>
            <p:cNvPr id="1744" name="Google Shape;1744;p331"/>
            <p:cNvGrpSpPr/>
            <p:nvPr/>
          </p:nvGrpSpPr>
          <p:grpSpPr>
            <a:xfrm>
              <a:off x="8418542" y="4791391"/>
              <a:ext cx="4544942" cy="598692"/>
              <a:chOff x="5333062" y="3021735"/>
              <a:chExt cx="4131774" cy="796858"/>
            </a:xfrm>
          </p:grpSpPr>
          <p:sp>
            <p:nvSpPr>
              <p:cNvPr id="1745" name="Google Shape;1745;p331"/>
              <p:cNvSpPr/>
              <p:nvPr/>
            </p:nvSpPr>
            <p:spPr>
              <a:xfrm rot="10800000">
                <a:off x="5333062" y="3021735"/>
                <a:ext cx="4131774" cy="796858"/>
              </a:xfrm>
              <a:prstGeom prst="round2SameRect">
                <a:avLst>
                  <a:gd name="adj1" fmla="val 16993"/>
                  <a:gd name="adj2" fmla="val 0"/>
                </a:avLst>
              </a:prstGeom>
              <a:solidFill>
                <a:srgbClr val="EFC58D"/>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46" name="Google Shape;1746;p331"/>
              <p:cNvSpPr txBox="1"/>
              <p:nvPr/>
            </p:nvSpPr>
            <p:spPr>
              <a:xfrm>
                <a:off x="5609040" y="3161612"/>
                <a:ext cx="3654529" cy="41864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Qualitative</a:t>
                </a:r>
                <a:endParaRPr sz="1400" b="0" i="0" u="none" strike="noStrike" cap="none">
                  <a:solidFill>
                    <a:srgbClr val="000000"/>
                  </a:solidFill>
                  <a:latin typeface="Arial"/>
                  <a:ea typeface="Arial"/>
                  <a:cs typeface="Arial"/>
                  <a:sym typeface="Arial"/>
                </a:endParaRPr>
              </a:p>
            </p:txBody>
          </p:sp>
        </p:grpSp>
      </p:grpSp>
      <p:grpSp>
        <p:nvGrpSpPr>
          <p:cNvPr id="1747" name="Google Shape;1747;p331"/>
          <p:cNvGrpSpPr/>
          <p:nvPr/>
        </p:nvGrpSpPr>
        <p:grpSpPr>
          <a:xfrm>
            <a:off x="3219725" y="3281073"/>
            <a:ext cx="4550004" cy="5107576"/>
            <a:chOff x="1647214" y="4789533"/>
            <a:chExt cx="6888601" cy="4054734"/>
          </a:xfrm>
        </p:grpSpPr>
        <p:sp>
          <p:nvSpPr>
            <p:cNvPr id="1748" name="Google Shape;1748;p331"/>
            <p:cNvSpPr/>
            <p:nvPr/>
          </p:nvSpPr>
          <p:spPr>
            <a:xfrm>
              <a:off x="1647214" y="4789533"/>
              <a:ext cx="6888601" cy="4054734"/>
            </a:xfrm>
            <a:prstGeom prst="roundRect">
              <a:avLst>
                <a:gd name="adj" fmla="val 2664"/>
              </a:avLst>
            </a:prstGeom>
            <a:solidFill>
              <a:srgbClr val="F2F2F2"/>
            </a:solidFill>
            <a:ln w="254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49" name="Google Shape;1749;p331"/>
            <p:cNvSpPr txBox="1"/>
            <p:nvPr/>
          </p:nvSpPr>
          <p:spPr>
            <a:xfrm>
              <a:off x="1875354" y="5886656"/>
              <a:ext cx="5618659" cy="2191639"/>
            </a:xfrm>
            <a:prstGeom prst="rect">
              <a:avLst/>
            </a:prstGeom>
            <a:noFill/>
            <a:ln>
              <a:noFill/>
            </a:ln>
          </p:spPr>
          <p:txBody>
            <a:bodyPr spcFirstLastPara="1" wrap="square" lIns="91425" tIns="45700" rIns="91425" bIns="45700" anchor="ctr" anchorCtr="0">
              <a:spAutoFit/>
            </a:bodyPr>
            <a:lstStyle/>
            <a:p>
              <a:pPr marL="0" marR="0" lvl="1" indent="0" algn="l" rtl="0">
                <a:lnSpc>
                  <a:spcPct val="90000"/>
                </a:lnSpc>
                <a:spcBef>
                  <a:spcPts val="595"/>
                </a:spcBef>
                <a:spcAft>
                  <a:spcPts val="0"/>
                </a:spcAft>
                <a:buNone/>
              </a:pPr>
              <a:r>
                <a:rPr lang="en-US" sz="2200" b="0" i="0" u="none" strike="noStrike" cap="none">
                  <a:solidFill>
                    <a:srgbClr val="3F3F3F"/>
                  </a:solidFill>
                  <a:latin typeface="Open Sans"/>
                  <a:ea typeface="Open Sans"/>
                  <a:cs typeface="Open Sans"/>
                  <a:sym typeface="Open Sans"/>
                </a:rPr>
                <a:t>Uses risk calculations that attempt to predict the level of monetary losses and the percentage of chance for each type of threat</a:t>
              </a:r>
              <a:endParaRPr/>
            </a:p>
            <a:p>
              <a:pPr marL="0" marR="0" lvl="1" indent="0" algn="l" rtl="0">
                <a:lnSpc>
                  <a:spcPct val="90000"/>
                </a:lnSpc>
                <a:spcBef>
                  <a:spcPts val="595"/>
                </a:spcBef>
                <a:spcAft>
                  <a:spcPts val="0"/>
                </a:spcAft>
                <a:buNone/>
              </a:pPr>
              <a:endParaRPr sz="2200" b="0" i="0" u="none" strike="noStrike" cap="none">
                <a:solidFill>
                  <a:srgbClr val="3F3F3F"/>
                </a:solidFill>
                <a:latin typeface="Open Sans"/>
                <a:ea typeface="Open Sans"/>
                <a:cs typeface="Open Sans"/>
                <a:sym typeface="Open Sans"/>
              </a:endParaRPr>
            </a:p>
            <a:p>
              <a:pPr marL="0" marR="0" lvl="1" indent="0" algn="l" rtl="0">
                <a:lnSpc>
                  <a:spcPct val="90000"/>
                </a:lnSpc>
                <a:spcBef>
                  <a:spcPts val="595"/>
                </a:spcBef>
                <a:spcAft>
                  <a:spcPts val="0"/>
                </a:spcAft>
                <a:buNone/>
              </a:pPr>
              <a:r>
                <a:rPr lang="en-US" sz="2200" b="0" i="0" u="none" strike="noStrike" cap="none">
                  <a:solidFill>
                    <a:srgbClr val="3F3F3F"/>
                  </a:solidFill>
                  <a:latin typeface="Open Sans"/>
                  <a:ea typeface="Open Sans"/>
                  <a:cs typeface="Open Sans"/>
                  <a:sym typeface="Open Sans"/>
                </a:rPr>
                <a:t>Is objective in nature</a:t>
              </a:r>
              <a:endParaRPr sz="2200" b="0" i="0" u="none" strike="noStrike" cap="none">
                <a:solidFill>
                  <a:srgbClr val="3F3F3F"/>
                </a:solidFill>
                <a:latin typeface="Open Sans"/>
                <a:ea typeface="Open Sans"/>
                <a:cs typeface="Open Sans"/>
                <a:sym typeface="Open Sans"/>
              </a:endParaRPr>
            </a:p>
          </p:txBody>
        </p:sp>
        <p:grpSp>
          <p:nvGrpSpPr>
            <p:cNvPr id="1750" name="Google Shape;1750;p331"/>
            <p:cNvGrpSpPr/>
            <p:nvPr/>
          </p:nvGrpSpPr>
          <p:grpSpPr>
            <a:xfrm>
              <a:off x="3063485" y="4795283"/>
              <a:ext cx="3827666" cy="598695"/>
              <a:chOff x="11740772" y="3025342"/>
              <a:chExt cx="3479697" cy="796860"/>
            </a:xfrm>
          </p:grpSpPr>
          <p:sp>
            <p:nvSpPr>
              <p:cNvPr id="1751" name="Google Shape;1751;p331"/>
              <p:cNvSpPr/>
              <p:nvPr/>
            </p:nvSpPr>
            <p:spPr>
              <a:xfrm rot="10800000">
                <a:off x="11740772" y="3025342"/>
                <a:ext cx="3463437" cy="796860"/>
              </a:xfrm>
              <a:prstGeom prst="round2SameRect">
                <a:avLst>
                  <a:gd name="adj1" fmla="val 16993"/>
                  <a:gd name="adj2" fmla="val 0"/>
                </a:avLst>
              </a:prstGeom>
              <a:solidFill>
                <a:srgbClr val="C3D3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52" name="Google Shape;1752;p331"/>
              <p:cNvSpPr txBox="1"/>
              <p:nvPr/>
            </p:nvSpPr>
            <p:spPr>
              <a:xfrm>
                <a:off x="11761542" y="3133794"/>
                <a:ext cx="3458927" cy="4552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Quantitative</a:t>
                </a:r>
                <a:endParaRPr sz="1400" b="0" i="0" u="none" strike="noStrike" cap="none">
                  <a:solidFill>
                    <a:srgbClr val="000000"/>
                  </a:solidFill>
                  <a:latin typeface="Arial"/>
                  <a:ea typeface="Arial"/>
                  <a:cs typeface="Arial"/>
                  <a:sym typeface="Arial"/>
                </a:endParaRPr>
              </a:p>
            </p:txBody>
          </p:sp>
        </p:grpSp>
      </p:grpSp>
      <p:pic>
        <p:nvPicPr>
          <p:cNvPr id="1753" name="Google Shape;1753;p331"/>
          <p:cNvPicPr preferRelativeResize="0"/>
          <p:nvPr/>
        </p:nvPicPr>
        <p:blipFill rotWithShape="1">
          <a:blip r:embed="rId3">
            <a:alphaModFix/>
          </a:blip>
          <a:srcRect b="23594"/>
          <a:stretch/>
        </p:blipFill>
        <p:spPr>
          <a:xfrm>
            <a:off x="6232675" y="1125235"/>
            <a:ext cx="3863675" cy="2055392"/>
          </a:xfrm>
          <a:prstGeom prst="rect">
            <a:avLst/>
          </a:prstGeom>
          <a:noFill/>
          <a:ln>
            <a:noFill/>
          </a:ln>
        </p:spPr>
      </p:pic>
      <p:sp>
        <p:nvSpPr>
          <p:cNvPr id="1754" name="Google Shape;1754;p331"/>
          <p:cNvSpPr/>
          <p:nvPr/>
        </p:nvSpPr>
        <p:spPr>
          <a:xfrm>
            <a:off x="5715000" y="816352"/>
            <a:ext cx="482211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129"/>
          <p:cNvSpPr txBox="1">
            <a:spLocks noGrp="1"/>
          </p:cNvSpPr>
          <p:nvPr>
            <p:ph type="title"/>
          </p:nvPr>
        </p:nvSpPr>
        <p:spPr>
          <a:xfrm>
            <a:off x="-10160" y="292224"/>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Key Terms in Quantitative Risk Analysis</a:t>
            </a:r>
            <a:endParaRPr>
              <a:solidFill>
                <a:srgbClr val="3F3F3F"/>
              </a:solidFill>
            </a:endParaRPr>
          </a:p>
        </p:txBody>
      </p:sp>
      <p:grpSp>
        <p:nvGrpSpPr>
          <p:cNvPr id="1760" name="Google Shape;1760;p129"/>
          <p:cNvGrpSpPr/>
          <p:nvPr/>
        </p:nvGrpSpPr>
        <p:grpSpPr>
          <a:xfrm>
            <a:off x="3479796" y="3437466"/>
            <a:ext cx="9362482" cy="1994942"/>
            <a:chOff x="990499" y="1599943"/>
            <a:chExt cx="10804144" cy="2042584"/>
          </a:xfrm>
        </p:grpSpPr>
        <p:grpSp>
          <p:nvGrpSpPr>
            <p:cNvPr id="1761" name="Google Shape;1761;p129"/>
            <p:cNvGrpSpPr/>
            <p:nvPr/>
          </p:nvGrpSpPr>
          <p:grpSpPr>
            <a:xfrm>
              <a:off x="990499" y="1599943"/>
              <a:ext cx="10804144" cy="2042584"/>
              <a:chOff x="1562536" y="4707251"/>
              <a:chExt cx="10804144" cy="2103888"/>
            </a:xfrm>
          </p:grpSpPr>
          <p:sp>
            <p:nvSpPr>
              <p:cNvPr id="1762" name="Google Shape;1762;p129"/>
              <p:cNvSpPr/>
              <p:nvPr/>
            </p:nvSpPr>
            <p:spPr>
              <a:xfrm>
                <a:off x="1562536" y="4707251"/>
                <a:ext cx="10804144" cy="2103888"/>
              </a:xfrm>
              <a:prstGeom prst="roundRect">
                <a:avLst>
                  <a:gd name="adj" fmla="val 8753"/>
                </a:avLst>
              </a:prstGeom>
              <a:solidFill>
                <a:srgbClr val="ABC6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63" name="Google Shape;1763;p129"/>
              <p:cNvSpPr txBox="1"/>
              <p:nvPr/>
            </p:nvSpPr>
            <p:spPr>
              <a:xfrm>
                <a:off x="1760139" y="5337584"/>
                <a:ext cx="2127255"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 Exposure factor</a:t>
                </a:r>
                <a:endParaRPr sz="1400" b="0" i="0" u="none" strike="noStrike" cap="none">
                  <a:solidFill>
                    <a:srgbClr val="000000"/>
                  </a:solidFill>
                  <a:latin typeface="Arial"/>
                  <a:ea typeface="Arial"/>
                  <a:cs typeface="Arial"/>
                  <a:sym typeface="Arial"/>
                </a:endParaRPr>
              </a:p>
            </p:txBody>
          </p:sp>
        </p:grpSp>
        <p:sp>
          <p:nvSpPr>
            <p:cNvPr id="1764" name="Google Shape;1764;p129"/>
            <p:cNvSpPr/>
            <p:nvPr/>
          </p:nvSpPr>
          <p:spPr>
            <a:xfrm>
              <a:off x="3403600" y="1691640"/>
              <a:ext cx="8290459" cy="1828101"/>
            </a:xfrm>
            <a:prstGeom prst="roundRect">
              <a:avLst>
                <a:gd name="adj" fmla="val 8118"/>
              </a:avLst>
            </a:prstGeom>
            <a:solidFill>
              <a:schemeClr val="lt1"/>
            </a:solidFill>
            <a:ln w="38100" cap="flat" cmpd="sng">
              <a:solidFill>
                <a:srgbClr val="8AAC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765" name="Google Shape;1765;p129"/>
          <p:cNvSpPr txBox="1"/>
          <p:nvPr/>
        </p:nvSpPr>
        <p:spPr>
          <a:xfrm>
            <a:off x="5804350" y="3710848"/>
            <a:ext cx="5872771" cy="1455869"/>
          </a:xfrm>
          <a:prstGeom prst="rect">
            <a:avLst/>
          </a:prstGeom>
          <a:noFill/>
          <a:ln>
            <a:noFill/>
          </a:ln>
        </p:spPr>
        <p:txBody>
          <a:bodyPr spcFirstLastPara="1" wrap="square" lIns="91425" tIns="0" rIns="365750" bIns="457200" anchor="t" anchorCtr="0">
            <a:noAutofit/>
          </a:bodyPr>
          <a:lstStyle/>
          <a:p>
            <a:pPr marL="342900" marR="0" lvl="1"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Percentage of loss the organization would suffer if a risk materializes</a:t>
            </a:r>
            <a:endParaRPr sz="1400" b="0" i="0" u="none" strike="noStrike" cap="none">
              <a:solidFill>
                <a:srgbClr val="000000"/>
              </a:solidFill>
              <a:latin typeface="Arial"/>
              <a:ea typeface="Arial"/>
              <a:cs typeface="Arial"/>
              <a:sym typeface="Arial"/>
            </a:endParaRPr>
          </a:p>
          <a:p>
            <a:pPr marL="311150" marR="0" lvl="1" indent="-31750" algn="l" rtl="0">
              <a:lnSpc>
                <a:spcPct val="114000"/>
              </a:lnSpc>
              <a:spcBef>
                <a:spcPts val="0"/>
              </a:spcBef>
              <a:spcAft>
                <a:spcPts val="0"/>
              </a:spcAft>
              <a:buClr>
                <a:srgbClr val="3F3F3F"/>
              </a:buClr>
              <a:buSzPts val="2200"/>
              <a:buFont typeface="Arial"/>
              <a:buNone/>
            </a:pPr>
            <a:endParaRPr sz="500" b="0" i="0" u="none" strike="noStrike" cap="none">
              <a:solidFill>
                <a:srgbClr val="3F3F3F"/>
              </a:solidFill>
              <a:latin typeface="Arial"/>
              <a:ea typeface="Arial"/>
              <a:cs typeface="Arial"/>
              <a:sym typeface="Arial"/>
            </a:endParaRPr>
          </a:p>
          <a:p>
            <a:pPr marL="342900" marR="0" lvl="1" indent="-342900" algn="l" rtl="0">
              <a:lnSpc>
                <a:spcPct val="114000"/>
              </a:lnSpc>
              <a:spcBef>
                <a:spcPts val="4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Also referred to as the loss potential</a:t>
            </a:r>
            <a:endParaRPr sz="2400" b="0" i="0" u="none" strike="noStrike" cap="none">
              <a:solidFill>
                <a:srgbClr val="3F3F3F"/>
              </a:solidFill>
              <a:latin typeface="Arial"/>
              <a:ea typeface="Arial"/>
              <a:cs typeface="Arial"/>
              <a:sym typeface="Arial"/>
            </a:endParaRPr>
          </a:p>
        </p:txBody>
      </p:sp>
      <p:grpSp>
        <p:nvGrpSpPr>
          <p:cNvPr id="1766" name="Google Shape;1766;p129"/>
          <p:cNvGrpSpPr/>
          <p:nvPr/>
        </p:nvGrpSpPr>
        <p:grpSpPr>
          <a:xfrm>
            <a:off x="3479796" y="1828723"/>
            <a:ext cx="9372600" cy="1214003"/>
            <a:chOff x="990499" y="1599943"/>
            <a:chExt cx="10815820" cy="1405059"/>
          </a:xfrm>
        </p:grpSpPr>
        <p:grpSp>
          <p:nvGrpSpPr>
            <p:cNvPr id="1767" name="Google Shape;1767;p129"/>
            <p:cNvGrpSpPr/>
            <p:nvPr/>
          </p:nvGrpSpPr>
          <p:grpSpPr>
            <a:xfrm>
              <a:off x="990499" y="1599943"/>
              <a:ext cx="10815820" cy="1405059"/>
              <a:chOff x="1562536" y="4707251"/>
              <a:chExt cx="10815820" cy="1447229"/>
            </a:xfrm>
          </p:grpSpPr>
          <p:sp>
            <p:nvSpPr>
              <p:cNvPr id="1768" name="Google Shape;1768;p129"/>
              <p:cNvSpPr/>
              <p:nvPr/>
            </p:nvSpPr>
            <p:spPr>
              <a:xfrm>
                <a:off x="1562536" y="4707251"/>
                <a:ext cx="10815820" cy="1447229"/>
              </a:xfrm>
              <a:prstGeom prst="roundRect">
                <a:avLst>
                  <a:gd name="adj" fmla="val 16162"/>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69" name="Google Shape;1769;p129"/>
              <p:cNvSpPr txBox="1"/>
              <p:nvPr/>
            </p:nvSpPr>
            <p:spPr>
              <a:xfrm>
                <a:off x="1700179" y="5116531"/>
                <a:ext cx="2127255"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 Asset</a:t>
                </a:r>
                <a:endParaRPr sz="1400" b="0" i="0" u="none" strike="noStrike" cap="none">
                  <a:solidFill>
                    <a:srgbClr val="000000"/>
                  </a:solidFill>
                  <a:latin typeface="Arial"/>
                  <a:ea typeface="Arial"/>
                  <a:cs typeface="Arial"/>
                  <a:sym typeface="Arial"/>
                </a:endParaRPr>
              </a:p>
            </p:txBody>
          </p:sp>
        </p:grpSp>
        <p:sp>
          <p:nvSpPr>
            <p:cNvPr id="1770" name="Google Shape;1770;p129"/>
            <p:cNvSpPr/>
            <p:nvPr/>
          </p:nvSpPr>
          <p:spPr>
            <a:xfrm>
              <a:off x="3403600" y="1712807"/>
              <a:ext cx="8290459" cy="1153400"/>
            </a:xfrm>
            <a:prstGeom prst="roundRect">
              <a:avLst>
                <a:gd name="adj" fmla="val 17143"/>
              </a:avLst>
            </a:prstGeom>
            <a:solidFill>
              <a:schemeClr val="lt1"/>
            </a:solidFill>
            <a:ln w="38100" cap="flat" cmpd="sng">
              <a:solidFill>
                <a:srgbClr val="2992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771" name="Google Shape;1771;p129"/>
          <p:cNvSpPr txBox="1"/>
          <p:nvPr/>
        </p:nvSpPr>
        <p:spPr>
          <a:xfrm>
            <a:off x="5804351" y="2266110"/>
            <a:ext cx="6251219" cy="456022"/>
          </a:xfrm>
          <a:prstGeom prst="rect">
            <a:avLst/>
          </a:prstGeom>
          <a:noFill/>
          <a:ln>
            <a:noFill/>
          </a:ln>
        </p:spPr>
        <p:txBody>
          <a:bodyPr spcFirstLastPara="1" wrap="square" lIns="91425" tIns="0" rIns="365750" bIns="457200" anchor="t" anchorCtr="0">
            <a:noAutofit/>
          </a:bodyPr>
          <a:lstStyle/>
          <a:p>
            <a:pPr marL="342900" marR="0" lvl="1" indent="-342900" algn="l" rtl="0">
              <a:lnSpc>
                <a:spcPct val="9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Total value of assets</a:t>
            </a:r>
            <a:endParaRPr sz="2400" b="0" i="0" u="none" strike="noStrike" cap="none">
              <a:solidFill>
                <a:srgbClr val="3F3F3F"/>
              </a:solidFill>
              <a:latin typeface="Arial"/>
              <a:ea typeface="Arial"/>
              <a:cs typeface="Arial"/>
              <a:sym typeface="Arial"/>
            </a:endParaRPr>
          </a:p>
        </p:txBody>
      </p:sp>
      <p:grpSp>
        <p:nvGrpSpPr>
          <p:cNvPr id="1772" name="Google Shape;1772;p129"/>
          <p:cNvGrpSpPr/>
          <p:nvPr/>
        </p:nvGrpSpPr>
        <p:grpSpPr>
          <a:xfrm>
            <a:off x="3479796" y="5814656"/>
            <a:ext cx="9362482" cy="2357205"/>
            <a:chOff x="990499" y="1599943"/>
            <a:chExt cx="10804144" cy="2413498"/>
          </a:xfrm>
        </p:grpSpPr>
        <p:grpSp>
          <p:nvGrpSpPr>
            <p:cNvPr id="1773" name="Google Shape;1773;p129"/>
            <p:cNvGrpSpPr/>
            <p:nvPr/>
          </p:nvGrpSpPr>
          <p:grpSpPr>
            <a:xfrm>
              <a:off x="990499" y="1599943"/>
              <a:ext cx="10804144" cy="2413498"/>
              <a:chOff x="1562536" y="4707251"/>
              <a:chExt cx="10804144" cy="2485934"/>
            </a:xfrm>
          </p:grpSpPr>
          <p:sp>
            <p:nvSpPr>
              <p:cNvPr id="1774" name="Google Shape;1774;p129"/>
              <p:cNvSpPr/>
              <p:nvPr/>
            </p:nvSpPr>
            <p:spPr>
              <a:xfrm>
                <a:off x="1562536" y="4707251"/>
                <a:ext cx="10804144" cy="2485934"/>
              </a:xfrm>
              <a:prstGeom prst="roundRect">
                <a:avLst>
                  <a:gd name="adj" fmla="val 8753"/>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75" name="Google Shape;1775;p129"/>
              <p:cNvSpPr txBox="1"/>
              <p:nvPr/>
            </p:nvSpPr>
            <p:spPr>
              <a:xfrm>
                <a:off x="1775129" y="5385009"/>
                <a:ext cx="2127255"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 Single Loss Expectancy (SLE)</a:t>
                </a:r>
                <a:endParaRPr sz="1400" b="0" i="0" u="none" strike="noStrike" cap="none">
                  <a:solidFill>
                    <a:srgbClr val="000000"/>
                  </a:solidFill>
                  <a:latin typeface="Arial"/>
                  <a:ea typeface="Arial"/>
                  <a:cs typeface="Arial"/>
                  <a:sym typeface="Arial"/>
                </a:endParaRPr>
              </a:p>
            </p:txBody>
          </p:sp>
        </p:grpSp>
        <p:sp>
          <p:nvSpPr>
            <p:cNvPr id="1776" name="Google Shape;1776;p129"/>
            <p:cNvSpPr/>
            <p:nvPr/>
          </p:nvSpPr>
          <p:spPr>
            <a:xfrm>
              <a:off x="3403600" y="1691639"/>
              <a:ext cx="8290459" cy="2214364"/>
            </a:xfrm>
            <a:prstGeom prst="roundRect">
              <a:avLst>
                <a:gd name="adj" fmla="val 8118"/>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777" name="Google Shape;1777;p129"/>
          <p:cNvSpPr txBox="1"/>
          <p:nvPr/>
        </p:nvSpPr>
        <p:spPr>
          <a:xfrm>
            <a:off x="5816073" y="6065538"/>
            <a:ext cx="6939041" cy="1762885"/>
          </a:xfrm>
          <a:prstGeom prst="rect">
            <a:avLst/>
          </a:prstGeom>
          <a:noFill/>
          <a:ln>
            <a:noFill/>
          </a:ln>
        </p:spPr>
        <p:txBody>
          <a:bodyPr spcFirstLastPara="1" wrap="square" lIns="91425" tIns="0" rIns="365750" bIns="457200" anchor="t" anchorCtr="0">
            <a:noAutofit/>
          </a:bodyPr>
          <a:lstStyle/>
          <a:p>
            <a:pPr marL="342900" marR="0" lvl="1"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Cost associated with a single realized risk against a specific asset</a:t>
            </a:r>
            <a:endParaRPr/>
          </a:p>
          <a:p>
            <a:pPr marL="342900" marR="0" lvl="1"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Calculated as SLE = AV (Asset Value) * EF (Exposure Factor)</a:t>
            </a:r>
            <a:endParaRPr/>
          </a:p>
          <a:p>
            <a:pPr marL="342900" marR="0" lvl="1"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Expressed in dollars</a:t>
            </a:r>
            <a:endParaRPr sz="2400" b="0" i="0" u="none" strike="noStrike" cap="none">
              <a:solidFill>
                <a:srgbClr val="3F3F3F"/>
              </a:solidFill>
              <a:latin typeface="Arial"/>
              <a:ea typeface="Arial"/>
              <a:cs typeface="Arial"/>
              <a:sym typeface="Arial"/>
            </a:endParaRPr>
          </a:p>
        </p:txBody>
      </p:sp>
      <p:sp>
        <p:nvSpPr>
          <p:cNvPr id="1778" name="Google Shape;1778;p129"/>
          <p:cNvSpPr/>
          <p:nvPr/>
        </p:nvSpPr>
        <p:spPr>
          <a:xfrm>
            <a:off x="3746500" y="878698"/>
            <a:ext cx="87789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13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Key Terms in Quantitative Risk Analysis</a:t>
            </a:r>
            <a:endParaRPr>
              <a:solidFill>
                <a:srgbClr val="3F3F3F"/>
              </a:solidFill>
            </a:endParaRPr>
          </a:p>
        </p:txBody>
      </p:sp>
      <p:sp>
        <p:nvSpPr>
          <p:cNvPr id="1784" name="Google Shape;1784;p130"/>
          <p:cNvSpPr txBox="1"/>
          <p:nvPr/>
        </p:nvSpPr>
        <p:spPr>
          <a:xfrm>
            <a:off x="4805544" y="14872789"/>
            <a:ext cx="4477500" cy="1959300"/>
          </a:xfrm>
          <a:prstGeom prst="rect">
            <a:avLst/>
          </a:prstGeom>
          <a:noFill/>
          <a:ln>
            <a:noFill/>
          </a:ln>
        </p:spPr>
        <p:txBody>
          <a:bodyPr spcFirstLastPara="1" wrap="square" lIns="91425" tIns="45700" rIns="91425" bIns="45700" anchor="t" anchorCtr="0">
            <a:spAutoFit/>
          </a:bodyPr>
          <a:lstStyle/>
          <a:p>
            <a:pPr marL="228600" marR="0" lvl="1" indent="-228600" algn="l" rtl="0">
              <a:lnSpc>
                <a:spcPct val="9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cost associated in procuring, developing, and maintaining control against a potential threat</a:t>
            </a:r>
            <a:endParaRPr sz="2200" b="0" i="0" u="none" strike="noStrike" cap="none">
              <a:solidFill>
                <a:srgbClr val="3F3F3F"/>
              </a:solidFill>
              <a:latin typeface="Open Sans"/>
              <a:ea typeface="Open Sans"/>
              <a:cs typeface="Open Sans"/>
              <a:sym typeface="Open Sans"/>
            </a:endParaRPr>
          </a:p>
          <a:p>
            <a:pPr marL="228600" marR="0" lvl="1" indent="-228600" algn="l" rtl="0">
              <a:lnSpc>
                <a:spcPct val="90000"/>
              </a:lnSpc>
              <a:spcBef>
                <a:spcPts val="3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ACS should not exceed the ALE</a:t>
            </a:r>
            <a:endParaRPr sz="2200" b="0" i="0" u="none" strike="noStrike" cap="none">
              <a:solidFill>
                <a:srgbClr val="3F3F3F"/>
              </a:solidFill>
              <a:latin typeface="Open Sans"/>
              <a:ea typeface="Open Sans"/>
              <a:cs typeface="Open Sans"/>
              <a:sym typeface="Open Sans"/>
            </a:endParaRPr>
          </a:p>
        </p:txBody>
      </p:sp>
      <p:grpSp>
        <p:nvGrpSpPr>
          <p:cNvPr id="1785" name="Google Shape;1785;p130"/>
          <p:cNvGrpSpPr/>
          <p:nvPr/>
        </p:nvGrpSpPr>
        <p:grpSpPr>
          <a:xfrm>
            <a:off x="2633131" y="1434060"/>
            <a:ext cx="10804144" cy="2357205"/>
            <a:chOff x="990499" y="1599943"/>
            <a:chExt cx="10804144" cy="2413498"/>
          </a:xfrm>
        </p:grpSpPr>
        <p:grpSp>
          <p:nvGrpSpPr>
            <p:cNvPr id="1786" name="Google Shape;1786;p130"/>
            <p:cNvGrpSpPr/>
            <p:nvPr/>
          </p:nvGrpSpPr>
          <p:grpSpPr>
            <a:xfrm>
              <a:off x="990499" y="1599943"/>
              <a:ext cx="10804144" cy="2413498"/>
              <a:chOff x="1562536" y="4707251"/>
              <a:chExt cx="10804144" cy="2485934"/>
            </a:xfrm>
          </p:grpSpPr>
          <p:sp>
            <p:nvSpPr>
              <p:cNvPr id="1787" name="Google Shape;1787;p130"/>
              <p:cNvSpPr/>
              <p:nvPr/>
            </p:nvSpPr>
            <p:spPr>
              <a:xfrm>
                <a:off x="1562536" y="4707251"/>
                <a:ext cx="10804144" cy="2485934"/>
              </a:xfrm>
              <a:prstGeom prst="roundRect">
                <a:avLst>
                  <a:gd name="adj" fmla="val 8753"/>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88" name="Google Shape;1788;p130"/>
              <p:cNvSpPr txBox="1"/>
              <p:nvPr/>
            </p:nvSpPr>
            <p:spPr>
              <a:xfrm>
                <a:off x="1775129" y="5195306"/>
                <a:ext cx="2127255"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Annualized Rate of Occurrence (ARO)</a:t>
                </a:r>
                <a:endParaRPr sz="1400" b="0" i="0" u="none" strike="noStrike" cap="none">
                  <a:solidFill>
                    <a:srgbClr val="000000"/>
                  </a:solidFill>
                  <a:latin typeface="Arial"/>
                  <a:ea typeface="Arial"/>
                  <a:cs typeface="Arial"/>
                  <a:sym typeface="Arial"/>
                </a:endParaRPr>
              </a:p>
            </p:txBody>
          </p:sp>
        </p:grpSp>
        <p:sp>
          <p:nvSpPr>
            <p:cNvPr id="1789" name="Google Shape;1789;p130"/>
            <p:cNvSpPr/>
            <p:nvPr/>
          </p:nvSpPr>
          <p:spPr>
            <a:xfrm>
              <a:off x="3403600" y="1691639"/>
              <a:ext cx="8290459" cy="2214364"/>
            </a:xfrm>
            <a:prstGeom prst="roundRect">
              <a:avLst>
                <a:gd name="adj" fmla="val 8118"/>
              </a:avLst>
            </a:prstGeom>
            <a:solidFill>
              <a:schemeClr val="lt1"/>
            </a:solidFill>
            <a:ln w="38100" cap="flat" cmpd="sng">
              <a:solidFill>
                <a:srgbClr val="2C9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790" name="Google Shape;1790;p130"/>
          <p:cNvSpPr txBox="1"/>
          <p:nvPr/>
        </p:nvSpPr>
        <p:spPr>
          <a:xfrm>
            <a:off x="5246855" y="1673101"/>
            <a:ext cx="7954370" cy="456022"/>
          </a:xfrm>
          <a:prstGeom prst="rect">
            <a:avLst/>
          </a:prstGeom>
          <a:noFill/>
          <a:ln>
            <a:noFill/>
          </a:ln>
        </p:spPr>
        <p:txBody>
          <a:bodyPr spcFirstLastPara="1" wrap="square" lIns="91425" tIns="0" rIns="365750" bIns="457200" anchor="t" anchorCtr="0">
            <a:noAutofit/>
          </a:bodyPr>
          <a:lstStyle/>
          <a:p>
            <a:pPr marL="228600" marR="0" lvl="1" indent="-228600" algn="l" rtl="0">
              <a:lnSpc>
                <a:spcPct val="114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Frequency with which a specific threat will occur within a single year</a:t>
            </a:r>
            <a:endParaRPr/>
          </a:p>
          <a:p>
            <a:pPr marL="228600" marR="0" lvl="1" indent="-228600" algn="l" rtl="0">
              <a:lnSpc>
                <a:spcPct val="114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Ranges from 0 (threat will not occur) to large numbers</a:t>
            </a:r>
            <a:endParaRPr/>
          </a:p>
          <a:p>
            <a:pPr marL="228600" marR="0" lvl="1" indent="-228600" algn="l" rtl="0">
              <a:lnSpc>
                <a:spcPct val="114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Also known as probability determination</a:t>
            </a:r>
            <a:endParaRPr sz="2200" b="0" i="0" u="none" strike="noStrike" cap="none">
              <a:solidFill>
                <a:srgbClr val="3F3F3F"/>
              </a:solidFill>
              <a:latin typeface="Open Sans"/>
              <a:ea typeface="Open Sans"/>
              <a:cs typeface="Open Sans"/>
              <a:sym typeface="Open Sans"/>
            </a:endParaRPr>
          </a:p>
        </p:txBody>
      </p:sp>
      <p:grpSp>
        <p:nvGrpSpPr>
          <p:cNvPr id="1791" name="Google Shape;1791;p130"/>
          <p:cNvGrpSpPr/>
          <p:nvPr/>
        </p:nvGrpSpPr>
        <p:grpSpPr>
          <a:xfrm>
            <a:off x="2633131" y="4053590"/>
            <a:ext cx="10804144" cy="2013680"/>
            <a:chOff x="990499" y="1599943"/>
            <a:chExt cx="10804144" cy="2061769"/>
          </a:xfrm>
        </p:grpSpPr>
        <p:grpSp>
          <p:nvGrpSpPr>
            <p:cNvPr id="1792" name="Google Shape;1792;p130"/>
            <p:cNvGrpSpPr/>
            <p:nvPr/>
          </p:nvGrpSpPr>
          <p:grpSpPr>
            <a:xfrm>
              <a:off x="990499" y="1599943"/>
              <a:ext cx="10804144" cy="2061769"/>
              <a:chOff x="1562536" y="4707252"/>
              <a:chExt cx="10804144" cy="2123649"/>
            </a:xfrm>
          </p:grpSpPr>
          <p:sp>
            <p:nvSpPr>
              <p:cNvPr id="1793" name="Google Shape;1793;p130"/>
              <p:cNvSpPr/>
              <p:nvPr/>
            </p:nvSpPr>
            <p:spPr>
              <a:xfrm>
                <a:off x="1562536" y="4707252"/>
                <a:ext cx="10804144" cy="2123649"/>
              </a:xfrm>
              <a:prstGeom prst="roundRect">
                <a:avLst>
                  <a:gd name="adj" fmla="val 8753"/>
                </a:avLst>
              </a:prstGeom>
              <a:solidFill>
                <a:srgbClr val="ABC6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94" name="Google Shape;1794;p130"/>
              <p:cNvSpPr txBox="1"/>
              <p:nvPr/>
            </p:nvSpPr>
            <p:spPr>
              <a:xfrm>
                <a:off x="1790119" y="5007621"/>
                <a:ext cx="2127255"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Annualized Loss Expectancy (ALE)</a:t>
                </a:r>
                <a:endParaRPr sz="1400" b="0" i="0" u="none" strike="noStrike" cap="none">
                  <a:solidFill>
                    <a:srgbClr val="000000"/>
                  </a:solidFill>
                  <a:latin typeface="Arial"/>
                  <a:ea typeface="Arial"/>
                  <a:cs typeface="Arial"/>
                  <a:sym typeface="Arial"/>
                </a:endParaRPr>
              </a:p>
            </p:txBody>
          </p:sp>
        </p:grpSp>
        <p:sp>
          <p:nvSpPr>
            <p:cNvPr id="1795" name="Google Shape;1795;p130"/>
            <p:cNvSpPr/>
            <p:nvPr/>
          </p:nvSpPr>
          <p:spPr>
            <a:xfrm>
              <a:off x="3403600" y="1691639"/>
              <a:ext cx="8290459" cy="1862637"/>
            </a:xfrm>
            <a:prstGeom prst="roundRect">
              <a:avLst>
                <a:gd name="adj" fmla="val 8118"/>
              </a:avLst>
            </a:prstGeom>
            <a:solidFill>
              <a:schemeClr val="lt1"/>
            </a:solidFill>
            <a:ln w="38100" cap="flat" cmpd="sng">
              <a:solidFill>
                <a:srgbClr val="93B6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796" name="Google Shape;1796;p130"/>
          <p:cNvSpPr txBox="1"/>
          <p:nvPr/>
        </p:nvSpPr>
        <p:spPr>
          <a:xfrm>
            <a:off x="5246855" y="4375760"/>
            <a:ext cx="7954370" cy="456022"/>
          </a:xfrm>
          <a:prstGeom prst="rect">
            <a:avLst/>
          </a:prstGeom>
          <a:noFill/>
          <a:ln>
            <a:noFill/>
          </a:ln>
        </p:spPr>
        <p:txBody>
          <a:bodyPr spcFirstLastPara="1" wrap="square" lIns="91425" tIns="0" rIns="365750" bIns="457200" anchor="t" anchorCtr="0">
            <a:noAutofit/>
          </a:bodyPr>
          <a:lstStyle/>
          <a:p>
            <a:pPr marL="228600" marR="0" lvl="1" indent="-228600" algn="l" rtl="0">
              <a:lnSpc>
                <a:spcPct val="114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Possible yearly cost of all instances of a specific threat realized against a specific asset</a:t>
            </a:r>
            <a:endParaRPr/>
          </a:p>
          <a:p>
            <a:pPr marL="228600" marR="0" lvl="1" indent="-228600" algn="l" rtl="0">
              <a:lnSpc>
                <a:spcPct val="114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Calculated as ALE = SLE * ARO</a:t>
            </a:r>
            <a:endParaRPr sz="1400" b="0" i="0" u="none" strike="noStrike" cap="none">
              <a:solidFill>
                <a:srgbClr val="000000"/>
              </a:solidFill>
              <a:latin typeface="Arial"/>
              <a:ea typeface="Arial"/>
              <a:cs typeface="Arial"/>
              <a:sym typeface="Arial"/>
            </a:endParaRPr>
          </a:p>
        </p:txBody>
      </p:sp>
      <p:grpSp>
        <p:nvGrpSpPr>
          <p:cNvPr id="1797" name="Google Shape;1797;p130"/>
          <p:cNvGrpSpPr/>
          <p:nvPr/>
        </p:nvGrpSpPr>
        <p:grpSpPr>
          <a:xfrm>
            <a:off x="2633131" y="6303362"/>
            <a:ext cx="10804144" cy="2002438"/>
            <a:chOff x="990499" y="1599944"/>
            <a:chExt cx="10804144" cy="2050259"/>
          </a:xfrm>
        </p:grpSpPr>
        <p:grpSp>
          <p:nvGrpSpPr>
            <p:cNvPr id="1798" name="Google Shape;1798;p130"/>
            <p:cNvGrpSpPr/>
            <p:nvPr/>
          </p:nvGrpSpPr>
          <p:grpSpPr>
            <a:xfrm>
              <a:off x="990499" y="1599944"/>
              <a:ext cx="10804144" cy="2050259"/>
              <a:chOff x="1562536" y="4707252"/>
              <a:chExt cx="10804144" cy="2111793"/>
            </a:xfrm>
          </p:grpSpPr>
          <p:sp>
            <p:nvSpPr>
              <p:cNvPr id="1799" name="Google Shape;1799;p130"/>
              <p:cNvSpPr/>
              <p:nvPr/>
            </p:nvSpPr>
            <p:spPr>
              <a:xfrm>
                <a:off x="1562536" y="4707252"/>
                <a:ext cx="10804144" cy="2111793"/>
              </a:xfrm>
              <a:prstGeom prst="roundRect">
                <a:avLst>
                  <a:gd name="adj" fmla="val 8753"/>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00" name="Google Shape;1800;p130"/>
              <p:cNvSpPr txBox="1"/>
              <p:nvPr/>
            </p:nvSpPr>
            <p:spPr>
              <a:xfrm>
                <a:off x="1817798" y="5146415"/>
                <a:ext cx="2029288" cy="488106"/>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Annual Cost of Safeguard (ACS)</a:t>
                </a:r>
                <a:endParaRPr sz="1400" b="0" i="0" u="none" strike="noStrike" cap="none">
                  <a:solidFill>
                    <a:srgbClr val="000000"/>
                  </a:solidFill>
                  <a:latin typeface="Arial"/>
                  <a:ea typeface="Arial"/>
                  <a:cs typeface="Arial"/>
                  <a:sym typeface="Arial"/>
                </a:endParaRPr>
              </a:p>
            </p:txBody>
          </p:sp>
        </p:grpSp>
        <p:sp>
          <p:nvSpPr>
            <p:cNvPr id="1801" name="Google Shape;1801;p130"/>
            <p:cNvSpPr/>
            <p:nvPr/>
          </p:nvSpPr>
          <p:spPr>
            <a:xfrm>
              <a:off x="3403600" y="1691639"/>
              <a:ext cx="8290459" cy="1835777"/>
            </a:xfrm>
            <a:prstGeom prst="roundRect">
              <a:avLst>
                <a:gd name="adj" fmla="val 8118"/>
              </a:avLst>
            </a:prstGeom>
            <a:solidFill>
              <a:schemeClr val="lt1"/>
            </a:solidFill>
            <a:ln w="38100" cap="flat" cmpd="sng">
              <a:solidFill>
                <a:srgbClr val="F8A45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802" name="Google Shape;1802;p130"/>
          <p:cNvSpPr txBox="1"/>
          <p:nvPr/>
        </p:nvSpPr>
        <p:spPr>
          <a:xfrm>
            <a:off x="5246854" y="6613220"/>
            <a:ext cx="8318971" cy="456022"/>
          </a:xfrm>
          <a:prstGeom prst="rect">
            <a:avLst/>
          </a:prstGeom>
          <a:noFill/>
          <a:ln>
            <a:noFill/>
          </a:ln>
        </p:spPr>
        <p:txBody>
          <a:bodyPr spcFirstLastPara="1" wrap="square" lIns="91425" tIns="0" rIns="365750" bIns="457200" anchor="t" anchorCtr="0">
            <a:noAutofit/>
          </a:bodyPr>
          <a:lstStyle/>
          <a:p>
            <a:pPr marL="228600" marR="0" lvl="1" indent="-228600" algn="l" rtl="0">
              <a:lnSpc>
                <a:spcPct val="114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Cost associated with procuring, developing, and maintaining control against a potential threat</a:t>
            </a:r>
            <a:endParaRPr/>
          </a:p>
          <a:p>
            <a:pPr marL="228600" marR="0" lvl="1" indent="-228600" algn="l" rtl="0">
              <a:lnSpc>
                <a:spcPct val="114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ACS should not exceed the ALE</a:t>
            </a:r>
            <a:endParaRPr sz="1400" b="0" i="0" u="none" strike="noStrike" cap="none">
              <a:solidFill>
                <a:srgbClr val="000000"/>
              </a:solidFill>
              <a:latin typeface="Arial"/>
              <a:ea typeface="Arial"/>
              <a:cs typeface="Arial"/>
              <a:sym typeface="Arial"/>
            </a:endParaRPr>
          </a:p>
        </p:txBody>
      </p:sp>
      <p:sp>
        <p:nvSpPr>
          <p:cNvPr id="1803" name="Google Shape;1803;p130"/>
          <p:cNvSpPr/>
          <p:nvPr/>
        </p:nvSpPr>
        <p:spPr>
          <a:xfrm>
            <a:off x="3746500" y="816352"/>
            <a:ext cx="87789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32235</Words>
  <Application>Microsoft Office PowerPoint</Application>
  <PresentationFormat>Custom</PresentationFormat>
  <Paragraphs>3262</Paragraphs>
  <Slides>247</Slides>
  <Notes>247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247</vt:i4>
      </vt:variant>
    </vt:vector>
  </HeadingPairs>
  <TitlesOfParts>
    <vt:vector size="261" baseType="lpstr">
      <vt:lpstr>Open Sans Light</vt:lpstr>
      <vt:lpstr>Open Sans</vt:lpstr>
      <vt:lpstr>Lato Light</vt:lpstr>
      <vt:lpstr>Open Sans SemiBold</vt:lpstr>
      <vt:lpstr>Arial</vt:lpstr>
      <vt:lpstr>Courier New</vt:lpstr>
      <vt:lpstr>Quattrocento Sans</vt:lpstr>
      <vt:lpstr>Century Gothic</vt:lpstr>
      <vt:lpstr>Times New Roman</vt:lpstr>
      <vt:lpstr>Avenir</vt:lpstr>
      <vt:lpstr>Inter</vt:lpstr>
      <vt:lpstr>Calibri</vt:lpstr>
      <vt:lpstr>Open Sans ExtraBold</vt:lpstr>
      <vt:lpstr>Digital Marketing</vt:lpstr>
      <vt:lpstr>PowerPoint Presentation</vt:lpstr>
      <vt:lpstr>PowerPoint Presentation</vt:lpstr>
      <vt:lpstr>PowerPoint Presentation</vt:lpstr>
      <vt:lpstr>PowerPoint Presentation</vt:lpstr>
      <vt:lpstr>Security Management Plan</vt:lpstr>
      <vt:lpstr>Security Plan Components</vt:lpstr>
      <vt:lpstr>Approaches to Security Plan</vt:lpstr>
      <vt:lpstr>PowerPoint Presentation</vt:lpstr>
      <vt:lpstr>PowerPoint Presentation</vt:lpstr>
      <vt:lpstr>Security Policies</vt:lpstr>
      <vt:lpstr>Types of Security Policies</vt:lpstr>
      <vt:lpstr>Organizational Security Policy</vt:lpstr>
      <vt:lpstr>Policy Chart</vt:lpstr>
      <vt:lpstr>Different Types of Policies</vt:lpstr>
      <vt:lpstr>Information Security Policy (ISP)</vt:lpstr>
      <vt:lpstr>Examples of Information Security Policy</vt:lpstr>
      <vt:lpstr>Examples of Information Security Policy</vt:lpstr>
      <vt:lpstr>Acceptable Use Policy (AUP) </vt:lpstr>
      <vt:lpstr>Business Continuity Policy (BCP)</vt:lpstr>
      <vt:lpstr>Disaster Recovery Policy (DRP)</vt:lpstr>
      <vt:lpstr>Incident Response Policy (IRP)</vt:lpstr>
      <vt:lpstr>Software Development Lifecycle (SDLC) Policy</vt:lpstr>
      <vt:lpstr>Change Management Policy (CMP)</vt:lpstr>
      <vt:lpstr>PowerPoint Presentation</vt:lpstr>
      <vt:lpstr>Standards</vt:lpstr>
      <vt:lpstr>Password Standard</vt:lpstr>
      <vt:lpstr>Attributes of Password Standards</vt:lpstr>
      <vt:lpstr>Attributes of Password Standards</vt:lpstr>
      <vt:lpstr>Access Control Standard</vt:lpstr>
      <vt:lpstr>Attributes of Access Control</vt:lpstr>
      <vt:lpstr>Attributes of Access Control Standards</vt:lpstr>
      <vt:lpstr>Physical Security Standard</vt:lpstr>
      <vt:lpstr>Attributes of Physical Security Standard</vt:lpstr>
      <vt:lpstr>Attributes of Physical Access Control Standard</vt:lpstr>
      <vt:lpstr>Encryption Standard</vt:lpstr>
      <vt:lpstr>Attributes of Encryption Standard</vt:lpstr>
      <vt:lpstr>Attributes of Encryption Standard</vt:lpstr>
      <vt:lpstr>PowerPoint Presentation</vt:lpstr>
      <vt:lpstr>Procedures</vt:lpstr>
      <vt:lpstr>Some Common Procedures</vt:lpstr>
      <vt:lpstr>Some Common Procedures</vt:lpstr>
      <vt:lpstr>PowerPoint Presentation</vt:lpstr>
      <vt:lpstr>Guideline</vt:lpstr>
      <vt:lpstr>Examples of Guidelines</vt:lpstr>
      <vt:lpstr>PowerPoint Presentation</vt:lpstr>
      <vt:lpstr>Policy, Standard, Procedure, and Guideline  </vt:lpstr>
      <vt:lpstr>PowerPoint Presentation</vt:lpstr>
      <vt:lpstr>External Considerations</vt:lpstr>
      <vt:lpstr>External Factors to Be Considered</vt:lpstr>
      <vt:lpstr>External Factors</vt:lpstr>
      <vt:lpstr>External Factors</vt:lpstr>
      <vt:lpstr>External Factors</vt:lpstr>
      <vt:lpstr>PowerPoint Presentation</vt:lpstr>
      <vt:lpstr>Monitoring and Revision</vt:lpstr>
      <vt:lpstr>Methods for Monitoring and Revision </vt:lpstr>
      <vt:lpstr>Methods for Monitoring and Revision </vt:lpstr>
      <vt:lpstr>PowerPoint Presentation</vt:lpstr>
      <vt:lpstr>Data Owners</vt:lpstr>
      <vt:lpstr>Responsibilities of Data Owners</vt:lpstr>
      <vt:lpstr>Responsibilities of Data Owners</vt:lpstr>
      <vt:lpstr>Data Custodian</vt:lpstr>
      <vt:lpstr>Data Stewards</vt:lpstr>
      <vt:lpstr>Data Controller</vt:lpstr>
      <vt:lpstr>Data Processors</vt:lpstr>
      <vt:lpstr>PowerPoint Presentation</vt:lpstr>
      <vt:lpstr>Governance</vt:lpstr>
      <vt:lpstr>Information Security Governance</vt:lpstr>
      <vt:lpstr>Information Security Governance</vt:lpstr>
      <vt:lpstr>Type of Governance Structures</vt:lpstr>
      <vt:lpstr>Board</vt:lpstr>
      <vt:lpstr>Committee</vt:lpstr>
      <vt:lpstr>Govt. Entities</vt:lpstr>
      <vt:lpstr>Centralized Governance</vt:lpstr>
      <vt:lpstr>Decentralized Governance</vt:lpstr>
      <vt:lpstr>Major Focus of Information Security Governance</vt:lpstr>
      <vt:lpstr>Governance, Risk Management, and Compliance (GRC)</vt:lpstr>
      <vt:lpstr>Governance, Risk Management, and Compliance (GRC)</vt:lpstr>
      <vt:lpstr>Governance, Risk Management, and Compliance (GRC)</vt:lpstr>
      <vt:lpstr>Governance, Risk Management, and Compliance (GRC)</vt:lpstr>
      <vt:lpstr>PowerPoint Presentation</vt:lpstr>
      <vt:lpstr>PowerPoint Presentation</vt:lpstr>
      <vt:lpstr>Business Scenario</vt:lpstr>
      <vt:lpstr>Business Scenario</vt:lpstr>
      <vt:lpstr>Risk Assessment</vt:lpstr>
      <vt:lpstr>Types of Risk Assessments</vt:lpstr>
      <vt:lpstr>Types of Risk Assessments</vt:lpstr>
      <vt:lpstr>Types of Risk Assessments</vt:lpstr>
      <vt:lpstr>Information Risk Management</vt:lpstr>
      <vt:lpstr>Risk Management: Steps</vt:lpstr>
      <vt:lpstr>1- Risk Identification</vt:lpstr>
      <vt:lpstr>PowerPoint Presentation</vt:lpstr>
      <vt:lpstr>2- Risk Analysis</vt:lpstr>
      <vt:lpstr>Goals of Risk Analysis</vt:lpstr>
      <vt:lpstr>Asset Valuation</vt:lpstr>
      <vt:lpstr>Risk Analysis Team</vt:lpstr>
      <vt:lpstr>Risk Analysis Team</vt:lpstr>
      <vt:lpstr>Types of Risk Analysis</vt:lpstr>
      <vt:lpstr>Key Terms in Quantitative Risk Analysis</vt:lpstr>
      <vt:lpstr>Key Terms in Quantitative Risk Analysis</vt:lpstr>
      <vt:lpstr>Quantitative Risk Analysis Steps</vt:lpstr>
      <vt:lpstr>Quantitative Risk Analysis: Problem</vt:lpstr>
      <vt:lpstr>Qualitative Risk Analysis</vt:lpstr>
      <vt:lpstr>Risk Matrix</vt:lpstr>
      <vt:lpstr>Qualitative Risk Analysis</vt:lpstr>
      <vt:lpstr>Qualitative and Qualitative Risk Analysis</vt:lpstr>
      <vt:lpstr>Hybrid Analysis</vt:lpstr>
      <vt:lpstr>Risk Register</vt:lpstr>
      <vt:lpstr>Components of Risk Registers</vt:lpstr>
      <vt:lpstr>Components of Risk Registers</vt:lpstr>
      <vt:lpstr>Sample Risk Register</vt:lpstr>
      <vt:lpstr>Risk Response</vt:lpstr>
      <vt:lpstr>Handling Risk</vt:lpstr>
      <vt:lpstr>Risk Mitigation</vt:lpstr>
      <vt:lpstr>Risk Transfer</vt:lpstr>
      <vt:lpstr>Risk Acceptance</vt:lpstr>
      <vt:lpstr>Risk Avoidance</vt:lpstr>
      <vt:lpstr>Residual Risk</vt:lpstr>
      <vt:lpstr>Residual Risk</vt:lpstr>
      <vt:lpstr>Residual Risk Mitigation</vt:lpstr>
      <vt:lpstr>Risk Capacity, Risk Appetite and Risk Tolerance</vt:lpstr>
      <vt:lpstr>Risk Capacity, Risk Appetite and Risk Tolerance</vt:lpstr>
      <vt:lpstr>Aggregated Risk and Cascading Risk</vt:lpstr>
      <vt:lpstr>Countermeasure Selection: Problem</vt:lpstr>
      <vt:lpstr>Countermeasure Selection: Other Factors </vt:lpstr>
      <vt:lpstr>Risk Response</vt:lpstr>
      <vt:lpstr>Controls or Countermeasures</vt:lpstr>
      <vt:lpstr>Security Controls</vt:lpstr>
      <vt:lpstr>Control Categories</vt:lpstr>
      <vt:lpstr>Administrative Controls</vt:lpstr>
      <vt:lpstr>Technical Controls</vt:lpstr>
      <vt:lpstr>Physical Controls</vt:lpstr>
      <vt:lpstr>Control Types</vt:lpstr>
      <vt:lpstr>Control Types</vt:lpstr>
      <vt:lpstr>Preventive Control</vt:lpstr>
      <vt:lpstr>Detective Control</vt:lpstr>
      <vt:lpstr>Deterrent Control</vt:lpstr>
      <vt:lpstr>Corrective Control</vt:lpstr>
      <vt:lpstr>Recovery Control</vt:lpstr>
      <vt:lpstr>Control Selection</vt:lpstr>
      <vt:lpstr>Control Matrix</vt:lpstr>
      <vt:lpstr>Multiple Control Facilities</vt:lpstr>
      <vt:lpstr>PowerPoint Presentation</vt:lpstr>
      <vt:lpstr>PowerPoint Presentation</vt:lpstr>
      <vt:lpstr>KPI and KRI</vt:lpstr>
      <vt:lpstr>PowerPoint Presentation</vt:lpstr>
      <vt:lpstr>Business Impact Analysis (BIA)</vt:lpstr>
      <vt:lpstr>BIA: Goals</vt:lpstr>
      <vt:lpstr>BIA: Steps</vt:lpstr>
      <vt:lpstr>BIA Steps: Business Unit Level</vt:lpstr>
      <vt:lpstr>Maximum Tolerable Downtime (MTD)</vt:lpstr>
      <vt:lpstr>Failure and Recovery Metrics</vt:lpstr>
      <vt:lpstr>Failure and Recovery Metrics</vt:lpstr>
      <vt:lpstr>PowerPoint Presentation</vt:lpstr>
      <vt:lpstr>Third-Party Vendor Management</vt:lpstr>
      <vt:lpstr>Types of Third-Party Relationships</vt:lpstr>
      <vt:lpstr>Third-Party Risks</vt:lpstr>
      <vt:lpstr>Third-Party Risks</vt:lpstr>
      <vt:lpstr>PowerPoint Presentation</vt:lpstr>
      <vt:lpstr>Vendor Assessment</vt:lpstr>
      <vt:lpstr>Importance of Vendor Assessment</vt:lpstr>
      <vt:lpstr>Vendor Assessment Activities</vt:lpstr>
      <vt:lpstr>Vendor Assessment Activities</vt:lpstr>
      <vt:lpstr>Vendor Assessment Activities</vt:lpstr>
      <vt:lpstr>Vendor Assessment Activities</vt:lpstr>
      <vt:lpstr>PowerPoint Presentation</vt:lpstr>
      <vt:lpstr>Vendor Selection</vt:lpstr>
      <vt:lpstr>Activities for Vendor Selection</vt:lpstr>
      <vt:lpstr>Due Diligence</vt:lpstr>
      <vt:lpstr>Activities of Due Diligence</vt:lpstr>
      <vt:lpstr>Conflict of Interests</vt:lpstr>
      <vt:lpstr>Factors to Look for in Conflict of Interest</vt:lpstr>
      <vt:lpstr>PowerPoint Presentation</vt:lpstr>
      <vt:lpstr>Agreement</vt:lpstr>
      <vt:lpstr>Types of Agreements: SLA</vt:lpstr>
      <vt:lpstr>Components of SLA</vt:lpstr>
      <vt:lpstr>Other Types of Agreements</vt:lpstr>
      <vt:lpstr>Other Types of Agreements</vt:lpstr>
      <vt:lpstr>PowerPoint Presentation</vt:lpstr>
      <vt:lpstr>Vendor Monitoring</vt:lpstr>
      <vt:lpstr>Questionnaires</vt:lpstr>
      <vt:lpstr>Rules of Engagement</vt:lpstr>
      <vt:lpstr>PowerPoint Presentation</vt:lpstr>
      <vt:lpstr>PowerPoint Presentation</vt:lpstr>
      <vt:lpstr>What is Compliance? </vt:lpstr>
      <vt:lpstr>Compliance Reporting</vt:lpstr>
      <vt:lpstr>Example of Compliance Reporting</vt:lpstr>
      <vt:lpstr>Internal and External Reporting</vt:lpstr>
      <vt:lpstr>PowerPoint Presentation</vt:lpstr>
      <vt:lpstr>Consequences of Noncompliance</vt:lpstr>
      <vt:lpstr>Consequences of Noncompliance</vt:lpstr>
      <vt:lpstr>Consequences of Noncompliance</vt:lpstr>
      <vt:lpstr>PowerPoint Presentation</vt:lpstr>
      <vt:lpstr>Compliance Monitoring</vt:lpstr>
      <vt:lpstr>Compliance Monitoring Process</vt:lpstr>
      <vt:lpstr>Compliance Monitoring Process</vt:lpstr>
      <vt:lpstr>Compliance Monitoring Process</vt:lpstr>
      <vt:lpstr>Compliance Monitoring Process</vt:lpstr>
      <vt:lpstr>PowerPoint Presentation</vt:lpstr>
      <vt:lpstr>Privacy</vt:lpstr>
      <vt:lpstr>Types of Regulations</vt:lpstr>
      <vt:lpstr>PowerPoint Presentation</vt:lpstr>
      <vt:lpstr>Attestation</vt:lpstr>
      <vt:lpstr>Audits and Types of Audits</vt:lpstr>
      <vt:lpstr>Audits and Types of Audits</vt:lpstr>
      <vt:lpstr>Internal and Third-Party Audits</vt:lpstr>
      <vt:lpstr>Why System and Process Audit Matters?</vt:lpstr>
      <vt:lpstr>Charter</vt:lpstr>
      <vt:lpstr>Audit Committee</vt:lpstr>
      <vt:lpstr>Audit Committee Responsibilities</vt:lpstr>
      <vt:lpstr>Audit Strategy</vt:lpstr>
      <vt:lpstr>Audit Planning</vt:lpstr>
      <vt:lpstr>Audit Process</vt:lpstr>
      <vt:lpstr>Audit Process</vt:lpstr>
      <vt:lpstr>Elements of a Finding</vt:lpstr>
      <vt:lpstr>Assessment Report</vt:lpstr>
      <vt:lpstr>Remediation</vt:lpstr>
      <vt:lpstr>PowerPoint Presentation</vt:lpstr>
      <vt:lpstr>Phishing</vt:lpstr>
      <vt:lpstr>Types of Phishing</vt:lpstr>
      <vt:lpstr>Indicators of Phishing</vt:lpstr>
      <vt:lpstr>Process to Counter Phishing</vt:lpstr>
      <vt:lpstr>Countermeasure for Phishing</vt:lpstr>
      <vt:lpstr>PowerPoint Presentation</vt:lpstr>
      <vt:lpstr>Anomalous Behavior Recognition</vt:lpstr>
      <vt:lpstr>Types of Anomalous behavior recognitions</vt:lpstr>
      <vt:lpstr>How ABR Works</vt:lpstr>
      <vt:lpstr>Applications of Anomalous Behavior Recognition</vt:lpstr>
      <vt:lpstr>Techniques for Anomalous Behavior Recognition</vt:lpstr>
      <vt:lpstr>Challenges with ABR</vt:lpstr>
      <vt:lpstr>PowerPoint Presentation</vt:lpstr>
      <vt:lpstr>User Guidance and Training</vt:lpstr>
      <vt:lpstr>Tasks During User Guidance and Training</vt:lpstr>
      <vt:lpstr>Tasks During User Guidance and Training</vt:lpstr>
      <vt:lpstr>Tasks During User Guidance and Training</vt:lpstr>
      <vt:lpstr>Tasks During User Guidance and Training</vt:lpstr>
      <vt:lpstr>Tasks During User Guidance and Training</vt:lpstr>
      <vt:lpstr>PowerPoint Presentation</vt:lpstr>
      <vt:lpstr>Reporting and Monitoring</vt:lpstr>
      <vt:lpstr>Security Awareness Practice framework</vt:lpstr>
      <vt:lpstr>Security Awareness Practice framework</vt:lpstr>
      <vt:lpstr>Effectiveness of Training</vt:lpstr>
      <vt:lpstr>Types of Effectiveness</vt:lpstr>
      <vt:lpstr>Development of Training</vt:lpstr>
      <vt:lpstr>Execution of Training</vt:lpstr>
      <vt:lpstr>Effective Methods for Implementing Training</vt:lpstr>
      <vt:lpstr>Effective Methods for Implementing Training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Ajit  Wadhawan</cp:lastModifiedBy>
  <cp:revision>1</cp:revision>
  <dcterms:modified xsi:type="dcterms:W3CDTF">2024-09-08T06:15:21Z</dcterms:modified>
</cp:coreProperties>
</file>